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96" r:id="rId4"/>
    <p:sldId id="281" r:id="rId5"/>
    <p:sldId id="282" r:id="rId6"/>
    <p:sldId id="283" r:id="rId7"/>
    <p:sldId id="284" r:id="rId8"/>
    <p:sldId id="285" r:id="rId9"/>
    <p:sldId id="267" r:id="rId10"/>
    <p:sldId id="268" r:id="rId11"/>
    <p:sldId id="286" r:id="rId12"/>
    <p:sldId id="287" r:id="rId13"/>
    <p:sldId id="288" r:id="rId14"/>
    <p:sldId id="289" r:id="rId15"/>
    <p:sldId id="290" r:id="rId16"/>
    <p:sldId id="291" r:id="rId17"/>
    <p:sldId id="292" r:id="rId18"/>
    <p:sldId id="293" r:id="rId19"/>
    <p:sldId id="294" r:id="rId20"/>
    <p:sldId id="295" r:id="rId21"/>
  </p:sldIdLst>
  <p:sldSz cx="18288000" cy="10287000"/>
  <p:notesSz cx="10287000" cy="1828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149"/>
    <a:srgbClr val="F2E9D6"/>
    <a:srgbClr val="EDE1C9"/>
    <a:srgbClr val="F6F0E4"/>
    <a:srgbClr val="E9DABD"/>
    <a:srgbClr val="D6C7BD"/>
    <a:srgbClr val="EAD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25"/>
    <p:restoredTop sz="64972" autoAdjust="0"/>
  </p:normalViewPr>
  <p:slideViewPr>
    <p:cSldViewPr>
      <p:cViewPr varScale="1">
        <p:scale>
          <a:sx n="28" d="100"/>
          <a:sy n="28" d="100"/>
        </p:scale>
        <p:origin x="120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5827713" y="0"/>
            <a:ext cx="4457700" cy="917575"/>
          </a:xfrm>
          <a:prstGeom prst="rect">
            <a:avLst/>
          </a:prstGeom>
        </p:spPr>
        <p:txBody>
          <a:bodyPr vert="horz" lIns="91440" tIns="45720" rIns="91440" bIns="45720" rtlCol="0"/>
          <a:lstStyle>
            <a:lvl1pPr algn="r">
              <a:defRPr sz="1200"/>
            </a:lvl1pPr>
          </a:lstStyle>
          <a:p>
            <a:fld id="{2BB0E1E5-7E76-4492-89A3-7D1D417ABF37}" type="datetimeFigureOut">
              <a:rPr lang="ko-KR" altLang="en-US" smtClean="0"/>
              <a:t>2022-03-14</a:t>
            </a:fld>
            <a:endParaRPr lang="ko-KR" altLang="en-US"/>
          </a:p>
        </p:txBody>
      </p:sp>
      <p:sp>
        <p:nvSpPr>
          <p:cNvPr id="4" name="슬라이드 이미지 개체 틀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1028700" y="8801100"/>
            <a:ext cx="8229600" cy="720090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17372013"/>
            <a:ext cx="4457700" cy="9159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827713" y="17372013"/>
            <a:ext cx="4457700" cy="915987"/>
          </a:xfrm>
          <a:prstGeom prst="rect">
            <a:avLst/>
          </a:prstGeom>
        </p:spPr>
        <p:txBody>
          <a:bodyPr vert="horz" lIns="91440" tIns="45720" rIns="91440" bIns="45720" rtlCol="0" anchor="b"/>
          <a:lstStyle>
            <a:lvl1pPr algn="r">
              <a:defRPr sz="1200"/>
            </a:lvl1pPr>
          </a:lstStyle>
          <a:p>
            <a:fld id="{698A9DE8-252C-4CB8-80EF-8298F0C8D277}" type="slidenum">
              <a:rPr lang="ko-KR" altLang="en-US" smtClean="0"/>
              <a:t>‹#›</a:t>
            </a:fld>
            <a:endParaRPr lang="ko-KR" altLang="en-US"/>
          </a:p>
        </p:txBody>
      </p:sp>
    </p:spTree>
    <p:extLst>
      <p:ext uri="{BB962C8B-B14F-4D97-AF65-F5344CB8AC3E}">
        <p14:creationId xmlns:p14="http://schemas.microsoft.com/office/powerpoint/2010/main" val="34832681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98A9DE8-252C-4CB8-80EF-8298F0C8D277}" type="slidenum">
              <a:rPr lang="ko-KR" altLang="en-US" smtClean="0"/>
              <a:t>1</a:t>
            </a:fld>
            <a:endParaRPr lang="ko-KR" altLang="en-US"/>
          </a:p>
        </p:txBody>
      </p:sp>
    </p:spTree>
    <p:extLst>
      <p:ext uri="{BB962C8B-B14F-4D97-AF65-F5344CB8AC3E}">
        <p14:creationId xmlns:p14="http://schemas.microsoft.com/office/powerpoint/2010/main" val="136668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事件の生存者でもある小説家・玄基栄</a:t>
            </a:r>
            <a:r>
              <a:rPr lang="ja-JP" altLang="en-US" sz="1200" kern="1200" dirty="0">
                <a:solidFill>
                  <a:schemeClr val="tx1"/>
                </a:solidFill>
                <a:effectLst/>
                <a:latin typeface="+mn-lt"/>
                <a:ea typeface="+mn-ea"/>
                <a:cs typeface="+mn-cs"/>
              </a:rPr>
              <a:t>（ヒョン・キヨン）</a:t>
            </a:r>
            <a:r>
              <a:rPr lang="ja-JP" altLang="ja-JP" sz="1200" kern="1200" dirty="0">
                <a:solidFill>
                  <a:schemeClr val="tx1"/>
                </a:solidFill>
                <a:effectLst/>
                <a:latin typeface="+mn-lt"/>
                <a:ea typeface="+mn-ea"/>
                <a:cs typeface="+mn-cs"/>
              </a:rPr>
              <a:t>は、</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事件がタブー視されていた軍部政権の時期に、小説『順伊おばさん』を発表しました。</a:t>
            </a:r>
          </a:p>
          <a:p>
            <a:pPr latinLnBrk="1"/>
            <a:r>
              <a:rPr lang="ja-JP" altLang="ja-JP" sz="1200" kern="1200" dirty="0">
                <a:solidFill>
                  <a:schemeClr val="tx1"/>
                </a:solidFill>
                <a:effectLst/>
                <a:latin typeface="+mn-lt"/>
                <a:ea typeface="+mn-ea"/>
                <a:cs typeface="+mn-cs"/>
              </a:rPr>
              <a:t>以降、彼の人生は平穏なものではありませんでした。</a:t>
            </a:r>
          </a:p>
          <a:p>
            <a:pPr latinLnBrk="1"/>
            <a:r>
              <a:rPr lang="ja-JP" altLang="ja-JP" sz="1200" kern="1200" dirty="0">
                <a:solidFill>
                  <a:schemeClr val="tx1"/>
                </a:solidFill>
                <a:effectLst/>
                <a:latin typeface="+mn-lt"/>
                <a:ea typeface="+mn-ea"/>
                <a:cs typeface="+mn-cs"/>
              </a:rPr>
              <a:t>この小説を書いたことにより、軍の情報機関に連行され、過酷な拷問を受け、小説は禁書になり、</a:t>
            </a:r>
            <a:r>
              <a:rPr lang="en-US" altLang="ja-JP" sz="1200" kern="1200" dirty="0">
                <a:solidFill>
                  <a:schemeClr val="tx1"/>
                </a:solidFill>
                <a:effectLst/>
                <a:latin typeface="+mn-lt"/>
                <a:ea typeface="+mn-ea"/>
                <a:cs typeface="+mn-cs"/>
              </a:rPr>
              <a:t>14</a:t>
            </a:r>
            <a:r>
              <a:rPr lang="ja-JP" altLang="ja-JP" sz="1200" kern="1200" dirty="0">
                <a:solidFill>
                  <a:schemeClr val="tx1"/>
                </a:solidFill>
                <a:effectLst/>
                <a:latin typeface="+mn-lt"/>
                <a:ea typeface="+mn-ea"/>
                <a:cs typeface="+mn-cs"/>
              </a:rPr>
              <a:t>年ものあいだ、読者の前にさらされることはありませんでした。</a:t>
            </a:r>
          </a:p>
          <a:p>
            <a:pPr latinLnBrk="1"/>
            <a:r>
              <a:rPr lang="ja-JP" altLang="ja-JP" sz="1200" kern="1200" dirty="0">
                <a:solidFill>
                  <a:schemeClr val="tx1"/>
                </a:solidFill>
                <a:effectLst/>
                <a:latin typeface="+mn-lt"/>
                <a:ea typeface="+mn-ea"/>
                <a:cs typeface="+mn-cs"/>
              </a:rPr>
              <a:t>彼は多くの苦悩を経験しましたが、自分自身を「文学によって、悔しくも倒れていった魂を慰めるシャーマン（巫女）であると語り、</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事件について、済州の歴史について、表現し続ける作家として存在しています。</a:t>
            </a:r>
          </a:p>
          <a:p>
            <a:endParaRPr lang="ko-KR" altLang="en-US" dirty="0"/>
          </a:p>
        </p:txBody>
      </p:sp>
      <p:sp>
        <p:nvSpPr>
          <p:cNvPr id="4" name="슬라이드 번호 개체 틀 3"/>
          <p:cNvSpPr>
            <a:spLocks noGrp="1"/>
          </p:cNvSpPr>
          <p:nvPr>
            <p:ph type="sldNum" sz="quarter" idx="5"/>
          </p:nvPr>
        </p:nvSpPr>
        <p:spPr/>
        <p:txBody>
          <a:bodyPr/>
          <a:lstStyle/>
          <a:p>
            <a:fld id="{698A9DE8-252C-4CB8-80EF-8298F0C8D277}" type="slidenum">
              <a:rPr lang="ko-KR" altLang="en-US" smtClean="0"/>
              <a:t>10</a:t>
            </a:fld>
            <a:endParaRPr lang="ko-KR" altLang="en-US"/>
          </a:p>
        </p:txBody>
      </p:sp>
    </p:spTree>
    <p:extLst>
      <p:ext uri="{BB962C8B-B14F-4D97-AF65-F5344CB8AC3E}">
        <p14:creationId xmlns:p14="http://schemas.microsoft.com/office/powerpoint/2010/main" val="71497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小説『順伊おばさん』は、国家の圧力と強いられた沈黙によって、水面下に置かれていた</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事件の実像を明らかにした、最初の文学作品です。</a:t>
            </a:r>
          </a:p>
          <a:p>
            <a:pPr latinLnBrk="1"/>
            <a:r>
              <a:rPr lang="ja-JP" altLang="ja-JP" sz="1200" kern="1200" dirty="0">
                <a:solidFill>
                  <a:schemeClr val="tx1"/>
                </a:solidFill>
                <a:effectLst/>
                <a:latin typeface="+mn-lt"/>
                <a:ea typeface="+mn-ea"/>
                <a:cs typeface="+mn-cs"/>
              </a:rPr>
              <a:t>この作品は、済州の痛みの中に隠されていた、当時の朝鮮半島の矛盾した状況に対して、深い洞察を行ったことで、高い評価を受けました。</a:t>
            </a:r>
          </a:p>
          <a:p>
            <a:pPr latinLnBrk="1"/>
            <a:r>
              <a:rPr lang="ja-JP" altLang="ja-JP" sz="1200" kern="1200" dirty="0">
                <a:solidFill>
                  <a:schemeClr val="tx1"/>
                </a:solidFill>
                <a:effectLst/>
                <a:latin typeface="+mn-lt"/>
                <a:ea typeface="+mn-ea"/>
                <a:cs typeface="+mn-cs"/>
              </a:rPr>
              <a:t>『順伊おばさん』は、今日、オペラで表現され、より多くの人々に知られています。</a:t>
            </a:r>
          </a:p>
          <a:p>
            <a:pPr latinLnBrk="1"/>
            <a:endParaRPr lang="en-US"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オペラ「順伊おばさん」の中の二つのシーンを皆さんと一緒に見てみ</a:t>
            </a:r>
            <a:r>
              <a:rPr lang="ja-JP" altLang="en-US" sz="1200" kern="1200" dirty="0">
                <a:solidFill>
                  <a:schemeClr val="tx1"/>
                </a:solidFill>
                <a:effectLst/>
                <a:latin typeface="+mn-lt"/>
                <a:ea typeface="+mn-ea"/>
                <a:cs typeface="+mn-cs"/>
              </a:rPr>
              <a:t>たいと思います。</a:t>
            </a:r>
            <a:endParaRPr lang="ja-JP"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それぞれ</a:t>
            </a:r>
            <a:r>
              <a:rPr lang="ja-JP" altLang="en-US" sz="1200" kern="1200" dirty="0">
                <a:solidFill>
                  <a:schemeClr val="tx1"/>
                </a:solidFill>
                <a:effectLst/>
                <a:latin typeface="+mn-lt"/>
                <a:ea typeface="+mn-ea"/>
                <a:cs typeface="+mn-cs"/>
              </a:rPr>
              <a:t>約</a:t>
            </a:r>
            <a:r>
              <a:rPr lang="en-US" altLang="ja-JP" sz="1200" kern="1200" dirty="0">
                <a:solidFill>
                  <a:schemeClr val="tx1"/>
                </a:solidFill>
                <a:effectLst/>
                <a:latin typeface="+mn-lt"/>
                <a:ea typeface="+mn-ea"/>
                <a:cs typeface="+mn-cs"/>
              </a:rPr>
              <a:t>2</a:t>
            </a:r>
            <a:r>
              <a:rPr lang="ja-JP" altLang="ja-JP" sz="1200" kern="1200" dirty="0">
                <a:solidFill>
                  <a:schemeClr val="tx1"/>
                </a:solidFill>
                <a:effectLst/>
                <a:latin typeface="+mn-lt"/>
                <a:ea typeface="+mn-ea"/>
                <a:cs typeface="+mn-cs"/>
              </a:rPr>
              <a:t>分</a:t>
            </a:r>
            <a:r>
              <a:rPr lang="ja-JP" altLang="en-US" sz="1200" kern="1200" dirty="0">
                <a:solidFill>
                  <a:schemeClr val="tx1"/>
                </a:solidFill>
                <a:effectLst/>
                <a:latin typeface="+mn-lt"/>
                <a:ea typeface="+mn-ea"/>
                <a:cs typeface="+mn-cs"/>
              </a:rPr>
              <a:t>です</a:t>
            </a:r>
            <a:r>
              <a:rPr lang="ja-JP" altLang="ja-JP" sz="1200" kern="1200" dirty="0">
                <a:solidFill>
                  <a:schemeClr val="tx1"/>
                </a:solidFill>
                <a:effectLst/>
                <a:latin typeface="+mn-lt"/>
                <a:ea typeface="+mn-ea"/>
                <a:cs typeface="+mn-cs"/>
              </a:rPr>
              <a:t>。まず、最初のシーンは、済州</a:t>
            </a:r>
            <a:r>
              <a:rPr lang="ja-JP" altLang="en-US" sz="1200" kern="1200" dirty="0">
                <a:solidFill>
                  <a:schemeClr val="tx1"/>
                </a:solidFill>
                <a:effectLst/>
                <a:latin typeface="+mn-lt"/>
                <a:ea typeface="+mn-ea"/>
                <a:cs typeface="+mn-cs"/>
              </a:rPr>
              <a:t>島</a:t>
            </a:r>
            <a:r>
              <a:rPr lang="ja-JP" altLang="ja-JP" sz="1200" kern="1200" dirty="0">
                <a:solidFill>
                  <a:schemeClr val="tx1"/>
                </a:solidFill>
                <a:effectLst/>
                <a:latin typeface="+mn-lt"/>
                <a:ea typeface="+mn-ea"/>
                <a:cs typeface="+mn-cs"/>
              </a:rPr>
              <a:t>民たちが経験した暴力、とくに赤ん坊の母親から赤ちゃんを奪う非人道的な行為を描き出したシーンです。</a:t>
            </a:r>
          </a:p>
          <a:p>
            <a:pPr latinLnBrk="1"/>
            <a:r>
              <a:rPr lang="ja-JP" altLang="ja-JP" sz="1200" kern="1200" dirty="0">
                <a:solidFill>
                  <a:schemeClr val="tx1"/>
                </a:solidFill>
                <a:effectLst/>
                <a:latin typeface="+mn-lt"/>
                <a:ea typeface="+mn-ea"/>
                <a:cs typeface="+mn-cs"/>
              </a:rPr>
              <a:t>ご覧ください。</a:t>
            </a:r>
            <a:r>
              <a:rPr lang="ja-JP" altLang="ja-JP" sz="1200" b="1" kern="1200" dirty="0">
                <a:solidFill>
                  <a:schemeClr val="tx1"/>
                </a:solidFill>
                <a:effectLst/>
                <a:latin typeface="+mn-lt"/>
                <a:ea typeface="+mn-ea"/>
                <a:cs typeface="+mn-cs"/>
              </a:rPr>
              <a:t>（</a:t>
            </a:r>
            <a:r>
              <a:rPr lang="en-US" altLang="ja-JP" sz="1200" b="1" kern="1200" dirty="0">
                <a:solidFill>
                  <a:schemeClr val="tx1"/>
                </a:solidFill>
                <a:effectLst/>
                <a:latin typeface="+mn-lt"/>
                <a:ea typeface="+mn-ea"/>
                <a:cs typeface="+mn-cs"/>
              </a:rPr>
              <a:t>https://</a:t>
            </a:r>
            <a:r>
              <a:rPr lang="en-US" altLang="ja-JP" sz="1200" b="1" kern="1200" dirty="0" err="1">
                <a:solidFill>
                  <a:schemeClr val="tx1"/>
                </a:solidFill>
                <a:effectLst/>
                <a:latin typeface="+mn-lt"/>
                <a:ea typeface="+mn-ea"/>
                <a:cs typeface="+mn-cs"/>
              </a:rPr>
              <a:t>www.youtube.com</a:t>
            </a:r>
            <a:r>
              <a:rPr lang="en-US" altLang="ja-JP" sz="1200" b="1" kern="1200" dirty="0">
                <a:solidFill>
                  <a:schemeClr val="tx1"/>
                </a:solidFill>
                <a:effectLst/>
                <a:latin typeface="+mn-lt"/>
                <a:ea typeface="+mn-ea"/>
                <a:cs typeface="+mn-cs"/>
              </a:rPr>
              <a:t>/</a:t>
            </a:r>
            <a:r>
              <a:rPr lang="en-US" altLang="ja-JP" sz="1200" b="1" kern="1200" dirty="0" err="1">
                <a:solidFill>
                  <a:schemeClr val="tx1"/>
                </a:solidFill>
                <a:effectLst/>
                <a:latin typeface="+mn-lt"/>
                <a:ea typeface="+mn-ea"/>
                <a:cs typeface="+mn-cs"/>
              </a:rPr>
              <a:t>watch?v</a:t>
            </a:r>
            <a:r>
              <a:rPr lang="en-US" altLang="ja-JP" sz="1200" b="1" kern="1200" dirty="0">
                <a:solidFill>
                  <a:schemeClr val="tx1"/>
                </a:solidFill>
                <a:effectLst/>
                <a:latin typeface="+mn-lt"/>
                <a:ea typeface="+mn-ea"/>
                <a:cs typeface="+mn-cs"/>
              </a:rPr>
              <a:t>=1jpI3qjugSk, 1:29:00~1:31:50</a:t>
            </a:r>
            <a:r>
              <a:rPr lang="ja-JP" altLang="ja-JP" sz="1200" b="1" kern="1200" dirty="0">
                <a:solidFill>
                  <a:schemeClr val="tx1"/>
                </a:solidFill>
                <a:effectLst/>
                <a:latin typeface="+mn-lt"/>
                <a:ea typeface="+mn-ea"/>
                <a:cs typeface="+mn-cs"/>
              </a:rPr>
              <a:t>）</a:t>
            </a:r>
            <a:r>
              <a:rPr lang="ja-JP" altLang="ja-JP" sz="1200" kern="1200" dirty="0">
                <a:solidFill>
                  <a:schemeClr val="tx1"/>
                </a:solidFill>
                <a:effectLst/>
                <a:latin typeface="+mn-lt"/>
                <a:ea typeface="+mn-ea"/>
                <a:cs typeface="+mn-cs"/>
              </a:rPr>
              <a:t>次に紹介するシーンは、済州道民たちが集団に銃殺させられるシーンです。</a:t>
            </a:r>
          </a:p>
          <a:p>
            <a:pPr latinLnBrk="1"/>
            <a:r>
              <a:rPr lang="ja-JP" altLang="ja-JP" sz="1200" kern="1200" dirty="0">
                <a:solidFill>
                  <a:schemeClr val="tx1"/>
                </a:solidFill>
                <a:effectLst/>
                <a:latin typeface="+mn-lt"/>
                <a:ea typeface="+mn-ea"/>
                <a:cs typeface="+mn-cs"/>
              </a:rPr>
              <a:t>銃殺命令を下す軍人は、まさしくこの中にきっと「暴徒」が混ざっているはずだ、と村人全員に対する銃殺を命じます。</a:t>
            </a:r>
          </a:p>
          <a:p>
            <a:pPr latinLnBrk="1"/>
            <a:r>
              <a:rPr lang="ja-JP" altLang="ja-JP" sz="1200" kern="1200" dirty="0">
                <a:solidFill>
                  <a:schemeClr val="tx1"/>
                </a:solidFill>
                <a:effectLst/>
                <a:latin typeface="+mn-lt"/>
                <a:ea typeface="+mn-ea"/>
                <a:cs typeface="+mn-cs"/>
              </a:rPr>
              <a:t>ご覧ください。</a:t>
            </a:r>
            <a:r>
              <a:rPr lang="ja-JP" altLang="ja-JP" sz="1200" b="1" kern="1200" dirty="0">
                <a:solidFill>
                  <a:schemeClr val="tx1"/>
                </a:solidFill>
                <a:effectLst/>
                <a:latin typeface="+mn-lt"/>
                <a:ea typeface="+mn-ea"/>
                <a:cs typeface="+mn-cs"/>
              </a:rPr>
              <a:t>（</a:t>
            </a:r>
            <a:r>
              <a:rPr lang="en-US" altLang="ja-JP" sz="1200" b="1" kern="1200" dirty="0">
                <a:solidFill>
                  <a:schemeClr val="tx1"/>
                </a:solidFill>
                <a:effectLst/>
                <a:latin typeface="+mn-lt"/>
                <a:ea typeface="+mn-ea"/>
                <a:cs typeface="+mn-cs"/>
              </a:rPr>
              <a:t>https://</a:t>
            </a:r>
            <a:r>
              <a:rPr lang="en-US" altLang="ja-JP" sz="1200" b="1" kern="1200" dirty="0" err="1">
                <a:solidFill>
                  <a:schemeClr val="tx1"/>
                </a:solidFill>
                <a:effectLst/>
                <a:latin typeface="+mn-lt"/>
                <a:ea typeface="+mn-ea"/>
                <a:cs typeface="+mn-cs"/>
              </a:rPr>
              <a:t>www.youtube.com</a:t>
            </a:r>
            <a:r>
              <a:rPr lang="en-US" altLang="ja-JP" sz="1200" b="1" kern="1200" dirty="0">
                <a:solidFill>
                  <a:schemeClr val="tx1"/>
                </a:solidFill>
                <a:effectLst/>
                <a:latin typeface="+mn-lt"/>
                <a:ea typeface="+mn-ea"/>
                <a:cs typeface="+mn-cs"/>
              </a:rPr>
              <a:t>/</a:t>
            </a:r>
            <a:r>
              <a:rPr lang="en-US" altLang="ja-JP" sz="1200" b="1" kern="1200" dirty="0" err="1">
                <a:solidFill>
                  <a:schemeClr val="tx1"/>
                </a:solidFill>
                <a:effectLst/>
                <a:latin typeface="+mn-lt"/>
                <a:ea typeface="+mn-ea"/>
                <a:cs typeface="+mn-cs"/>
              </a:rPr>
              <a:t>watch?v</a:t>
            </a:r>
            <a:r>
              <a:rPr lang="en-US" altLang="ja-JP" sz="1200" b="1" kern="1200" dirty="0">
                <a:solidFill>
                  <a:schemeClr val="tx1"/>
                </a:solidFill>
                <a:effectLst/>
                <a:latin typeface="+mn-lt"/>
                <a:ea typeface="+mn-ea"/>
                <a:cs typeface="+mn-cs"/>
              </a:rPr>
              <a:t>=1jpI3qjugSk, 1:36:40~1:38:40</a:t>
            </a:r>
            <a:r>
              <a:rPr lang="ja-JP" altLang="ja-JP" sz="1200" b="1" kern="1200" dirty="0">
                <a:solidFill>
                  <a:schemeClr val="tx1"/>
                </a:solidFill>
                <a:effectLst/>
                <a:latin typeface="+mn-lt"/>
                <a:ea typeface="+mn-ea"/>
                <a:cs typeface="+mn-cs"/>
              </a:rPr>
              <a:t>）</a:t>
            </a:r>
          </a:p>
          <a:p>
            <a:pPr latinLnBrk="1"/>
            <a:endParaRPr lang="en-US"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二つのシーンだけ見ても、なぜ済州の人々が長い間トラウマで苦しんでいたのかが</a:t>
            </a:r>
            <a:r>
              <a:rPr lang="ja-JP" altLang="en-US" sz="1200" kern="1200" dirty="0">
                <a:solidFill>
                  <a:schemeClr val="tx1"/>
                </a:solidFill>
                <a:effectLst/>
                <a:latin typeface="+mn-lt"/>
                <a:ea typeface="+mn-ea"/>
                <a:cs typeface="+mn-cs"/>
              </a:rPr>
              <a:t>理解できます</a:t>
            </a:r>
            <a:r>
              <a:rPr lang="ja-JP" altLang="ja-JP" sz="1200" kern="1200" dirty="0">
                <a:solidFill>
                  <a:schemeClr val="tx1"/>
                </a:solidFill>
                <a:effectLst/>
                <a:latin typeface="+mn-lt"/>
                <a:ea typeface="+mn-ea"/>
                <a:cs typeface="+mn-cs"/>
              </a:rPr>
              <a:t>。</a:t>
            </a:r>
          </a:p>
          <a:p>
            <a:pPr latinLnBrk="1"/>
            <a:r>
              <a:rPr lang="ja-JP" altLang="ja-JP" sz="1200" kern="1200" dirty="0">
                <a:solidFill>
                  <a:schemeClr val="tx1"/>
                </a:solidFill>
                <a:effectLst/>
                <a:latin typeface="+mn-lt"/>
                <a:ea typeface="+mn-ea"/>
                <a:cs typeface="+mn-cs"/>
              </a:rPr>
              <a:t>小説</a:t>
            </a:r>
            <a:r>
              <a:rPr lang="ja-JP" altLang="en-US" sz="1200" kern="1200" dirty="0">
                <a:solidFill>
                  <a:schemeClr val="tx1"/>
                </a:solidFill>
                <a:effectLst/>
                <a:latin typeface="+mn-lt"/>
                <a:ea typeface="+mn-ea"/>
                <a:cs typeface="+mn-cs"/>
              </a:rPr>
              <a:t>版のもつ意義も</a:t>
            </a:r>
            <a:r>
              <a:rPr lang="ja-JP" altLang="ja-JP" sz="1200" kern="1200" dirty="0">
                <a:solidFill>
                  <a:schemeClr val="tx1"/>
                </a:solidFill>
                <a:effectLst/>
                <a:latin typeface="+mn-lt"/>
                <a:ea typeface="+mn-ea"/>
                <a:cs typeface="+mn-cs"/>
              </a:rPr>
              <a:t>大き</a:t>
            </a:r>
            <a:r>
              <a:rPr lang="ja-JP" altLang="en-US" sz="1200" kern="1200" dirty="0">
                <a:solidFill>
                  <a:schemeClr val="tx1"/>
                </a:solidFill>
                <a:effectLst/>
                <a:latin typeface="+mn-lt"/>
                <a:ea typeface="+mn-ea"/>
                <a:cs typeface="+mn-cs"/>
              </a:rPr>
              <a:t>いものですが</a:t>
            </a:r>
            <a:r>
              <a:rPr lang="ja-JP" altLang="ja-JP" sz="1200" kern="1200" dirty="0">
                <a:solidFill>
                  <a:schemeClr val="tx1"/>
                </a:solidFill>
                <a:effectLst/>
                <a:latin typeface="+mn-lt"/>
                <a:ea typeface="+mn-ea"/>
                <a:cs typeface="+mn-cs"/>
              </a:rPr>
              <a:t>、視覚的なオペラ</a:t>
            </a:r>
            <a:r>
              <a:rPr lang="ja-JP" altLang="en-US" sz="1200" kern="1200" dirty="0">
                <a:solidFill>
                  <a:schemeClr val="tx1"/>
                </a:solidFill>
                <a:effectLst/>
                <a:latin typeface="+mn-lt"/>
                <a:ea typeface="+mn-ea"/>
                <a:cs typeface="+mn-cs"/>
              </a:rPr>
              <a:t>で表現されることにより</a:t>
            </a:r>
            <a:r>
              <a:rPr lang="ja-JP"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事件を</a:t>
            </a:r>
            <a:r>
              <a:rPr lang="ja-JP" altLang="ja-JP" sz="1200" kern="1200" dirty="0">
                <a:solidFill>
                  <a:schemeClr val="tx1"/>
                </a:solidFill>
                <a:effectLst/>
                <a:latin typeface="+mn-lt"/>
                <a:ea typeface="+mn-ea"/>
                <a:cs typeface="+mn-cs"/>
              </a:rPr>
              <a:t>体験</a:t>
            </a:r>
            <a:r>
              <a:rPr lang="ja-JP" altLang="en-US" sz="1200" kern="1200" dirty="0">
                <a:solidFill>
                  <a:schemeClr val="tx1"/>
                </a:solidFill>
                <a:effectLst/>
                <a:latin typeface="+mn-lt"/>
                <a:ea typeface="+mn-ea"/>
                <a:cs typeface="+mn-cs"/>
              </a:rPr>
              <a:t>していない</a:t>
            </a:r>
            <a:r>
              <a:rPr lang="ja-JP" altLang="ja-JP" sz="1200" kern="1200" dirty="0">
                <a:solidFill>
                  <a:schemeClr val="tx1"/>
                </a:solidFill>
                <a:effectLst/>
                <a:latin typeface="+mn-lt"/>
                <a:ea typeface="+mn-ea"/>
                <a:cs typeface="+mn-cs"/>
              </a:rPr>
              <a:t>世代</a:t>
            </a:r>
            <a:r>
              <a:rPr lang="ja-JP" altLang="en-US" sz="1200" kern="1200" dirty="0">
                <a:solidFill>
                  <a:schemeClr val="tx1"/>
                </a:solidFill>
                <a:effectLst/>
                <a:latin typeface="+mn-lt"/>
                <a:ea typeface="+mn-ea"/>
                <a:cs typeface="+mn-cs"/>
              </a:rPr>
              <a:t>の</a:t>
            </a:r>
            <a:r>
              <a:rPr lang="ja-JP" altLang="ja-JP" sz="1200" kern="1200" dirty="0">
                <a:solidFill>
                  <a:schemeClr val="tx1"/>
                </a:solidFill>
                <a:effectLst/>
                <a:latin typeface="+mn-lt"/>
                <a:ea typeface="+mn-ea"/>
                <a:cs typeface="+mn-cs"/>
              </a:rPr>
              <a:t>胸に</a:t>
            </a:r>
            <a:r>
              <a:rPr lang="ja-JP" altLang="en-US" sz="1200" kern="1200" dirty="0">
                <a:solidFill>
                  <a:schemeClr val="tx1"/>
                </a:solidFill>
                <a:effectLst/>
                <a:latin typeface="+mn-lt"/>
                <a:ea typeface="+mn-ea"/>
                <a:cs typeface="+mn-cs"/>
              </a:rPr>
              <a:t>直接</a:t>
            </a:r>
            <a:r>
              <a:rPr lang="ja-JP" altLang="ja-JP" sz="1200" kern="1200" dirty="0">
                <a:solidFill>
                  <a:schemeClr val="tx1"/>
                </a:solidFill>
                <a:effectLst/>
                <a:latin typeface="+mn-lt"/>
                <a:ea typeface="+mn-ea"/>
                <a:cs typeface="+mn-cs"/>
              </a:rPr>
              <a:t>響</a:t>
            </a:r>
            <a:r>
              <a:rPr lang="ja-JP" altLang="en-US" sz="1200" kern="1200" dirty="0">
                <a:solidFill>
                  <a:schemeClr val="tx1"/>
                </a:solidFill>
                <a:effectLst/>
                <a:latin typeface="+mn-lt"/>
                <a:ea typeface="+mn-ea"/>
                <a:cs typeface="+mn-cs"/>
              </a:rPr>
              <a:t>かせることができます</a:t>
            </a:r>
            <a:r>
              <a:rPr lang="ja-JP" altLang="ja-JP" sz="1200" kern="1200" dirty="0">
                <a:solidFill>
                  <a:schemeClr val="tx1"/>
                </a:solidFill>
                <a:effectLst/>
                <a:latin typeface="+mn-lt"/>
                <a:ea typeface="+mn-ea"/>
                <a:cs typeface="+mn-cs"/>
              </a:rPr>
              <a:t>。</a:t>
            </a:r>
          </a:p>
          <a:p>
            <a:pPr latinLnBrk="1"/>
            <a:r>
              <a:rPr lang="ja-JP" altLang="en-US" sz="1200" kern="1200" dirty="0">
                <a:solidFill>
                  <a:schemeClr val="tx1"/>
                </a:solidFill>
                <a:effectLst/>
                <a:latin typeface="+mn-lt"/>
                <a:ea typeface="+mn-ea"/>
                <a:cs typeface="+mn-cs"/>
              </a:rPr>
              <a:t>当時を伝える</a:t>
            </a:r>
            <a:r>
              <a:rPr lang="ja-JP" altLang="ja-JP" sz="1200" kern="1200" dirty="0">
                <a:solidFill>
                  <a:schemeClr val="tx1"/>
                </a:solidFill>
                <a:effectLst/>
                <a:latin typeface="+mn-lt"/>
                <a:ea typeface="+mn-ea"/>
                <a:cs typeface="+mn-cs"/>
              </a:rPr>
              <a:t>一つの作品が誕生して、その後</a:t>
            </a:r>
            <a:r>
              <a:rPr lang="ja-JP" altLang="en-US" sz="1200" kern="1200" dirty="0">
                <a:solidFill>
                  <a:schemeClr val="tx1"/>
                </a:solidFill>
                <a:effectLst/>
                <a:latin typeface="+mn-lt"/>
                <a:ea typeface="+mn-ea"/>
                <a:cs typeface="+mn-cs"/>
              </a:rPr>
              <a:t>、</a:t>
            </a:r>
            <a:r>
              <a:rPr lang="ja-JP" altLang="ja-JP" sz="1200" kern="1200" dirty="0">
                <a:solidFill>
                  <a:schemeClr val="tx1"/>
                </a:solidFill>
                <a:effectLst/>
                <a:latin typeface="+mn-lt"/>
                <a:ea typeface="+mn-ea"/>
                <a:cs typeface="+mn-cs"/>
              </a:rPr>
              <a:t>別のジャンル</a:t>
            </a:r>
            <a:r>
              <a:rPr lang="ja-JP" altLang="en-US" sz="1200" kern="1200" dirty="0">
                <a:solidFill>
                  <a:schemeClr val="tx1"/>
                </a:solidFill>
                <a:effectLst/>
                <a:latin typeface="+mn-lt"/>
                <a:ea typeface="+mn-ea"/>
                <a:cs typeface="+mn-cs"/>
              </a:rPr>
              <a:t>や</a:t>
            </a:r>
            <a:r>
              <a:rPr lang="ja-JP" altLang="ja-JP" sz="1200" kern="1200" dirty="0">
                <a:solidFill>
                  <a:schemeClr val="tx1"/>
                </a:solidFill>
                <a:effectLst/>
                <a:latin typeface="+mn-lt"/>
                <a:ea typeface="+mn-ea"/>
                <a:cs typeface="+mn-cs"/>
              </a:rPr>
              <a:t>方式で生まれ変わることには、このような意義があると思います。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11</a:t>
            </a:fld>
            <a:endParaRPr lang="ko-KR" altLang="en-US"/>
          </a:p>
        </p:txBody>
      </p:sp>
    </p:spTree>
    <p:extLst>
      <p:ext uri="{BB962C8B-B14F-4D97-AF65-F5344CB8AC3E}">
        <p14:creationId xmlns:p14="http://schemas.microsoft.com/office/powerpoint/2010/main" val="161641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事件を表現する行為は、『順伊おばさん』が発表されるまで、抑圧され、統制されていました。</a:t>
            </a:r>
          </a:p>
          <a:p>
            <a:pPr latinLnBrk="1"/>
            <a:r>
              <a:rPr lang="ja-JP" altLang="ja-JP" sz="1200" kern="1200" dirty="0">
                <a:solidFill>
                  <a:schemeClr val="tx1"/>
                </a:solidFill>
                <a:effectLst/>
                <a:latin typeface="+mn-lt"/>
                <a:ea typeface="+mn-ea"/>
                <a:cs typeface="+mn-cs"/>
              </a:rPr>
              <a:t>ですが、『順伊おばさん』によって、</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は世界に明るみになり、今では誰でも</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について自由に話し、多様な作品によって表現されるようになりました。</a:t>
            </a:r>
          </a:p>
          <a:p>
            <a:pPr latinLnBrk="1"/>
            <a:r>
              <a:rPr lang="ja-JP" altLang="ja-JP" sz="1200" kern="1200" dirty="0">
                <a:solidFill>
                  <a:schemeClr val="tx1"/>
                </a:solidFill>
                <a:effectLst/>
                <a:latin typeface="+mn-lt"/>
                <a:ea typeface="+mn-ea"/>
                <a:cs typeface="+mn-cs"/>
              </a:rPr>
              <a:t>そして、</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についての記憶は、世代を超えて、抑圧的で断片的な記憶から、開放的で抽象的な記憶へと変化しています。</a:t>
            </a:r>
          </a:p>
          <a:p>
            <a:pPr latinLnBrk="1"/>
            <a:r>
              <a:rPr lang="ja-JP" altLang="ja-JP" sz="1200" kern="1200" dirty="0">
                <a:solidFill>
                  <a:schemeClr val="tx1"/>
                </a:solidFill>
                <a:effectLst/>
                <a:latin typeface="+mn-lt"/>
                <a:ea typeface="+mn-ea"/>
                <a:cs typeface="+mn-cs"/>
              </a:rPr>
              <a:t>厳粛（げんしゅく）な雰囲気だけでなく、ユーモラスな雰囲気、コメディでも再構成されるなど、表現の方法も多様になっています。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12</a:t>
            </a:fld>
            <a:endParaRPr lang="ko-KR" altLang="en-US"/>
          </a:p>
        </p:txBody>
      </p:sp>
    </p:spTree>
    <p:extLst>
      <p:ext uri="{BB962C8B-B14F-4D97-AF65-F5344CB8AC3E}">
        <p14:creationId xmlns:p14="http://schemas.microsoft.com/office/powerpoint/2010/main" val="268496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戦争と虐殺は、済州だけでなく、みなさんの国家、みなさんの地域、みなさんの友達、みなさんの家族たちの経験でもあります。</a:t>
            </a:r>
          </a:p>
          <a:p>
            <a:pPr latinLnBrk="1"/>
            <a:r>
              <a:rPr lang="ja-JP" altLang="ja-JP" sz="1200" kern="1200" dirty="0">
                <a:solidFill>
                  <a:schemeClr val="tx1"/>
                </a:solidFill>
                <a:effectLst/>
                <a:latin typeface="+mn-lt"/>
                <a:ea typeface="+mn-ea"/>
                <a:cs typeface="+mn-cs"/>
              </a:rPr>
              <a:t>長い間続いた戦争の中で、たくさんの民間人が犠牲になったベトナム戦争、国家の過度な鎮圧によって多くの人々が犠牲になった台湾２・２８事件を、その例に挙げることができます。</a:t>
            </a:r>
          </a:p>
          <a:p>
            <a:pPr latinLnBrk="1"/>
            <a:endParaRPr lang="en-US"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ベトナム戦争を背景にした作品の中では、『順伊おばさん』のあらすじにも似た映画「焼いてはいけない</a:t>
            </a:r>
            <a:r>
              <a:rPr lang="en-US" altLang="ja-JP" sz="1200" kern="1200" dirty="0">
                <a:solidFill>
                  <a:schemeClr val="tx1"/>
                </a:solidFill>
                <a:effectLst/>
                <a:latin typeface="+mn-lt"/>
                <a:ea typeface="+mn-ea"/>
                <a:cs typeface="+mn-cs"/>
              </a:rPr>
              <a:t>(Don't burn)</a:t>
            </a:r>
            <a:r>
              <a:rPr lang="ja-JP" altLang="ja-JP" sz="1200" kern="1200" dirty="0">
                <a:solidFill>
                  <a:schemeClr val="tx1"/>
                </a:solidFill>
                <a:effectLst/>
                <a:latin typeface="+mn-lt"/>
                <a:ea typeface="+mn-ea"/>
                <a:cs typeface="+mn-cs"/>
              </a:rPr>
              <a:t>」と、小説「彼が今も生きているなら</a:t>
            </a:r>
            <a:r>
              <a:rPr lang="en-US" altLang="ja-JP" sz="1200" kern="1200" dirty="0">
                <a:solidFill>
                  <a:schemeClr val="tx1"/>
                </a:solidFill>
                <a:effectLst/>
                <a:latin typeface="+mn-lt"/>
                <a:ea typeface="+mn-ea"/>
                <a:cs typeface="+mn-cs"/>
              </a:rPr>
              <a:t>(</a:t>
            </a:r>
            <a:r>
              <a:rPr lang="en-US" altLang="ja-JP" sz="1200" kern="1200" dirty="0" err="1">
                <a:solidFill>
                  <a:schemeClr val="tx1"/>
                </a:solidFill>
                <a:effectLst/>
                <a:latin typeface="+mn-lt"/>
                <a:ea typeface="+mn-ea"/>
                <a:cs typeface="+mn-cs"/>
              </a:rPr>
              <a:t>Nếu</a:t>
            </a:r>
            <a:r>
              <a:rPr lang="en-US" altLang="ja-JP" sz="1200" kern="1200" dirty="0">
                <a:solidFill>
                  <a:schemeClr val="tx1"/>
                </a:solidFill>
                <a:effectLst/>
                <a:latin typeface="+mn-lt"/>
                <a:ea typeface="+mn-ea"/>
                <a:cs typeface="+mn-cs"/>
              </a:rPr>
              <a:t> </a:t>
            </a:r>
            <a:r>
              <a:rPr lang="en-US" altLang="ja-JP" sz="1200" kern="1200" dirty="0" err="1">
                <a:solidFill>
                  <a:schemeClr val="tx1"/>
                </a:solidFill>
                <a:effectLst/>
                <a:latin typeface="+mn-lt"/>
                <a:ea typeface="+mn-ea"/>
                <a:cs typeface="+mn-cs"/>
              </a:rPr>
              <a:t>anh</a:t>
            </a:r>
            <a:r>
              <a:rPr lang="en-US" altLang="ja-JP" sz="1200" kern="1200" dirty="0">
                <a:solidFill>
                  <a:schemeClr val="tx1"/>
                </a:solidFill>
                <a:effectLst/>
                <a:latin typeface="+mn-lt"/>
                <a:ea typeface="+mn-ea"/>
                <a:cs typeface="+mn-cs"/>
              </a:rPr>
              <a:t> </a:t>
            </a:r>
            <a:r>
              <a:rPr lang="en-US" altLang="ja-JP" sz="1200" kern="1200" dirty="0" err="1">
                <a:solidFill>
                  <a:schemeClr val="tx1"/>
                </a:solidFill>
                <a:effectLst/>
                <a:latin typeface="+mn-lt"/>
                <a:ea typeface="+mn-ea"/>
                <a:cs typeface="+mn-cs"/>
              </a:rPr>
              <a:t>còn</a:t>
            </a:r>
            <a:r>
              <a:rPr lang="en-US" altLang="ja-JP" sz="1200" kern="1200" dirty="0">
                <a:solidFill>
                  <a:schemeClr val="tx1"/>
                </a:solidFill>
                <a:effectLst/>
                <a:latin typeface="+mn-lt"/>
                <a:ea typeface="+mn-ea"/>
                <a:cs typeface="+mn-cs"/>
              </a:rPr>
              <a:t> </a:t>
            </a:r>
            <a:r>
              <a:rPr lang="en-US" altLang="ja-JP" sz="1200" kern="1200" dirty="0" err="1">
                <a:solidFill>
                  <a:schemeClr val="tx1"/>
                </a:solidFill>
                <a:effectLst/>
                <a:latin typeface="+mn-lt"/>
                <a:ea typeface="+mn-ea"/>
                <a:cs typeface="+mn-cs"/>
              </a:rPr>
              <a:t>được</a:t>
            </a:r>
            <a:r>
              <a:rPr lang="en-US" altLang="ja-JP" sz="1200" kern="1200" dirty="0">
                <a:solidFill>
                  <a:schemeClr val="tx1"/>
                </a:solidFill>
                <a:effectLst/>
                <a:latin typeface="+mn-lt"/>
                <a:ea typeface="+mn-ea"/>
                <a:cs typeface="+mn-cs"/>
              </a:rPr>
              <a:t> </a:t>
            </a:r>
            <a:r>
              <a:rPr lang="en-US" altLang="ja-JP" sz="1200" kern="1200" dirty="0" err="1">
                <a:solidFill>
                  <a:schemeClr val="tx1"/>
                </a:solidFill>
                <a:effectLst/>
                <a:latin typeface="+mn-lt"/>
                <a:ea typeface="+mn-ea"/>
                <a:cs typeface="+mn-cs"/>
              </a:rPr>
              <a:t>sống</a:t>
            </a:r>
            <a:r>
              <a:rPr lang="en-US" altLang="ja-JP" sz="1200" kern="1200" dirty="0">
                <a:solidFill>
                  <a:schemeClr val="tx1"/>
                </a:solidFill>
                <a:effectLst/>
                <a:latin typeface="+mn-lt"/>
                <a:ea typeface="+mn-ea"/>
                <a:cs typeface="+mn-cs"/>
              </a:rPr>
              <a:t>)</a:t>
            </a:r>
            <a:r>
              <a:rPr lang="ja-JP" altLang="ja-JP" sz="1200" kern="1200" dirty="0">
                <a:solidFill>
                  <a:schemeClr val="tx1"/>
                </a:solidFill>
                <a:effectLst/>
                <a:latin typeface="+mn-lt"/>
                <a:ea typeface="+mn-ea"/>
                <a:cs typeface="+mn-cs"/>
              </a:rPr>
              <a:t>」を挙げることが出来ます。台湾</a:t>
            </a:r>
            <a:r>
              <a:rPr lang="en-US" altLang="ja-JP" sz="1200" kern="1200" dirty="0">
                <a:solidFill>
                  <a:schemeClr val="tx1"/>
                </a:solidFill>
                <a:effectLst/>
                <a:latin typeface="+mn-lt"/>
                <a:ea typeface="+mn-ea"/>
                <a:cs typeface="+mn-cs"/>
              </a:rPr>
              <a:t>2</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28</a:t>
            </a:r>
            <a:r>
              <a:rPr lang="ja-JP" altLang="ja-JP" sz="1200" kern="1200" dirty="0">
                <a:solidFill>
                  <a:schemeClr val="tx1"/>
                </a:solidFill>
                <a:effectLst/>
                <a:latin typeface="+mn-lt"/>
                <a:ea typeface="+mn-ea"/>
                <a:cs typeface="+mn-cs"/>
              </a:rPr>
              <a:t>事件をテーマにした映画「悲情城市」は、韓国と日本でも有名な作品です</a:t>
            </a:r>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13</a:t>
            </a:fld>
            <a:endParaRPr lang="ko-KR" altLang="en-US"/>
          </a:p>
        </p:txBody>
      </p:sp>
    </p:spTree>
    <p:extLst>
      <p:ext uri="{BB962C8B-B14F-4D97-AF65-F5344CB8AC3E}">
        <p14:creationId xmlns:p14="http://schemas.microsoft.com/office/powerpoint/2010/main" val="41101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声もなく血を流して倒れていった済州島民の姿に似たツバキの花は、画家、カン・ヨベの連作画「ツバキの花が散る」を通して、</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事件を象徴する花となりました。</a:t>
            </a:r>
          </a:p>
          <a:p>
            <a:pPr latinLnBrk="1"/>
            <a:r>
              <a:rPr lang="ja-JP" altLang="ja-JP" sz="1200" kern="1200" dirty="0">
                <a:solidFill>
                  <a:schemeClr val="tx1"/>
                </a:solidFill>
                <a:effectLst/>
                <a:latin typeface="+mn-lt"/>
                <a:ea typeface="+mn-ea"/>
                <a:cs typeface="+mn-cs"/>
              </a:rPr>
              <a:t>例えば、私たちの済州大学校では、毎年４月３日にツバキの花のバッジを配るイベントを行います。済州大学校の学生ならば、ツバキの花のバッジをひとつは持っていることでしょう。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14</a:t>
            </a:fld>
            <a:endParaRPr lang="ko-KR" altLang="en-US"/>
          </a:p>
        </p:txBody>
      </p:sp>
    </p:spTree>
    <p:extLst>
      <p:ext uri="{BB962C8B-B14F-4D97-AF65-F5344CB8AC3E}">
        <p14:creationId xmlns:p14="http://schemas.microsoft.com/office/powerpoint/2010/main" val="421967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今日、済州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事件は映画でも表現されています。代表作として、「チスル」という映画があります。「チスル」は、標準語で「ジャガイモ」という意味です。</a:t>
            </a:r>
          </a:p>
          <a:p>
            <a:pPr latinLnBrk="1"/>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事件当時、済州島民たちは、「討伐隊」の鎮圧作戦から逃れるために、山や洞窟の中に避難しました。</a:t>
            </a:r>
          </a:p>
          <a:p>
            <a:pPr latinLnBrk="1"/>
            <a:endParaRPr lang="en-US"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映画では、逃れた先で</a:t>
            </a:r>
            <a:r>
              <a:rPr lang="ja-JP" altLang="en-US" sz="1200" kern="1200" dirty="0">
                <a:solidFill>
                  <a:schemeClr val="tx1"/>
                </a:solidFill>
                <a:effectLst/>
                <a:latin typeface="+mn-lt"/>
                <a:ea typeface="+mn-ea"/>
                <a:cs typeface="+mn-cs"/>
              </a:rPr>
              <a:t>住民が</a:t>
            </a:r>
            <a:r>
              <a:rPr lang="ja-JP" altLang="ja-JP" sz="1200" kern="1200" dirty="0">
                <a:solidFill>
                  <a:schemeClr val="tx1"/>
                </a:solidFill>
                <a:effectLst/>
                <a:latin typeface="+mn-lt"/>
                <a:ea typeface="+mn-ea"/>
                <a:cs typeface="+mn-cs"/>
              </a:rPr>
              <a:t>食べ物を分け合って食べ、危険な状況でもささやかに家族で過ごす人間的な姿を見ることができます。</a:t>
            </a:r>
          </a:p>
          <a:p>
            <a:pPr latinLnBrk="1"/>
            <a:r>
              <a:rPr lang="ja-JP" altLang="ja-JP" sz="1200" kern="1200" dirty="0">
                <a:solidFill>
                  <a:schemeClr val="tx1"/>
                </a:solidFill>
                <a:effectLst/>
                <a:latin typeface="+mn-lt"/>
                <a:ea typeface="+mn-ea"/>
                <a:cs typeface="+mn-cs"/>
              </a:rPr>
              <a:t>「チスル」は、韓国だけで１０万人を超える観客を動員し、済州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事件の惨状に再びスポットライトを当てました。</a:t>
            </a:r>
          </a:p>
          <a:p>
            <a:pPr latinLnBrk="1"/>
            <a:r>
              <a:rPr lang="ja-JP" altLang="ja-JP" sz="1200" kern="1200" dirty="0">
                <a:solidFill>
                  <a:schemeClr val="tx1"/>
                </a:solidFill>
                <a:effectLst/>
                <a:latin typeface="+mn-lt"/>
                <a:ea typeface="+mn-ea"/>
                <a:cs typeface="+mn-cs"/>
              </a:rPr>
              <a:t>みなさんとゆっくり映画を見たいのですが、時間の関係上、約</a:t>
            </a:r>
            <a:r>
              <a:rPr lang="en-US" altLang="ja-JP" sz="1200" kern="1200" dirty="0">
                <a:solidFill>
                  <a:schemeClr val="tx1"/>
                </a:solidFill>
                <a:effectLst/>
                <a:latin typeface="+mn-lt"/>
                <a:ea typeface="+mn-ea"/>
                <a:cs typeface="+mn-cs"/>
              </a:rPr>
              <a:t>1</a:t>
            </a:r>
            <a:r>
              <a:rPr lang="ja-JP" altLang="ja-JP" sz="1200" kern="1200" dirty="0">
                <a:solidFill>
                  <a:schemeClr val="tx1"/>
                </a:solidFill>
                <a:effectLst/>
                <a:latin typeface="+mn-lt"/>
                <a:ea typeface="+mn-ea"/>
                <a:cs typeface="+mn-cs"/>
              </a:rPr>
              <a:t>分</a:t>
            </a:r>
            <a:r>
              <a:rPr lang="en-US" altLang="ja-JP" sz="1200" kern="1200" dirty="0">
                <a:solidFill>
                  <a:schemeClr val="tx1"/>
                </a:solidFill>
                <a:effectLst/>
                <a:latin typeface="+mn-lt"/>
                <a:ea typeface="+mn-ea"/>
                <a:cs typeface="+mn-cs"/>
              </a:rPr>
              <a:t>20</a:t>
            </a:r>
            <a:r>
              <a:rPr lang="ja-JP" altLang="ja-JP" sz="1200" kern="1200" dirty="0">
                <a:solidFill>
                  <a:schemeClr val="tx1"/>
                </a:solidFill>
                <a:effectLst/>
                <a:latin typeface="+mn-lt"/>
                <a:ea typeface="+mn-ea"/>
                <a:cs typeface="+mn-cs"/>
              </a:rPr>
              <a:t>秒程度の予告編だけを紹介したいと思います。</a:t>
            </a:r>
            <a:endParaRPr lang="en-US" altLang="ja-JP" sz="1200" kern="1200" dirty="0">
              <a:solidFill>
                <a:schemeClr val="tx1"/>
              </a:solidFill>
              <a:effectLst/>
              <a:latin typeface="+mn-lt"/>
              <a:ea typeface="+mn-ea"/>
              <a:cs typeface="+mn-cs"/>
            </a:endParaRPr>
          </a:p>
          <a:p>
            <a:pPr latinLnBrk="1"/>
            <a:r>
              <a:rPr lang="en-US" altLang="ja-JP" sz="1200" b="1" kern="1200" dirty="0">
                <a:solidFill>
                  <a:srgbClr val="C00000"/>
                </a:solidFill>
                <a:effectLst/>
                <a:latin typeface="+mn-lt"/>
                <a:ea typeface="+mn-ea"/>
                <a:cs typeface="+mn-cs"/>
              </a:rPr>
              <a:t>(https://</a:t>
            </a:r>
            <a:r>
              <a:rPr lang="en-US" altLang="ja-JP" sz="1200" b="1" kern="1200" dirty="0" err="1">
                <a:solidFill>
                  <a:srgbClr val="C00000"/>
                </a:solidFill>
                <a:effectLst/>
                <a:latin typeface="+mn-lt"/>
                <a:ea typeface="+mn-ea"/>
                <a:cs typeface="+mn-cs"/>
              </a:rPr>
              <a:t>www.youtube.com</a:t>
            </a:r>
            <a:r>
              <a:rPr lang="en-US" altLang="ja-JP" sz="1200" b="1" kern="1200" dirty="0">
                <a:solidFill>
                  <a:srgbClr val="C00000"/>
                </a:solidFill>
                <a:effectLst/>
                <a:latin typeface="+mn-lt"/>
                <a:ea typeface="+mn-ea"/>
                <a:cs typeface="+mn-cs"/>
              </a:rPr>
              <a:t>/</a:t>
            </a:r>
            <a:r>
              <a:rPr lang="en-US" altLang="ja-JP" sz="1200" b="1" kern="1200" dirty="0" err="1">
                <a:solidFill>
                  <a:srgbClr val="C00000"/>
                </a:solidFill>
                <a:effectLst/>
                <a:latin typeface="+mn-lt"/>
                <a:ea typeface="+mn-ea"/>
                <a:cs typeface="+mn-cs"/>
              </a:rPr>
              <a:t>watch?v</a:t>
            </a:r>
            <a:r>
              <a:rPr lang="en-US" altLang="ja-JP" sz="1200" b="1" kern="1200" dirty="0">
                <a:solidFill>
                  <a:srgbClr val="C00000"/>
                </a:solidFill>
                <a:effectLst/>
                <a:latin typeface="+mn-lt"/>
                <a:ea typeface="+mn-ea"/>
                <a:cs typeface="+mn-cs"/>
              </a:rPr>
              <a:t>=qOR0RmPDdlk&amp;t=4099s)</a:t>
            </a:r>
            <a:endParaRPr lang="ja-JP" altLang="ja-JP" sz="1200" b="1" kern="1200" dirty="0">
              <a:solidFill>
                <a:srgbClr val="C00000"/>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15</a:t>
            </a:fld>
            <a:endParaRPr lang="ko-KR" altLang="en-US"/>
          </a:p>
        </p:txBody>
      </p:sp>
    </p:spTree>
    <p:extLst>
      <p:ext uri="{BB962C8B-B14F-4D97-AF65-F5344CB8AC3E}">
        <p14:creationId xmlns:p14="http://schemas.microsoft.com/office/powerpoint/2010/main" val="902650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16</a:t>
            </a:fld>
            <a:endParaRPr lang="ko-KR" altLang="en-US"/>
          </a:p>
        </p:txBody>
      </p:sp>
    </p:spTree>
    <p:extLst>
      <p:ext uri="{BB962C8B-B14F-4D97-AF65-F5344CB8AC3E}">
        <p14:creationId xmlns:p14="http://schemas.microsoft.com/office/powerpoint/2010/main" val="1219590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最近では、</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事件をテーマにしたゲームも発売されました。</a:t>
            </a:r>
          </a:p>
          <a:p>
            <a:pPr latinLnBrk="1"/>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UNFOLDED</a:t>
            </a:r>
            <a:r>
              <a:rPr lang="ja-JP" altLang="ja-JP" sz="1200" kern="1200" dirty="0">
                <a:solidFill>
                  <a:schemeClr val="tx1"/>
                </a:solidFill>
                <a:effectLst/>
                <a:latin typeface="+mn-lt"/>
                <a:ea typeface="+mn-ea"/>
                <a:cs typeface="+mn-cs"/>
              </a:rPr>
              <a:t>（アンフォールデッド）：ツバキの物語」という２Ⅾゲームが代表作です。</a:t>
            </a:r>
          </a:p>
          <a:p>
            <a:pPr latinLnBrk="1"/>
            <a:r>
              <a:rPr lang="ja-JP" altLang="ja-JP" sz="1200" kern="1200" dirty="0">
                <a:solidFill>
                  <a:schemeClr val="tx1"/>
                </a:solidFill>
                <a:effectLst/>
                <a:latin typeface="+mn-lt"/>
                <a:ea typeface="+mn-ea"/>
                <a:cs typeface="+mn-cs"/>
              </a:rPr>
              <a:t>ゲームでは、ユーザーが「討伐隊」から村を守るため、村の境界に兵士として立ったり、「討伐隊」の追跡から逃れ、中山間のあちこちを回りながら、食べ物を求めるなど、</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事件当時、済州島民たちが経験した極限状態を間接的に体験することが出来ます。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17</a:t>
            </a:fld>
            <a:endParaRPr lang="ko-KR" altLang="en-US"/>
          </a:p>
        </p:txBody>
      </p:sp>
    </p:spTree>
    <p:extLst>
      <p:ext uri="{BB962C8B-B14F-4D97-AF65-F5344CB8AC3E}">
        <p14:creationId xmlns:p14="http://schemas.microsoft.com/office/powerpoint/2010/main" val="257542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a:solidFill>
                  <a:schemeClr val="tx1"/>
                </a:solidFill>
                <a:effectLst/>
                <a:latin typeface="+mn-lt"/>
                <a:ea typeface="+mn-ea"/>
                <a:cs typeface="+mn-cs"/>
              </a:rPr>
              <a:t>今日、済州</a:t>
            </a:r>
            <a:r>
              <a:rPr lang="en-US" altLang="ja-JP" sz="1200" kern="1200" dirty="0">
                <a:solidFill>
                  <a:schemeClr val="tx1"/>
                </a:solidFill>
                <a:effectLst/>
                <a:latin typeface="+mn-lt"/>
                <a:ea typeface="+mn-ea"/>
                <a:cs typeface="+mn-cs"/>
              </a:rPr>
              <a:t>4</a:t>
            </a:r>
            <a:r>
              <a:rPr lang="ja-JP" altLang="ja-JP" sz="1200" kern="120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a:solidFill>
                  <a:schemeClr val="tx1"/>
                </a:solidFill>
                <a:effectLst/>
                <a:latin typeface="+mn-lt"/>
                <a:ea typeface="+mn-ea"/>
                <a:cs typeface="+mn-cs"/>
              </a:rPr>
              <a:t>事件は、演劇の題材としても活用されています。</a:t>
            </a:r>
          </a:p>
          <a:p>
            <a:pPr latinLnBrk="1"/>
            <a:r>
              <a:rPr lang="ja-JP" altLang="ja-JP" sz="1200" kern="1200">
                <a:solidFill>
                  <a:schemeClr val="tx1"/>
                </a:solidFill>
                <a:effectLst/>
                <a:latin typeface="+mn-lt"/>
                <a:ea typeface="+mn-ea"/>
                <a:cs typeface="+mn-cs"/>
              </a:rPr>
              <a:t>演劇「コサリ・ユッケジャン」は、非体験世代が</a:t>
            </a:r>
            <a:r>
              <a:rPr lang="en-US" altLang="ja-JP" sz="1200" kern="1200" dirty="0">
                <a:solidFill>
                  <a:schemeClr val="tx1"/>
                </a:solidFill>
                <a:effectLst/>
                <a:latin typeface="+mn-lt"/>
                <a:ea typeface="+mn-ea"/>
                <a:cs typeface="+mn-cs"/>
              </a:rPr>
              <a:t>4</a:t>
            </a:r>
            <a:r>
              <a:rPr lang="ja-JP" altLang="ja-JP" sz="1200" kern="120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a:solidFill>
                  <a:schemeClr val="tx1"/>
                </a:solidFill>
                <a:effectLst/>
                <a:latin typeface="+mn-lt"/>
                <a:ea typeface="+mn-ea"/>
                <a:cs typeface="+mn-cs"/>
              </a:rPr>
              <a:t>事件をどのように考えているのかを表現しています。</a:t>
            </a:r>
          </a:p>
          <a:p>
            <a:pPr latinLnBrk="1"/>
            <a:r>
              <a:rPr lang="en-US" altLang="ja-JP" sz="1200" kern="1200" dirty="0">
                <a:solidFill>
                  <a:schemeClr val="tx1"/>
                </a:solidFill>
                <a:effectLst/>
                <a:latin typeface="+mn-lt"/>
                <a:ea typeface="+mn-ea"/>
                <a:cs typeface="+mn-cs"/>
              </a:rPr>
              <a:t>4</a:t>
            </a:r>
            <a:r>
              <a:rPr lang="ja-JP" altLang="ja-JP" sz="1200" kern="120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a:solidFill>
                  <a:schemeClr val="tx1"/>
                </a:solidFill>
                <a:effectLst/>
                <a:latin typeface="+mn-lt"/>
                <a:ea typeface="+mn-ea"/>
                <a:cs typeface="+mn-cs"/>
              </a:rPr>
              <a:t>事件に関心のない登場人物と、彼と対立する人物の間の葛藤を描いています。</a:t>
            </a:r>
          </a:p>
          <a:p>
            <a:pPr latinLnBrk="1"/>
            <a:r>
              <a:rPr lang="ja-JP" altLang="ja-JP" sz="1200" kern="1200">
                <a:solidFill>
                  <a:schemeClr val="tx1"/>
                </a:solidFill>
                <a:effectLst/>
                <a:latin typeface="+mn-lt"/>
                <a:ea typeface="+mn-ea"/>
                <a:cs typeface="+mn-cs"/>
              </a:rPr>
              <a:t>過去の事件が、現代にも記憶され続けてほしいという作品説明が印象的です。</a:t>
            </a:r>
          </a:p>
          <a:p>
            <a:endParaRPr kumimoji="1" lang="ja-JP" altLang="en-US"/>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18</a:t>
            </a:fld>
            <a:endParaRPr lang="ko-KR" altLang="en-US"/>
          </a:p>
        </p:txBody>
      </p:sp>
    </p:spTree>
    <p:extLst>
      <p:ext uri="{BB962C8B-B14F-4D97-AF65-F5344CB8AC3E}">
        <p14:creationId xmlns:p14="http://schemas.microsoft.com/office/powerpoint/2010/main" val="100791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私たちが多様な作品を通して、済州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を記憶するように、沖縄戦と長崎・広島の原爆投下、台湾２・２８事件、ベトナム戦争、ポル・ポト政権期の虐殺もまた、多様な方法で記憶され、表現されていると思います。残酷な記憶が、非体験世代の主導によって表現されていることは、経験者や生存者のような体験世代がいなくなっている今日、重要な意味を持っています。</a:t>
            </a:r>
            <a:endParaRPr lang="en-US" altLang="ja-JP" sz="1200" kern="1200" dirty="0">
              <a:solidFill>
                <a:schemeClr val="tx1"/>
              </a:solidFill>
              <a:effectLst/>
              <a:latin typeface="+mn-lt"/>
              <a:ea typeface="+mn-ea"/>
              <a:cs typeface="+mn-cs"/>
            </a:endParaRPr>
          </a:p>
          <a:p>
            <a:pPr latinLnBrk="1"/>
            <a:endParaRPr lang="ja-JP"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これまでとは違う方法で、同時に多様な方法で、記憶が伝承され、新しい見方による解釈と議論も可能になるでしょう。</a:t>
            </a:r>
          </a:p>
          <a:p>
            <a:pPr latinLnBrk="1"/>
            <a:r>
              <a:rPr lang="ja-JP" altLang="ja-JP" sz="1200" kern="1200" dirty="0">
                <a:solidFill>
                  <a:schemeClr val="tx1"/>
                </a:solidFill>
                <a:effectLst/>
                <a:latin typeface="+mn-lt"/>
                <a:ea typeface="+mn-ea"/>
                <a:cs typeface="+mn-cs"/>
              </a:rPr>
              <a:t>多様な表現の方法を活用することで、記憶の足跡を次の世代に継承することに関わること。</a:t>
            </a:r>
            <a:endParaRPr lang="en-US"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私たちは今回の研修に参加し発表を準備しながら、平和はこのような方法を通して作られると考えました。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19</a:t>
            </a:fld>
            <a:endParaRPr lang="ko-KR" altLang="en-US"/>
          </a:p>
        </p:txBody>
      </p:sp>
    </p:spTree>
    <p:extLst>
      <p:ext uri="{BB962C8B-B14F-4D97-AF65-F5344CB8AC3E}">
        <p14:creationId xmlns:p14="http://schemas.microsoft.com/office/powerpoint/2010/main" val="254265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2</a:t>
            </a:fld>
            <a:endParaRPr lang="ko-KR" altLang="en-US"/>
          </a:p>
        </p:txBody>
      </p:sp>
    </p:spTree>
    <p:extLst>
      <p:ext uri="{BB962C8B-B14F-4D97-AF65-F5344CB8AC3E}">
        <p14:creationId xmlns:p14="http://schemas.microsoft.com/office/powerpoint/2010/main" val="411511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ja-JP" altLang="ja-JP" sz="1200" kern="1200" dirty="0">
                <a:solidFill>
                  <a:schemeClr val="tx1"/>
                </a:solidFill>
                <a:effectLst/>
                <a:latin typeface="+mn-lt"/>
                <a:ea typeface="+mn-ea"/>
                <a:cs typeface="+mn-cs"/>
              </a:rPr>
              <a:t>まず、済州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とは何なのでしょうか？</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1947</a:t>
            </a:r>
            <a:r>
              <a:rPr lang="ja-JP" altLang="ja-JP" sz="1200" kern="1200" dirty="0">
                <a:solidFill>
                  <a:schemeClr val="tx1"/>
                </a:solidFill>
                <a:effectLst/>
                <a:latin typeface="+mn-lt"/>
                <a:ea typeface="+mn-ea"/>
                <a:cs typeface="+mn-cs"/>
              </a:rPr>
              <a:t>年、「</a:t>
            </a:r>
            <a:r>
              <a:rPr lang="en-US" altLang="ja-JP" sz="1200" kern="1200" dirty="0">
                <a:solidFill>
                  <a:schemeClr val="tx1"/>
                </a:solidFill>
                <a:effectLst/>
                <a:latin typeface="+mn-lt"/>
                <a:ea typeface="+mn-ea"/>
                <a:cs typeface="+mn-cs"/>
              </a:rPr>
              <a:t>3.1</a:t>
            </a:r>
            <a:r>
              <a:rPr lang="ja-JP" altLang="ja-JP" sz="1200" kern="1200" dirty="0">
                <a:solidFill>
                  <a:schemeClr val="tx1"/>
                </a:solidFill>
                <a:effectLst/>
                <a:latin typeface="+mn-lt"/>
                <a:ea typeface="+mn-ea"/>
                <a:cs typeface="+mn-cs"/>
              </a:rPr>
              <a:t>節発砲事件」によって引き起こされた済州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事件は、「武装隊」と「討伐隊」のあいだでの武力衝突と、討伐隊の鎮圧過程で２万５</a:t>
            </a:r>
            <a:r>
              <a:rPr lang="en-US" altLang="ja-JP" sz="1200" kern="1200" dirty="0">
                <a:solidFill>
                  <a:schemeClr val="tx1"/>
                </a:solidFill>
                <a:effectLst/>
                <a:latin typeface="+mn-lt"/>
                <a:ea typeface="+mn-ea"/>
                <a:cs typeface="+mn-cs"/>
              </a:rPr>
              <a:t>,</a:t>
            </a:r>
            <a:r>
              <a:rPr lang="ja-JP" altLang="ja-JP" sz="1200" kern="1200" dirty="0">
                <a:solidFill>
                  <a:schemeClr val="tx1"/>
                </a:solidFill>
                <a:effectLst/>
                <a:latin typeface="+mn-lt"/>
                <a:ea typeface="+mn-ea"/>
                <a:cs typeface="+mn-cs"/>
              </a:rPr>
              <a:t>０００～３万人もの住民たちが犠牲になり、７年７か月のあいだ続いた事件です。済州島で発生した７年７か月の民間人虐殺事件を済州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事件といいます。</a:t>
            </a:r>
            <a:endParaRPr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3</a:t>
            </a:fld>
            <a:endParaRPr lang="ko-KR" altLang="en-US"/>
          </a:p>
        </p:txBody>
      </p:sp>
    </p:spTree>
    <p:extLst>
      <p:ext uri="{BB962C8B-B14F-4D97-AF65-F5344CB8AC3E}">
        <p14:creationId xmlns:p14="http://schemas.microsoft.com/office/powerpoint/2010/main" val="236234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当時の流れを簡単にご説明します。</a:t>
            </a:r>
          </a:p>
          <a:p>
            <a:pPr latinLnBrk="1"/>
            <a:r>
              <a:rPr lang="ja-JP" altLang="ja-JP" sz="1200" kern="1200" dirty="0">
                <a:solidFill>
                  <a:schemeClr val="tx1"/>
                </a:solidFill>
                <a:effectLst/>
                <a:latin typeface="+mn-lt"/>
                <a:ea typeface="+mn-ea"/>
                <a:cs typeface="+mn-cs"/>
              </a:rPr>
              <a:t>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事件の背景には、「３</a:t>
            </a:r>
            <a:r>
              <a:rPr lang="en-US" altLang="ja-JP" sz="1200" kern="1200" dirty="0">
                <a:solidFill>
                  <a:schemeClr val="tx1"/>
                </a:solidFill>
                <a:effectLst/>
                <a:latin typeface="+mn-lt"/>
                <a:ea typeface="+mn-ea"/>
                <a:cs typeface="+mn-cs"/>
              </a:rPr>
              <a:t>.</a:t>
            </a:r>
            <a:r>
              <a:rPr lang="ja-JP" altLang="ja-JP" sz="1200" kern="1200" dirty="0">
                <a:solidFill>
                  <a:schemeClr val="tx1"/>
                </a:solidFill>
                <a:effectLst/>
                <a:latin typeface="+mn-lt"/>
                <a:ea typeface="+mn-ea"/>
                <a:cs typeface="+mn-cs"/>
              </a:rPr>
              <a:t>１節発砲事件」があります。</a:t>
            </a:r>
          </a:p>
          <a:p>
            <a:pPr latinLnBrk="1"/>
            <a:r>
              <a:rPr lang="ja-JP" altLang="ja-JP" sz="1200" kern="1200" dirty="0">
                <a:solidFill>
                  <a:schemeClr val="tx1"/>
                </a:solidFill>
                <a:effectLst/>
                <a:latin typeface="+mn-lt"/>
                <a:ea typeface="+mn-ea"/>
                <a:cs typeface="+mn-cs"/>
              </a:rPr>
              <a:t>１９４７年３月１日、</a:t>
            </a:r>
            <a:r>
              <a:rPr lang="ja-JP" altLang="en-US" sz="1200" kern="1200" dirty="0">
                <a:solidFill>
                  <a:schemeClr val="tx1"/>
                </a:solidFill>
                <a:effectLst/>
                <a:latin typeface="+mn-lt"/>
                <a:ea typeface="+mn-ea"/>
                <a:cs typeface="+mn-cs"/>
              </a:rPr>
              <a:t>韓国の済州島において</a:t>
            </a:r>
            <a:r>
              <a:rPr lang="ja-JP" altLang="ja-JP" sz="1200" kern="1200" dirty="0">
                <a:solidFill>
                  <a:schemeClr val="tx1"/>
                </a:solidFill>
                <a:effectLst/>
                <a:latin typeface="+mn-lt"/>
                <a:ea typeface="+mn-ea"/>
                <a:cs typeface="+mn-cs"/>
              </a:rPr>
              <a:t>騎馬警察の馬のひづめに、小さい子供が蹴られて、けがをしてしまいました。</a:t>
            </a:r>
          </a:p>
          <a:p>
            <a:pPr latinLnBrk="1"/>
            <a:r>
              <a:rPr lang="ja-JP" altLang="ja-JP" sz="1200" kern="1200" dirty="0">
                <a:solidFill>
                  <a:schemeClr val="tx1"/>
                </a:solidFill>
                <a:effectLst/>
                <a:latin typeface="+mn-lt"/>
                <a:ea typeface="+mn-ea"/>
                <a:cs typeface="+mn-cs"/>
              </a:rPr>
              <a:t>このとき騎馬警察が、けがをした子供を</a:t>
            </a:r>
            <a:r>
              <a:rPr lang="ja-JP" altLang="en-US" sz="1200" kern="1200" dirty="0">
                <a:solidFill>
                  <a:schemeClr val="tx1"/>
                </a:solidFill>
                <a:effectLst/>
                <a:latin typeface="+mn-lt"/>
                <a:ea typeface="+mn-ea"/>
                <a:cs typeface="+mn-cs"/>
              </a:rPr>
              <a:t>ほうって</a:t>
            </a:r>
            <a:r>
              <a:rPr lang="ja-JP" altLang="ja-JP" sz="1200" kern="1200" dirty="0">
                <a:solidFill>
                  <a:schemeClr val="tx1"/>
                </a:solidFill>
                <a:effectLst/>
                <a:latin typeface="+mn-lt"/>
                <a:ea typeface="+mn-ea"/>
                <a:cs typeface="+mn-cs"/>
              </a:rPr>
              <a:t>そのまま通り過ぎようとしたのですが、それを見て怒った群衆は石を投げて抗議しました。</a:t>
            </a:r>
          </a:p>
          <a:p>
            <a:pPr latinLnBrk="1"/>
            <a:r>
              <a:rPr lang="ja-JP" altLang="ja-JP" sz="1200" kern="1200" dirty="0">
                <a:solidFill>
                  <a:schemeClr val="tx1"/>
                </a:solidFill>
                <a:effectLst/>
                <a:latin typeface="+mn-lt"/>
                <a:ea typeface="+mn-ea"/>
                <a:cs typeface="+mn-cs"/>
              </a:rPr>
              <a:t>近くに布陣していた武装警察は、群衆に向かって、銃を発砲しました。</a:t>
            </a:r>
          </a:p>
          <a:p>
            <a:pPr latinLnBrk="1"/>
            <a:r>
              <a:rPr lang="ja-JP" altLang="ja-JP" sz="1200" kern="1200" dirty="0">
                <a:solidFill>
                  <a:schemeClr val="tx1"/>
                </a:solidFill>
                <a:effectLst/>
                <a:latin typeface="+mn-lt"/>
                <a:ea typeface="+mn-ea"/>
                <a:cs typeface="+mn-cs"/>
              </a:rPr>
              <a:t>警察の発砲で、住民６人が犠牲になり、済州社会が怒りの声を上げ始めました。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4</a:t>
            </a:fld>
            <a:endParaRPr lang="ko-KR" altLang="en-US"/>
          </a:p>
        </p:txBody>
      </p:sp>
    </p:spTree>
    <p:extLst>
      <p:ext uri="{BB962C8B-B14F-4D97-AF65-F5344CB8AC3E}">
        <p14:creationId xmlns:p14="http://schemas.microsoft.com/office/powerpoint/2010/main" val="387985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それと</a:t>
            </a:r>
            <a:r>
              <a:rPr lang="ja-JP" altLang="en-US" sz="1200" kern="1200" dirty="0">
                <a:solidFill>
                  <a:schemeClr val="tx1"/>
                </a:solidFill>
                <a:effectLst/>
                <a:latin typeface="+mn-lt"/>
                <a:ea typeface="+mn-ea"/>
                <a:cs typeface="+mn-cs"/>
              </a:rPr>
              <a:t>同時期</a:t>
            </a:r>
            <a:r>
              <a:rPr lang="ja-JP" altLang="ja-JP" sz="1200" kern="1200" dirty="0">
                <a:solidFill>
                  <a:schemeClr val="tx1"/>
                </a:solidFill>
                <a:effectLst/>
                <a:latin typeface="+mn-lt"/>
                <a:ea typeface="+mn-ea"/>
                <a:cs typeface="+mn-cs"/>
              </a:rPr>
              <a:t>に、当時の朝鮮半島は分断の危機に直面しており、アメリカは済州島を「アカの島」として、目をつけていた状況でした。</a:t>
            </a:r>
          </a:p>
          <a:p>
            <a:pPr latinLnBrk="1"/>
            <a:r>
              <a:rPr lang="ja-JP" altLang="en-US" sz="1200" kern="1200" dirty="0">
                <a:solidFill>
                  <a:schemeClr val="tx1"/>
                </a:solidFill>
                <a:effectLst/>
                <a:latin typeface="+mn-lt"/>
                <a:ea typeface="+mn-ea"/>
                <a:cs typeface="+mn-cs"/>
              </a:rPr>
              <a:t>なぜなら</a:t>
            </a:r>
            <a:r>
              <a:rPr lang="ja-JP" altLang="ja-JP" sz="1200" kern="1200" dirty="0">
                <a:solidFill>
                  <a:schemeClr val="tx1"/>
                </a:solidFill>
                <a:effectLst/>
                <a:latin typeface="+mn-lt"/>
                <a:ea typeface="+mn-ea"/>
                <a:cs typeface="+mn-cs"/>
              </a:rPr>
              <a:t>済州島の住民の大多数が、南北分断を固定化する、南朝鮮のみの単独政府ができることに反対したためです。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5</a:t>
            </a:fld>
            <a:endParaRPr lang="ko-KR" altLang="en-US"/>
          </a:p>
        </p:txBody>
      </p:sp>
    </p:spTree>
    <p:extLst>
      <p:ext uri="{BB962C8B-B14F-4D97-AF65-F5344CB8AC3E}">
        <p14:creationId xmlns:p14="http://schemas.microsoft.com/office/powerpoint/2010/main" val="113952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ついに、１９４８年４月３日、左翼寄りの「南朝鮮労働党　済州島党」は、アメリカの東アジア戦略に反旗を掲げ、武装蜂起を起こすことになりました。</a:t>
            </a:r>
            <a:endParaRPr lang="en-US" altLang="ja-JP" sz="1200" kern="1200" dirty="0">
              <a:solidFill>
                <a:schemeClr val="tx1"/>
              </a:solidFill>
              <a:effectLst/>
              <a:latin typeface="+mn-lt"/>
              <a:ea typeface="+mn-ea"/>
              <a:cs typeface="+mn-cs"/>
            </a:endParaRPr>
          </a:p>
          <a:p>
            <a:pPr latinLnBrk="1"/>
            <a:r>
              <a:rPr lang="ja-JP" altLang="en-US" sz="1200" kern="1200" dirty="0">
                <a:solidFill>
                  <a:schemeClr val="tx1"/>
                </a:solidFill>
                <a:effectLst/>
                <a:latin typeface="+mn-lt"/>
                <a:ea typeface="+mn-ea"/>
                <a:cs typeface="+mn-cs"/>
              </a:rPr>
              <a:t>この武装蜂起に参加した人々のことを武装隊と呼びます。</a:t>
            </a:r>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6</a:t>
            </a:fld>
            <a:endParaRPr lang="ko-KR" altLang="en-US"/>
          </a:p>
        </p:txBody>
      </p:sp>
    </p:spTree>
    <p:extLst>
      <p:ext uri="{BB962C8B-B14F-4D97-AF65-F5344CB8AC3E}">
        <p14:creationId xmlns:p14="http://schemas.microsoft.com/office/powerpoint/2010/main" val="155254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しかし、多くの済州島民の期待とは異なり、１９４８年８月と９月、３８度線以南の地域には「大韓民国」が、以北には「朝鮮民主主義人民共和国」が樹立しました。そして、大韓民国政府の正統性に反旗を掲げた済州島の住民たちを鎮圧するために、</a:t>
            </a:r>
            <a:r>
              <a:rPr lang="ja-JP" altLang="en-US" sz="1200" kern="1200" dirty="0">
                <a:solidFill>
                  <a:schemeClr val="tx1"/>
                </a:solidFill>
                <a:effectLst/>
                <a:latin typeface="+mn-lt"/>
                <a:ea typeface="+mn-ea"/>
                <a:cs typeface="+mn-cs"/>
              </a:rPr>
              <a:t>当時の政権は</a:t>
            </a:r>
            <a:r>
              <a:rPr lang="ja-JP" altLang="ja-JP" sz="1200" kern="1200" dirty="0">
                <a:solidFill>
                  <a:schemeClr val="tx1"/>
                </a:solidFill>
                <a:effectLst/>
                <a:latin typeface="+mn-lt"/>
                <a:ea typeface="+mn-ea"/>
                <a:cs typeface="+mn-cs"/>
              </a:rPr>
              <a:t>軍の兵力を増やし、強力な鎮圧作戦を行いました。</a:t>
            </a:r>
            <a:r>
              <a:rPr lang="ja-JP" altLang="en-US" sz="1200" kern="1200" dirty="0">
                <a:solidFill>
                  <a:schemeClr val="tx1"/>
                </a:solidFill>
                <a:effectLst/>
                <a:latin typeface="+mn-lt"/>
                <a:ea typeface="+mn-ea"/>
                <a:cs typeface="+mn-cs"/>
              </a:rPr>
              <a:t>このように、鎮圧作戦に参加した人々のことを討伐隊と</a:t>
            </a:r>
            <a:r>
              <a:rPr lang="ja-JP" altLang="en-US" sz="1200" kern="1200">
                <a:solidFill>
                  <a:schemeClr val="tx1"/>
                </a:solidFill>
                <a:effectLst/>
                <a:latin typeface="+mn-lt"/>
                <a:ea typeface="+mn-ea"/>
                <a:cs typeface="+mn-cs"/>
              </a:rPr>
              <a:t>呼びます。彼らによって</a:t>
            </a:r>
            <a:r>
              <a:rPr lang="ja-JP" altLang="ja-JP" sz="1200" kern="1200">
                <a:solidFill>
                  <a:schemeClr val="tx1"/>
                </a:solidFill>
                <a:effectLst/>
                <a:latin typeface="+mn-lt"/>
                <a:ea typeface="+mn-ea"/>
                <a:cs typeface="+mn-cs"/>
              </a:rPr>
              <a:t>島民たちが殺され</a:t>
            </a:r>
            <a:r>
              <a:rPr lang="ja-JP" altLang="ja-JP" sz="1200" kern="1200" dirty="0">
                <a:solidFill>
                  <a:schemeClr val="tx1"/>
                </a:solidFill>
                <a:effectLst/>
                <a:latin typeface="+mn-lt"/>
                <a:ea typeface="+mn-ea"/>
                <a:cs typeface="+mn-cs"/>
              </a:rPr>
              <a:t>、極限状態に陥りました。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7</a:t>
            </a:fld>
            <a:endParaRPr lang="ko-KR" altLang="en-US"/>
          </a:p>
        </p:txBody>
      </p:sp>
    </p:spTree>
    <p:extLst>
      <p:ext uri="{BB962C8B-B14F-4D97-AF65-F5344CB8AC3E}">
        <p14:creationId xmlns:p14="http://schemas.microsoft.com/office/powerpoint/2010/main" val="421834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事件はアメリカ軍政期に発生し、韓国政府の樹立以降に至るまで、</a:t>
            </a:r>
            <a:r>
              <a:rPr lang="en-US" altLang="ja-JP" sz="1200" kern="1200" dirty="0">
                <a:solidFill>
                  <a:schemeClr val="tx1"/>
                </a:solidFill>
                <a:effectLst/>
                <a:latin typeface="+mn-lt"/>
                <a:ea typeface="+mn-ea"/>
                <a:cs typeface="+mn-cs"/>
              </a:rPr>
              <a:t>7</a:t>
            </a:r>
            <a:r>
              <a:rPr lang="ja-JP" altLang="ja-JP" sz="1200" kern="1200" dirty="0">
                <a:solidFill>
                  <a:schemeClr val="tx1"/>
                </a:solidFill>
                <a:effectLst/>
                <a:latin typeface="+mn-lt"/>
                <a:ea typeface="+mn-ea"/>
                <a:cs typeface="+mn-cs"/>
              </a:rPr>
              <a:t>年あまりにわたって続いた、韓国現代史で朝鮮戦争の次に人命被害がひどかった事件です。</a:t>
            </a:r>
          </a:p>
          <a:p>
            <a:pPr latinLnBrk="1"/>
            <a:r>
              <a:rPr lang="ja-JP" altLang="ja-JP" sz="1200" kern="1200" dirty="0">
                <a:solidFill>
                  <a:schemeClr val="tx1"/>
                </a:solidFill>
                <a:effectLst/>
                <a:latin typeface="+mn-lt"/>
                <a:ea typeface="+mn-ea"/>
                <a:cs typeface="+mn-cs"/>
              </a:rPr>
              <a:t>当時、済州島の人口の</a:t>
            </a:r>
            <a:r>
              <a:rPr lang="en-US" altLang="ja-JP" sz="1200" kern="1200" dirty="0">
                <a:solidFill>
                  <a:schemeClr val="tx1"/>
                </a:solidFill>
                <a:effectLst/>
                <a:latin typeface="+mn-lt"/>
                <a:ea typeface="+mn-ea"/>
                <a:cs typeface="+mn-cs"/>
              </a:rPr>
              <a:t>10</a:t>
            </a:r>
            <a:r>
              <a:rPr lang="ja-JP" altLang="ja-JP" sz="1200" kern="1200" dirty="0">
                <a:solidFill>
                  <a:schemeClr val="tx1"/>
                </a:solidFill>
                <a:effectLst/>
                <a:latin typeface="+mn-lt"/>
                <a:ea typeface="+mn-ea"/>
                <a:cs typeface="+mn-cs"/>
              </a:rPr>
              <a:t>分の１以上が命を落としたと推定されています。</a:t>
            </a:r>
          </a:p>
          <a:p>
            <a:pPr latinLnBrk="1"/>
            <a:r>
              <a:rPr lang="ja-JP" altLang="ja-JP" sz="1200" kern="1200" dirty="0">
                <a:solidFill>
                  <a:schemeClr val="tx1"/>
                </a:solidFill>
                <a:effectLst/>
                <a:latin typeface="+mn-lt"/>
                <a:ea typeface="+mn-ea"/>
                <a:cs typeface="+mn-cs"/>
              </a:rPr>
              <a:t>「焦土化作戦」によって、中山間の村の９５％以上が、火に焼かれて消滅し、多くの人々が犠牲になりました。</a:t>
            </a:r>
          </a:p>
          <a:p>
            <a:pPr latinLnBrk="1"/>
            <a:r>
              <a:rPr lang="ja-JP" altLang="ja-JP" sz="1200" kern="1200" dirty="0">
                <a:solidFill>
                  <a:schemeClr val="tx1"/>
                </a:solidFill>
                <a:effectLst/>
                <a:latin typeface="+mn-lt"/>
                <a:ea typeface="+mn-ea"/>
                <a:cs typeface="+mn-cs"/>
              </a:rPr>
              <a:t>済州島民たちにとって、</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事件は長い間、口に出してはいけないタブーであっただけでなく、歪曲され、屈折した歴史の中の一つでした。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98A9DE8-252C-4CB8-80EF-8298F0C8D277}" type="slidenum">
              <a:rPr lang="ko-KR" altLang="en-US" smtClean="0"/>
              <a:t>8</a:t>
            </a:fld>
            <a:endParaRPr lang="ko-KR" altLang="en-US"/>
          </a:p>
        </p:txBody>
      </p:sp>
    </p:spTree>
    <p:extLst>
      <p:ext uri="{BB962C8B-B14F-4D97-AF65-F5344CB8AC3E}">
        <p14:creationId xmlns:p14="http://schemas.microsoft.com/office/powerpoint/2010/main" val="72839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ja-JP" sz="1200" kern="1200" dirty="0">
                <a:solidFill>
                  <a:schemeClr val="tx1"/>
                </a:solidFill>
                <a:effectLst/>
                <a:latin typeface="+mn-lt"/>
                <a:ea typeface="+mn-ea"/>
                <a:cs typeface="+mn-cs"/>
              </a:rPr>
              <a:t>事件が終わってから</a:t>
            </a:r>
            <a:r>
              <a:rPr lang="en-US" altLang="ja-JP" sz="1200" kern="1200" dirty="0">
                <a:solidFill>
                  <a:schemeClr val="tx1"/>
                </a:solidFill>
                <a:effectLst/>
                <a:latin typeface="+mn-lt"/>
                <a:ea typeface="+mn-ea"/>
                <a:cs typeface="+mn-cs"/>
              </a:rPr>
              <a:t>24</a:t>
            </a:r>
            <a:r>
              <a:rPr lang="ja-JP" altLang="ja-JP" sz="1200" kern="1200" dirty="0">
                <a:solidFill>
                  <a:schemeClr val="tx1"/>
                </a:solidFill>
                <a:effectLst/>
                <a:latin typeface="+mn-lt"/>
                <a:ea typeface="+mn-ea"/>
                <a:cs typeface="+mn-cs"/>
              </a:rPr>
              <a:t>年が過ぎた１９７９年に、『順伊おばさん』という小説が発表されました。</a:t>
            </a:r>
          </a:p>
          <a:p>
            <a:pPr latinLnBrk="1"/>
            <a:r>
              <a:rPr lang="ja-JP" altLang="ja-JP" sz="1200" kern="1200" dirty="0">
                <a:solidFill>
                  <a:schemeClr val="tx1"/>
                </a:solidFill>
                <a:effectLst/>
                <a:latin typeface="+mn-lt"/>
                <a:ea typeface="+mn-ea"/>
                <a:cs typeface="+mn-cs"/>
              </a:rPr>
              <a:t>『順伊おばさん』は文学という形で、済州</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事件の真実をはじめて世界に知らせた作品です。</a:t>
            </a:r>
          </a:p>
          <a:p>
            <a:pPr latinLnBrk="1"/>
            <a:r>
              <a:rPr lang="ja-JP" altLang="ja-JP" sz="1200" kern="1200" dirty="0">
                <a:solidFill>
                  <a:schemeClr val="tx1"/>
                </a:solidFill>
                <a:effectLst/>
                <a:latin typeface="+mn-lt"/>
                <a:ea typeface="+mn-ea"/>
                <a:cs typeface="+mn-cs"/>
              </a:rPr>
              <a:t>小説の概要だけ短く紹介します。</a:t>
            </a:r>
            <a:endParaRPr lang="en-US" altLang="ja-JP" sz="1200" kern="1200" dirty="0">
              <a:solidFill>
                <a:schemeClr val="tx1"/>
              </a:solidFill>
              <a:effectLst/>
              <a:latin typeface="+mn-lt"/>
              <a:ea typeface="+mn-ea"/>
              <a:cs typeface="+mn-cs"/>
            </a:endParaRPr>
          </a:p>
          <a:p>
            <a:pPr latinLnBrk="1"/>
            <a:endParaRPr lang="ja-JP"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ソウルに住む平凡な会社員の「私」は久しぶりに故郷の済州島を訪れます。</a:t>
            </a:r>
          </a:p>
          <a:p>
            <a:pPr latinLnBrk="1"/>
            <a:r>
              <a:rPr lang="ja-JP" altLang="ja-JP" sz="1200" kern="1200" dirty="0">
                <a:solidFill>
                  <a:schemeClr val="tx1"/>
                </a:solidFill>
                <a:effectLst/>
                <a:latin typeface="+mn-lt"/>
                <a:ea typeface="+mn-ea"/>
                <a:cs typeface="+mn-cs"/>
              </a:rPr>
              <a:t>そこで、</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事件のトラウマに苦しむ「順伊おばさん」が、遺書の一枚も残さず自殺したという事実を知ることになります。</a:t>
            </a:r>
          </a:p>
          <a:p>
            <a:pPr latinLnBrk="1"/>
            <a:r>
              <a:rPr lang="ja-JP" altLang="ja-JP" sz="1200" kern="1200" dirty="0">
                <a:solidFill>
                  <a:schemeClr val="tx1"/>
                </a:solidFill>
                <a:effectLst/>
                <a:latin typeface="+mn-lt"/>
                <a:ea typeface="+mn-ea"/>
                <a:cs typeface="+mn-cs"/>
              </a:rPr>
              <a:t>「私」は、その死の原因を明らかにするため、３０年前に彼女が経験しなければならなかった当時の済州の悲劇について知り始めます。</a:t>
            </a:r>
          </a:p>
          <a:p>
            <a:pPr latinLnBrk="1"/>
            <a:r>
              <a:rPr lang="ja-JP" altLang="ja-JP" sz="1200" kern="1200" dirty="0">
                <a:solidFill>
                  <a:schemeClr val="tx1"/>
                </a:solidFill>
                <a:effectLst/>
                <a:latin typeface="+mn-lt"/>
                <a:ea typeface="+mn-ea"/>
                <a:cs typeface="+mn-cs"/>
              </a:rPr>
              <a:t>「順伊おばさん」は、</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の渦中で、お腹の中にいた赤ちゃん以外の、すべての家族を失いました。</a:t>
            </a:r>
            <a:endParaRPr lang="en-US" altLang="ja-JP" sz="1200" kern="1200" dirty="0">
              <a:solidFill>
                <a:schemeClr val="tx1"/>
              </a:solidFill>
              <a:effectLst/>
              <a:latin typeface="+mn-lt"/>
              <a:ea typeface="+mn-ea"/>
              <a:cs typeface="+mn-cs"/>
            </a:endParaRPr>
          </a:p>
          <a:p>
            <a:pPr latinLnBrk="1"/>
            <a:endParaRPr lang="ja-JP"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虐殺された村の人々の中で、血塗られて目を覚ました彼女は、その後、幻聴や神経衰弱に苦しみます。</a:t>
            </a:r>
          </a:p>
          <a:p>
            <a:pPr latinLnBrk="1"/>
            <a:r>
              <a:rPr lang="ja-JP" altLang="ja-JP" sz="1200" kern="1200" dirty="0">
                <a:solidFill>
                  <a:schemeClr val="tx1"/>
                </a:solidFill>
                <a:effectLst/>
                <a:latin typeface="+mn-lt"/>
                <a:ea typeface="+mn-ea"/>
                <a:cs typeface="+mn-cs"/>
              </a:rPr>
              <a:t>深刻な精神的外傷を負いながら、生きなければならなかった彼女は、結局自ら命を絶つことでしか、悲劇の人生から逃げ出すことができなかったのでしょうか。</a:t>
            </a:r>
          </a:p>
          <a:p>
            <a:pPr latinLnBrk="1"/>
            <a:endParaRPr lang="en-US" altLang="ja-JP" sz="1200" kern="1200" dirty="0">
              <a:solidFill>
                <a:schemeClr val="tx1"/>
              </a:solidFill>
              <a:effectLst/>
              <a:latin typeface="+mn-lt"/>
              <a:ea typeface="+mn-ea"/>
              <a:cs typeface="+mn-cs"/>
            </a:endParaRPr>
          </a:p>
          <a:p>
            <a:pPr latinLnBrk="1"/>
            <a:r>
              <a:rPr lang="ja-JP" altLang="ja-JP" sz="1200" kern="1200" dirty="0">
                <a:solidFill>
                  <a:schemeClr val="tx1"/>
                </a:solidFill>
                <a:effectLst/>
                <a:latin typeface="+mn-lt"/>
                <a:ea typeface="+mn-ea"/>
                <a:cs typeface="+mn-cs"/>
              </a:rPr>
              <a:t>『順伊おばさん』は、小説の形で、</a:t>
            </a:r>
            <a:r>
              <a:rPr lang="en-US" altLang="ja-JP" sz="1200" kern="1200" dirty="0">
                <a:solidFill>
                  <a:schemeClr val="tx1"/>
                </a:solidFill>
                <a:effectLst/>
                <a:latin typeface="+mn-lt"/>
                <a:ea typeface="+mn-ea"/>
                <a:cs typeface="+mn-cs"/>
              </a:rPr>
              <a:t>4</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3</a:t>
            </a:r>
            <a:r>
              <a:rPr lang="ja-JP" altLang="ja-JP" sz="1200" kern="1200" dirty="0">
                <a:solidFill>
                  <a:schemeClr val="tx1"/>
                </a:solidFill>
                <a:effectLst/>
                <a:latin typeface="+mn-lt"/>
                <a:ea typeface="+mn-ea"/>
                <a:cs typeface="+mn-cs"/>
              </a:rPr>
              <a:t>事件当時に「順伊おばさん」と済州の人々が経験しなければならなかった、残酷な経験と記憶を、今日の私たちに示してくれます。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98A9DE8-252C-4CB8-80EF-8298F0C8D277}" type="slidenum">
              <a:rPr lang="ko-KR" altLang="en-US" smtClean="0"/>
              <a:t>9</a:t>
            </a:fld>
            <a:endParaRPr lang="ko-KR" altLang="en-US"/>
          </a:p>
        </p:txBody>
      </p:sp>
    </p:spTree>
    <p:extLst>
      <p:ext uri="{BB962C8B-B14F-4D97-AF65-F5344CB8AC3E}">
        <p14:creationId xmlns:p14="http://schemas.microsoft.com/office/powerpoint/2010/main" val="141740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116CE-C4A3-4A05-B2D7-7C2E9A889C0F}"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116CE-C4A3-4A05-B2D7-7C2E9A889C0F}"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116CE-C4A3-4A05-B2D7-7C2E9A889C0F}"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116CE-C4A3-4A05-B2D7-7C2E9A889C0F}"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16CE-C4A3-4A05-B2D7-7C2E9A889C0F}"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0E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3/14/2022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grpSp>
        <p:nvGrpSpPr>
          <p:cNvPr id="1003" name="그룹 1003"/>
          <p:cNvGrpSpPr/>
          <p:nvPr/>
        </p:nvGrpSpPr>
        <p:grpSpPr>
          <a:xfrm>
            <a:off x="997402" y="1557708"/>
            <a:ext cx="5811036" cy="1990211"/>
            <a:chOff x="1047171" y="1768018"/>
            <a:chExt cx="5811036" cy="1990211"/>
          </a:xfrm>
        </p:grpSpPr>
        <p:pic>
          <p:nvPicPr>
            <p:cNvPr id="12" name="Object 11"/>
            <p:cNvPicPr>
              <a:picLocks noChangeAspect="1"/>
            </p:cNvPicPr>
            <p:nvPr/>
          </p:nvPicPr>
          <p:blipFill>
            <a:blip r:embed="rId3" cstate="print"/>
            <a:stretch>
              <a:fillRect/>
            </a:stretch>
          </p:blipFill>
          <p:spPr>
            <a:xfrm>
              <a:off x="1047171" y="1768018"/>
              <a:ext cx="5811036" cy="1990211"/>
            </a:xfrm>
            <a:prstGeom prst="rect">
              <a:avLst/>
            </a:prstGeom>
          </p:spPr>
        </p:pic>
      </p:grpSp>
      <p:sp>
        <p:nvSpPr>
          <p:cNvPr id="2" name="Rectangle 4">
            <a:extLst>
              <a:ext uri="{FF2B5EF4-FFF2-40B4-BE49-F238E27FC236}">
                <a16:creationId xmlns:a16="http://schemas.microsoft.com/office/drawing/2014/main" id="{6B1EA606-0A58-482E-B954-EA82407F71E1}"/>
              </a:ext>
            </a:extLst>
          </p:cNvPr>
          <p:cNvSpPr>
            <a:spLocks noChangeArrowheads="1"/>
          </p:cNvSpPr>
          <p:nvPr/>
        </p:nvSpPr>
        <p:spPr bwMode="auto">
          <a:xfrm>
            <a:off x="15154275" y="28575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4" name="TextBox 3">
            <a:extLst>
              <a:ext uri="{FF2B5EF4-FFF2-40B4-BE49-F238E27FC236}">
                <a16:creationId xmlns:a16="http://schemas.microsoft.com/office/drawing/2014/main" id="{11F5B144-FD3C-416F-950E-9E301CF0A7BA}"/>
              </a:ext>
            </a:extLst>
          </p:cNvPr>
          <p:cNvSpPr txBox="1"/>
          <p:nvPr/>
        </p:nvSpPr>
        <p:spPr>
          <a:xfrm>
            <a:off x="397216" y="3086100"/>
            <a:ext cx="7011407" cy="1754326"/>
          </a:xfrm>
          <a:prstGeom prst="rect">
            <a:avLst/>
          </a:prstGeom>
          <a:noFill/>
        </p:spPr>
        <p:txBody>
          <a:bodyPr wrap="square" rtlCol="0">
            <a:spAutoFit/>
          </a:bodyPr>
          <a:lstStyle/>
          <a:p>
            <a:pPr algn="ctr"/>
            <a:r>
              <a:rPr lang="ja-JP" altLang="en-US" sz="54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済州島</a:t>
            </a:r>
            <a:r>
              <a:rPr lang="en-US" altLang="ja-JP" sz="54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4.3</a:t>
            </a:r>
            <a:r>
              <a:rPr lang="ja-JP" altLang="en-US" sz="54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事件と</a:t>
            </a:r>
            <a:endParaRPr lang="en-US" altLang="ja-JP" sz="54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endParaRPr>
          </a:p>
          <a:p>
            <a:pPr algn="ctr"/>
            <a:r>
              <a:rPr lang="ja-JP" altLang="en-US" sz="54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その継承</a:t>
            </a:r>
            <a:endParaRPr lang="ko-KR" altLang="en-US" sz="5400" b="1" dirty="0">
              <a:solidFill>
                <a:srgbClr val="514149"/>
              </a:solidFill>
              <a:latin typeface="Yu Gothic UI Semibold" panose="020B0700000000000000" pitchFamily="34" charset="-128"/>
              <a:ea typeface="에스코어 드림 9 Black" panose="020B0A03030302020204" pitchFamily="34" charset="-127"/>
              <a:cs typeface="함초롬돋움" panose="020B0604000101010101" pitchFamily="50" charset="-127"/>
            </a:endParaRPr>
          </a:p>
        </p:txBody>
      </p:sp>
      <p:sp>
        <p:nvSpPr>
          <p:cNvPr id="25" name="TextBox 24">
            <a:extLst>
              <a:ext uri="{FF2B5EF4-FFF2-40B4-BE49-F238E27FC236}">
                <a16:creationId xmlns:a16="http://schemas.microsoft.com/office/drawing/2014/main" id="{D2086780-8F55-414F-87B3-DE303F0B0D83}"/>
              </a:ext>
            </a:extLst>
          </p:cNvPr>
          <p:cNvSpPr txBox="1"/>
          <p:nvPr/>
        </p:nvSpPr>
        <p:spPr>
          <a:xfrm>
            <a:off x="1286333" y="6191734"/>
            <a:ext cx="5522854" cy="646331"/>
          </a:xfrm>
          <a:prstGeom prst="rect">
            <a:avLst/>
          </a:prstGeom>
          <a:noFill/>
        </p:spPr>
        <p:txBody>
          <a:bodyPr wrap="square" rtlCol="0">
            <a:spAutoFit/>
          </a:bodyPr>
          <a:lstStyle/>
          <a:p>
            <a:pPr algn="ctr"/>
            <a:r>
              <a:rPr lang="en-US" altLang="ko-KR" sz="36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2021</a:t>
            </a:r>
            <a:r>
              <a:rPr lang="ko-KR" altLang="en-US" sz="3600" b="1" dirty="0">
                <a:solidFill>
                  <a:srgbClr val="514149"/>
                </a:solidFill>
                <a:latin typeface="Yu Gothic UI Semibold" panose="020B0700000000000000" pitchFamily="34" charset="-128"/>
                <a:ea typeface="에스코어 드림 9 Black" panose="020B0A03030302020204" pitchFamily="34" charset="-127"/>
                <a:cs typeface="함초롬돋움" panose="020B0604000101010101" pitchFamily="50" charset="-127"/>
              </a:rPr>
              <a:t>年度 </a:t>
            </a:r>
            <a:r>
              <a:rPr lang="en-US" altLang="ja-JP" sz="3600" b="1" dirty="0">
                <a:solidFill>
                  <a:srgbClr val="514149"/>
                </a:solidFill>
                <a:effectLst/>
                <a:latin typeface="Yu Gothic UI Semibold" panose="020B0700000000000000" pitchFamily="34" charset="-128"/>
                <a:ea typeface="Yu Gothic UI Semibold" panose="020B0700000000000000" pitchFamily="34" charset="-128"/>
                <a:cs typeface="함초롬돋움" panose="020B0604000101010101" pitchFamily="50" charset="-127"/>
              </a:rPr>
              <a:t>11</a:t>
            </a:r>
            <a:r>
              <a:rPr lang="ko-KR" altLang="en-US" sz="3600" b="1" dirty="0">
                <a:solidFill>
                  <a:srgbClr val="514149"/>
                </a:solidFill>
                <a:effectLst/>
                <a:latin typeface="Yu Gothic UI Semibold" panose="020B0700000000000000" pitchFamily="34" charset="-128"/>
                <a:ea typeface="Yu Gothic UI Semibold" panose="020B0700000000000000" pitchFamily="34" charset="-128"/>
                <a:cs typeface="함초롬돋움" panose="020B0604000101010101" pitchFamily="50" charset="-127"/>
              </a:rPr>
              <a:t>月 </a:t>
            </a:r>
            <a:r>
              <a:rPr lang="en-US" altLang="ko-KR" sz="3600" b="1" dirty="0">
                <a:solidFill>
                  <a:srgbClr val="514149"/>
                </a:solidFill>
                <a:effectLst/>
                <a:latin typeface="Yu Gothic UI Semibold" panose="020B0700000000000000" pitchFamily="34" charset="-128"/>
                <a:ea typeface="Yu Gothic UI Semibold" panose="020B0700000000000000" pitchFamily="34" charset="-128"/>
                <a:cs typeface="함초롬돋움" panose="020B0604000101010101" pitchFamily="50" charset="-127"/>
              </a:rPr>
              <a:t>25</a:t>
            </a:r>
            <a:r>
              <a:rPr lang="ko-KR" altLang="en-US" sz="36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日 </a:t>
            </a:r>
            <a:r>
              <a:rPr lang="en-US" altLang="ko-KR" sz="36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a:t>
            </a:r>
            <a:r>
              <a:rPr lang="ko-KR" altLang="en-US" sz="36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木</a:t>
            </a:r>
            <a:r>
              <a:rPr lang="en-US" altLang="ko-KR" sz="3600" b="1"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a:t>
            </a:r>
            <a:endParaRPr lang="ko-KR" altLang="en-US" sz="3600" b="1" dirty="0">
              <a:solidFill>
                <a:srgbClr val="514149"/>
              </a:solidFill>
              <a:latin typeface="Yu Gothic UI Semibold" panose="020B0700000000000000" pitchFamily="34" charset="-128"/>
              <a:ea typeface="에스코어 드림 9 Black" panose="020B0A03030302020204" pitchFamily="34" charset="-127"/>
              <a:cs typeface="함초롬돋움" panose="020B0604000101010101" pitchFamily="50" charset="-127"/>
            </a:endParaRPr>
          </a:p>
        </p:txBody>
      </p:sp>
      <p:sp>
        <p:nvSpPr>
          <p:cNvPr id="26" name="TextBox 25">
            <a:extLst>
              <a:ext uri="{FF2B5EF4-FFF2-40B4-BE49-F238E27FC236}">
                <a16:creationId xmlns:a16="http://schemas.microsoft.com/office/drawing/2014/main" id="{5DA650E7-531E-4F0B-9298-51D9DF7FD3BA}"/>
              </a:ext>
            </a:extLst>
          </p:cNvPr>
          <p:cNvSpPr txBox="1"/>
          <p:nvPr/>
        </p:nvSpPr>
        <p:spPr>
          <a:xfrm>
            <a:off x="1286333" y="7257505"/>
            <a:ext cx="5522854" cy="901016"/>
          </a:xfrm>
          <a:prstGeom prst="rect">
            <a:avLst/>
          </a:prstGeom>
          <a:noFill/>
        </p:spPr>
        <p:txBody>
          <a:bodyPr wrap="square" rtlCol="0">
            <a:spAutoFit/>
          </a:bodyPr>
          <a:lstStyle/>
          <a:p>
            <a:pPr algn="ctr">
              <a:lnSpc>
                <a:spcPct val="150000"/>
              </a:lnSpc>
            </a:pPr>
            <a:r>
              <a:rPr lang="ja-JP" altLang="en-US" sz="4000" b="1" dirty="0">
                <a:solidFill>
                  <a:srgbClr val="514149"/>
                </a:solidFill>
                <a:latin typeface="Yu Gothic UI Semibold" panose="020B0700000000000000" pitchFamily="34" charset="-128"/>
                <a:ea typeface="Yu Gothic UI Semibold" panose="020B0700000000000000" pitchFamily="34" charset="-128"/>
              </a:rPr>
              <a:t>国立済州大学校 </a:t>
            </a:r>
            <a:r>
              <a:rPr lang="en-US" altLang="ja-JP" sz="4000" b="1" dirty="0">
                <a:solidFill>
                  <a:srgbClr val="514149"/>
                </a:solidFill>
                <a:latin typeface="Yu Gothic UI Semibold" panose="020B0700000000000000" pitchFamily="34" charset="-128"/>
                <a:ea typeface="Yu Gothic UI Semibold" panose="020B0700000000000000" pitchFamily="34" charset="-128"/>
              </a:rPr>
              <a:t>(</a:t>
            </a:r>
            <a:r>
              <a:rPr lang="ja-JP" altLang="en-US" sz="4000" b="1" dirty="0">
                <a:solidFill>
                  <a:srgbClr val="514149"/>
                </a:solidFill>
                <a:latin typeface="Yu Gothic UI Semibold" panose="020B0700000000000000" pitchFamily="34" charset="-128"/>
                <a:ea typeface="Yu Gothic UI Semibold" panose="020B0700000000000000" pitchFamily="34" charset="-128"/>
              </a:rPr>
              <a:t>韓国</a:t>
            </a:r>
            <a:r>
              <a:rPr lang="en-US" altLang="ja-JP" sz="4000" b="1" dirty="0">
                <a:solidFill>
                  <a:srgbClr val="514149"/>
                </a:solidFill>
                <a:latin typeface="Yu Gothic UI Semibold" panose="020B0700000000000000" pitchFamily="34" charset="-128"/>
                <a:ea typeface="Yu Gothic UI Semibold" panose="020B0700000000000000" pitchFamily="34" charset="-128"/>
              </a:rPr>
              <a:t>)</a:t>
            </a:r>
            <a:endParaRPr lang="ja-JP" altLang="en-US" sz="4000" b="1" dirty="0">
              <a:solidFill>
                <a:srgbClr val="514149"/>
              </a:solidFill>
              <a:latin typeface="Yu Gothic UI Semibold" panose="020B0700000000000000" pitchFamily="34" charset="-128"/>
              <a:ea typeface="Yu Gothic UI Semibold" panose="020B0700000000000000" pitchFamily="34" charset="-128"/>
            </a:endParaRPr>
          </a:p>
        </p:txBody>
      </p:sp>
      <p:pic>
        <p:nvPicPr>
          <p:cNvPr id="10" name="図 9" descr="写真, 異なる, 食品, 冷蔵庫 が含まれている画像&#10;&#10;自動的に生成された説明">
            <a:extLst>
              <a:ext uri="{FF2B5EF4-FFF2-40B4-BE49-F238E27FC236}">
                <a16:creationId xmlns:a16="http://schemas.microsoft.com/office/drawing/2014/main" id="{661D1D12-60D1-AC4D-89F3-A11BF3DB0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853" y="1831"/>
            <a:ext cx="10186147"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0E4"/>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21164"/>
            <a:ext cx="18285714" cy="4266643"/>
            <a:chOff x="0" y="-21164"/>
            <a:chExt cx="18285714" cy="4266643"/>
          </a:xfrm>
        </p:grpSpPr>
        <p:pic>
          <p:nvPicPr>
            <p:cNvPr id="3" name="Object 2"/>
            <p:cNvPicPr>
              <a:picLocks noChangeAspect="1"/>
            </p:cNvPicPr>
            <p:nvPr/>
          </p:nvPicPr>
          <p:blipFill>
            <a:blip r:embed="rId3" cstate="print"/>
            <a:stretch>
              <a:fillRect/>
            </a:stretch>
          </p:blipFill>
          <p:spPr>
            <a:xfrm>
              <a:off x="0" y="-21164"/>
              <a:ext cx="18285714" cy="4266643"/>
            </a:xfrm>
            <a:prstGeom prst="rect">
              <a:avLst/>
            </a:prstGeom>
          </p:spPr>
        </p:pic>
      </p:grpSp>
      <p:grpSp>
        <p:nvGrpSpPr>
          <p:cNvPr id="1002" name="그룹 1002"/>
          <p:cNvGrpSpPr/>
          <p:nvPr/>
        </p:nvGrpSpPr>
        <p:grpSpPr>
          <a:xfrm>
            <a:off x="0" y="-21164"/>
            <a:ext cx="18285714" cy="4266643"/>
            <a:chOff x="0" y="-21164"/>
            <a:chExt cx="18285714" cy="4266643"/>
          </a:xfrm>
        </p:grpSpPr>
        <p:pic>
          <p:nvPicPr>
            <p:cNvPr id="6" name="Object 5"/>
            <p:cNvPicPr>
              <a:picLocks noChangeAspect="1"/>
            </p:cNvPicPr>
            <p:nvPr/>
          </p:nvPicPr>
          <p:blipFill>
            <a:blip r:embed="rId3" cstate="print"/>
            <a:stretch>
              <a:fillRect/>
            </a:stretch>
          </p:blipFill>
          <p:spPr>
            <a:xfrm>
              <a:off x="0" y="-21164"/>
              <a:ext cx="18285714" cy="4266643"/>
            </a:xfrm>
            <a:prstGeom prst="rect">
              <a:avLst/>
            </a:prstGeom>
          </p:spPr>
        </p:pic>
      </p:grpSp>
      <p:grpSp>
        <p:nvGrpSpPr>
          <p:cNvPr id="1003" name="그룹 1003"/>
          <p:cNvGrpSpPr/>
          <p:nvPr/>
        </p:nvGrpSpPr>
        <p:grpSpPr>
          <a:xfrm>
            <a:off x="579177" y="722218"/>
            <a:ext cx="17065375" cy="8723464"/>
            <a:chOff x="579177" y="722218"/>
            <a:chExt cx="17065375" cy="8723464"/>
          </a:xfrm>
        </p:grpSpPr>
        <p:pic>
          <p:nvPicPr>
            <p:cNvPr id="9" name="Object 8"/>
            <p:cNvPicPr>
              <a:picLocks noChangeAspect="1"/>
            </p:cNvPicPr>
            <p:nvPr/>
          </p:nvPicPr>
          <p:blipFill>
            <a:blip r:embed="rId4" cstate="print"/>
            <a:stretch>
              <a:fillRect/>
            </a:stretch>
          </p:blipFill>
          <p:spPr>
            <a:xfrm>
              <a:off x="-7953511" y="-3639514"/>
              <a:ext cx="34130751" cy="17446928"/>
            </a:xfrm>
            <a:prstGeom prst="rect">
              <a:avLst/>
            </a:prstGeom>
          </p:spPr>
        </p:pic>
        <p:pic>
          <p:nvPicPr>
            <p:cNvPr id="10" name="Object 9"/>
            <p:cNvPicPr>
              <a:picLocks noChangeAspect="1"/>
            </p:cNvPicPr>
            <p:nvPr/>
          </p:nvPicPr>
          <p:blipFill>
            <a:blip r:embed="rId5" cstate="print"/>
            <a:stretch>
              <a:fillRect/>
            </a:stretch>
          </p:blipFill>
          <p:spPr>
            <a:xfrm>
              <a:off x="579177" y="722218"/>
              <a:ext cx="17065375" cy="8723464"/>
            </a:xfrm>
            <a:prstGeom prst="rect">
              <a:avLst/>
            </a:prstGeom>
          </p:spPr>
        </p:pic>
      </p:grpSp>
      <p:grpSp>
        <p:nvGrpSpPr>
          <p:cNvPr id="1004" name="그룹 1004"/>
          <p:cNvGrpSpPr/>
          <p:nvPr/>
        </p:nvGrpSpPr>
        <p:grpSpPr>
          <a:xfrm>
            <a:off x="3428114" y="2505384"/>
            <a:ext cx="11104454" cy="102960"/>
            <a:chOff x="3428114" y="2505384"/>
            <a:chExt cx="11104454" cy="102960"/>
          </a:xfrm>
        </p:grpSpPr>
        <p:pic>
          <p:nvPicPr>
            <p:cNvPr id="14" name="Object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8114" y="2505384"/>
              <a:ext cx="11104454" cy="102960"/>
            </a:xfrm>
            <a:prstGeom prst="rect">
              <a:avLst/>
            </a:prstGeom>
          </p:spPr>
        </p:pic>
      </p:grpSp>
      <p:grpSp>
        <p:nvGrpSpPr>
          <p:cNvPr id="1007" name="그룹 1007"/>
          <p:cNvGrpSpPr/>
          <p:nvPr/>
        </p:nvGrpSpPr>
        <p:grpSpPr>
          <a:xfrm>
            <a:off x="5486400" y="6800398"/>
            <a:ext cx="11734799" cy="1767334"/>
            <a:chOff x="5795497" y="6800398"/>
            <a:chExt cx="11010962" cy="1767334"/>
          </a:xfrm>
        </p:grpSpPr>
        <p:pic>
          <p:nvPicPr>
            <p:cNvPr id="23" name="Object 22"/>
            <p:cNvPicPr>
              <a:picLocks noChangeAspect="1"/>
            </p:cNvPicPr>
            <p:nvPr/>
          </p:nvPicPr>
          <p:blipFill>
            <a:blip r:embed="rId7" cstate="print"/>
            <a:stretch>
              <a:fillRect/>
            </a:stretch>
          </p:blipFill>
          <p:spPr>
            <a:xfrm>
              <a:off x="5795497" y="6800398"/>
              <a:ext cx="11010962" cy="1767334"/>
            </a:xfrm>
            <a:prstGeom prst="rect">
              <a:avLst/>
            </a:prstGeom>
          </p:spPr>
        </p:pic>
      </p:grpSp>
      <p:grpSp>
        <p:nvGrpSpPr>
          <p:cNvPr id="1008" name="그룹 1008"/>
          <p:cNvGrpSpPr/>
          <p:nvPr/>
        </p:nvGrpSpPr>
        <p:grpSpPr>
          <a:xfrm>
            <a:off x="5486401" y="3372654"/>
            <a:ext cx="11963400" cy="3239448"/>
            <a:chOff x="5795497" y="3372654"/>
            <a:chExt cx="11235475" cy="3239448"/>
          </a:xfrm>
        </p:grpSpPr>
        <p:pic>
          <p:nvPicPr>
            <p:cNvPr id="28" name="Object 27"/>
            <p:cNvPicPr>
              <a:picLocks noChangeAspect="1"/>
            </p:cNvPicPr>
            <p:nvPr/>
          </p:nvPicPr>
          <p:blipFill>
            <a:blip r:embed="rId8" cstate="print"/>
            <a:stretch>
              <a:fillRect/>
            </a:stretch>
          </p:blipFill>
          <p:spPr>
            <a:xfrm>
              <a:off x="5795497" y="3372654"/>
              <a:ext cx="11235475" cy="3239448"/>
            </a:xfrm>
            <a:prstGeom prst="rect">
              <a:avLst/>
            </a:prstGeom>
          </p:spPr>
        </p:pic>
      </p:grpSp>
      <p:sp>
        <p:nvSpPr>
          <p:cNvPr id="24" name="TextBox 23">
            <a:extLst>
              <a:ext uri="{FF2B5EF4-FFF2-40B4-BE49-F238E27FC236}">
                <a16:creationId xmlns:a16="http://schemas.microsoft.com/office/drawing/2014/main" id="{832F2F99-AAA9-41FC-8D06-3A29CE6D93BE}"/>
              </a:ext>
            </a:extLst>
          </p:cNvPr>
          <p:cNvSpPr txBox="1"/>
          <p:nvPr/>
        </p:nvSpPr>
        <p:spPr>
          <a:xfrm>
            <a:off x="6598409" y="936222"/>
            <a:ext cx="5088895" cy="1446550"/>
          </a:xfrm>
          <a:prstGeom prst="rect">
            <a:avLst/>
          </a:prstGeom>
          <a:noFill/>
        </p:spPr>
        <p:txBody>
          <a:bodyPr wrap="square" rtlCol="0">
            <a:spAutoFit/>
          </a:bodyPr>
          <a:lstStyle/>
          <a:p>
            <a:pPr marL="0" marR="0" indent="0" algn="just" fontAlgn="base" latinLnBrk="1">
              <a:lnSpc>
                <a:spcPct val="100000"/>
              </a:lnSpc>
              <a:spcBef>
                <a:spcPts val="0"/>
              </a:spcBef>
              <a:spcAft>
                <a:spcPts val="0"/>
              </a:spcAft>
            </a:pPr>
            <a:r>
              <a:rPr lang="en-US" altLang="ja-JP" sz="8800" dirty="0">
                <a:solidFill>
                  <a:srgbClr val="514149"/>
                </a:solidFill>
                <a:effectLst/>
                <a:latin typeface="Yu Gothic UI Semibold" panose="020B0700000000000000" pitchFamily="34" charset="-128"/>
                <a:ea typeface="Yu Gothic UI Semibold" panose="020B0700000000000000" pitchFamily="34" charset="-128"/>
                <a:cs typeface="MS Gothic" panose="020B0609070205080204" pitchFamily="49" charset="-128"/>
              </a:rPr>
              <a:t>&lt;</a:t>
            </a:r>
            <a:r>
              <a:rPr lang="ja-JP" altLang="ko-KR" sz="88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玄基栄</a:t>
            </a:r>
            <a:r>
              <a:rPr lang="en-US" altLang="ja-JP" sz="8800" dirty="0">
                <a:solidFill>
                  <a:srgbClr val="514149"/>
                </a:solidFill>
                <a:effectLst/>
                <a:latin typeface="Yu Gothic UI Semibold" panose="020B0700000000000000" pitchFamily="34" charset="-128"/>
                <a:ea typeface="Yu Gothic UI Semibold" panose="020B0700000000000000" pitchFamily="34" charset="-128"/>
                <a:cs typeface="MS Gothic" panose="020B0609070205080204" pitchFamily="49" charset="-128"/>
              </a:rPr>
              <a:t>&gt;</a:t>
            </a:r>
            <a:endParaRPr lang="ko-KR" altLang="en-US" sz="8800" dirty="0">
              <a:solidFill>
                <a:srgbClr val="514149"/>
              </a:solidFill>
              <a:latin typeface="Yu Gothic UI Semibold" panose="020B0700000000000000" pitchFamily="34" charset="-128"/>
              <a:ea typeface="에스코어 드림 9 Black" panose="020B0A03030302020204" pitchFamily="34" charset="-127"/>
              <a:cs typeface="함초롬돋움" panose="020B0604000101010101" pitchFamily="50" charset="-127"/>
            </a:endParaRPr>
          </a:p>
        </p:txBody>
      </p:sp>
      <p:sp>
        <p:nvSpPr>
          <p:cNvPr id="27" name="TextBox 26">
            <a:extLst>
              <a:ext uri="{FF2B5EF4-FFF2-40B4-BE49-F238E27FC236}">
                <a16:creationId xmlns:a16="http://schemas.microsoft.com/office/drawing/2014/main" id="{4C81EEAA-CFF3-4633-AF22-CE3D46AC42B9}"/>
              </a:ext>
            </a:extLst>
          </p:cNvPr>
          <p:cNvSpPr txBox="1"/>
          <p:nvPr/>
        </p:nvSpPr>
        <p:spPr>
          <a:xfrm>
            <a:off x="5668993" y="3588799"/>
            <a:ext cx="11552207" cy="2773901"/>
          </a:xfrm>
          <a:prstGeom prst="rect">
            <a:avLst/>
          </a:prstGeom>
          <a:noFill/>
        </p:spPr>
        <p:txBody>
          <a:bodyPr wrap="square" rtlCol="0">
            <a:spAutoFit/>
          </a:bodyPr>
          <a:lstStyle/>
          <a:p>
            <a:pPr algn="ctr" latinLnBrk="1">
              <a:lnSpc>
                <a:spcPct val="107000"/>
              </a:lnSpc>
              <a:spcAft>
                <a:spcPts val="800"/>
              </a:spcAft>
            </a:pPr>
            <a:r>
              <a:rPr lang="en-US"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4</a:t>
            </a: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3</a:t>
            </a: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事件の生存者でもある小説家・玄基栄は、</a:t>
            </a:r>
            <a:r>
              <a:rPr lang="en-US"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4</a:t>
            </a: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3</a:t>
            </a: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事件がタブー視されていた</a:t>
            </a:r>
            <a:endParaRPr lang="en-US" altLang="ja-JP"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endParaRPr>
          </a:p>
          <a:p>
            <a:pPr algn="ctr" latinLnBrk="1">
              <a:lnSpc>
                <a:spcPct val="107000"/>
              </a:lnSpc>
              <a:spcAft>
                <a:spcPts val="800"/>
              </a:spcAft>
            </a:pP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軍部政権の時期に、小説『</a:t>
            </a:r>
            <a:r>
              <a:rPr lang="ja-JP" altLang="ko-KR" sz="2800" b="1" kern="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順伊おばさん』を発表しました。</a:t>
            </a:r>
            <a:endParaRPr lang="ko-KR" altLang="ko-KR" sz="2800" b="1" kern="100" dirty="0">
              <a:solidFill>
                <a:srgbClr val="514149"/>
              </a:solidFill>
              <a:effectLst/>
              <a:latin typeface="Yu Gothic UI Semibold" panose="020B0700000000000000" pitchFamily="34" charset="-128"/>
              <a:ea typeface="맑은 고딕" panose="020B0503020000020004" pitchFamily="50" charset="-127"/>
              <a:cs typeface="Times New Roman" panose="02020603050405020304" pitchFamily="18" charset="0"/>
            </a:endParaRPr>
          </a:p>
          <a:p>
            <a:pPr algn="ctr" latinLnBrk="1">
              <a:lnSpc>
                <a:spcPct val="107000"/>
              </a:lnSpc>
              <a:spcAft>
                <a:spcPts val="800"/>
              </a:spcAft>
            </a:pP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以降、彼の人生は平穏なものではありませんでした。</a:t>
            </a:r>
            <a:endParaRPr lang="ko-KR" altLang="ko-KR" sz="2800" b="1" kern="100" dirty="0">
              <a:solidFill>
                <a:srgbClr val="514149"/>
              </a:solidFill>
              <a:effectLst/>
              <a:latin typeface="Yu Gothic UI Semibold" panose="020B0700000000000000" pitchFamily="34" charset="-128"/>
              <a:ea typeface="맑은 고딕" panose="020B0503020000020004" pitchFamily="50" charset="-127"/>
              <a:cs typeface="Times New Roman" panose="02020603050405020304" pitchFamily="18" charset="0"/>
            </a:endParaRPr>
          </a:p>
          <a:p>
            <a:pPr algn="ctr" latinLnBrk="1">
              <a:lnSpc>
                <a:spcPct val="107000"/>
              </a:lnSpc>
              <a:spcAft>
                <a:spcPts val="800"/>
              </a:spcAft>
            </a:pP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この小説を書いたことにより、軍の情報機関に連行され、過酷な拷問を受け、</a:t>
            </a:r>
            <a:endParaRPr lang="en-US" altLang="ja-JP"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endParaRPr>
          </a:p>
          <a:p>
            <a:pPr algn="ctr" latinLnBrk="1">
              <a:lnSpc>
                <a:spcPct val="107000"/>
              </a:lnSpc>
              <a:spcAft>
                <a:spcPts val="800"/>
              </a:spcAft>
            </a:pP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小説は禁書になり、</a:t>
            </a:r>
            <a:r>
              <a:rPr lang="en-US"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14</a:t>
            </a: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年ものあいだ、読者の前にさらされることはありませんでした。</a:t>
            </a:r>
            <a:endParaRPr lang="ko-KR" altLang="ko-KR" sz="2800" b="1" kern="100" dirty="0">
              <a:solidFill>
                <a:srgbClr val="514149"/>
              </a:solidFill>
              <a:effectLst/>
              <a:latin typeface="Yu Gothic UI Semibold" panose="020B0700000000000000" pitchFamily="34" charset="-128"/>
              <a:ea typeface="맑은 고딕" panose="020B0503020000020004" pitchFamily="50" charset="-127"/>
              <a:cs typeface="Times New Roman" panose="02020603050405020304" pitchFamily="18" charset="0"/>
            </a:endParaRPr>
          </a:p>
        </p:txBody>
      </p:sp>
      <p:sp>
        <p:nvSpPr>
          <p:cNvPr id="29" name="TextBox 28">
            <a:extLst>
              <a:ext uri="{FF2B5EF4-FFF2-40B4-BE49-F238E27FC236}">
                <a16:creationId xmlns:a16="http://schemas.microsoft.com/office/drawing/2014/main" id="{A5F56541-3C4A-44A8-9A4A-6A8901FFAC1B}"/>
              </a:ext>
            </a:extLst>
          </p:cNvPr>
          <p:cNvSpPr txBox="1"/>
          <p:nvPr/>
        </p:nvSpPr>
        <p:spPr>
          <a:xfrm>
            <a:off x="5516593" y="6895915"/>
            <a:ext cx="11552207" cy="1544077"/>
          </a:xfrm>
          <a:prstGeom prst="rect">
            <a:avLst/>
          </a:prstGeom>
          <a:noFill/>
        </p:spPr>
        <p:txBody>
          <a:bodyPr wrap="square" rtlCol="0">
            <a:spAutoFit/>
          </a:bodyPr>
          <a:lstStyle/>
          <a:p>
            <a:pPr algn="ctr" latinLnBrk="1">
              <a:lnSpc>
                <a:spcPct val="107000"/>
              </a:lnSpc>
              <a:spcAft>
                <a:spcPts val="800"/>
              </a:spcAft>
            </a:pP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彼は多くの苦悩を経験しましたが、自分自身を</a:t>
            </a:r>
            <a:endParaRPr lang="en-US" altLang="ja-JP"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endParaRPr>
          </a:p>
          <a:p>
            <a:pPr algn="just" latinLnBrk="1">
              <a:lnSpc>
                <a:spcPct val="107000"/>
              </a:lnSpc>
              <a:spcAft>
                <a:spcPts val="800"/>
              </a:spcAft>
            </a:pP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「文学によって、悔しくも倒れていった魂を慰めるシャーマン（巫女</a:t>
            </a:r>
            <a:r>
              <a:rPr lang="en-US" altLang="ja-JP" sz="2800" b="1" kern="100" dirty="0">
                <a:solidFill>
                  <a:srgbClr val="514149"/>
                </a:solidFill>
                <a:latin typeface="Yu Gothic UI Semibold" panose="020B0700000000000000" pitchFamily="34" charset="-128"/>
                <a:ea typeface="Yu Gothic UI Semibold" panose="020B0700000000000000" pitchFamily="34" charset="-128"/>
                <a:cs typeface="Times New Roman" panose="02020603050405020304" pitchFamily="18" charset="0"/>
              </a:rPr>
              <a:t>)</a:t>
            </a:r>
            <a:r>
              <a:rPr lang="ja-JP" altLang="ko-KR" sz="2800" b="1" dirty="0">
                <a:solidFill>
                  <a:srgbClr val="514149"/>
                </a:solidFill>
                <a:effectLst/>
                <a:latin typeface="Yu Gothic UI Semibold" panose="020B0700000000000000" pitchFamily="34" charset="-128"/>
                <a:ea typeface="Yu Gothic UI Semibold" panose="020B0700000000000000" pitchFamily="34" charset="-128"/>
                <a:cs typeface="맑은 고딕" panose="020B0503020000020004" pitchFamily="50" charset="-127"/>
              </a:rPr>
              <a:t>」</a:t>
            </a: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であると語り、</a:t>
            </a:r>
            <a:r>
              <a:rPr lang="en-US"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4</a:t>
            </a: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3</a:t>
            </a:r>
            <a:r>
              <a:rPr lang="ja-JP" altLang="ko-KR" sz="2800" b="1"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事件について、済州の歴史について、表現し続ける作家として存在しています。</a:t>
            </a:r>
            <a:endParaRPr lang="ko-KR" altLang="ko-KR" sz="2800" b="1" kern="100" dirty="0">
              <a:solidFill>
                <a:srgbClr val="514149"/>
              </a:solidFill>
              <a:effectLst/>
              <a:latin typeface="Yu Gothic UI Semibold" panose="020B0700000000000000" pitchFamily="34" charset="-128"/>
              <a:ea typeface="맑은 고딕" panose="020B0503020000020004" pitchFamily="50" charset="-127"/>
              <a:cs typeface="Times New Roman" panose="02020603050405020304" pitchFamily="18" charset="0"/>
            </a:endParaRPr>
          </a:p>
        </p:txBody>
      </p:sp>
      <p:pic>
        <p:nvPicPr>
          <p:cNvPr id="4" name="図 3" descr="ワインを飲んでいる男性&#10;&#10;自動的に生成された説明">
            <a:extLst>
              <a:ext uri="{FF2B5EF4-FFF2-40B4-BE49-F238E27FC236}">
                <a16:creationId xmlns:a16="http://schemas.microsoft.com/office/drawing/2014/main" id="{EC8B0C5F-49D1-7948-A0C5-74848EFA65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5150" y="3393395"/>
            <a:ext cx="4038600" cy="5270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CA8770D5-59D2-0C40-BE02-054DC7C1D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1"/>
            <a:ext cx="18288000" cy="10431099"/>
          </a:xfrm>
          <a:prstGeom prst="rect">
            <a:avLst/>
          </a:prstGeom>
        </p:spPr>
      </p:pic>
    </p:spTree>
    <p:extLst>
      <p:ext uri="{BB962C8B-B14F-4D97-AF65-F5344CB8AC3E}">
        <p14:creationId xmlns:p14="http://schemas.microsoft.com/office/powerpoint/2010/main" val="188042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F6FE42B3-4675-134C-BF66-20698673B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12700"/>
            <a:ext cx="18262600" cy="10356230"/>
          </a:xfrm>
          <a:prstGeom prst="rect">
            <a:avLst/>
          </a:prstGeom>
        </p:spPr>
      </p:pic>
    </p:spTree>
    <p:extLst>
      <p:ext uri="{BB962C8B-B14F-4D97-AF65-F5344CB8AC3E}">
        <p14:creationId xmlns:p14="http://schemas.microsoft.com/office/powerpoint/2010/main" val="4066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08381DA4-4AFF-7A42-8C12-5EBF7D404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313452"/>
          </a:xfrm>
          <a:prstGeom prst="rect">
            <a:avLst/>
          </a:prstGeom>
        </p:spPr>
      </p:pic>
    </p:spTree>
    <p:extLst>
      <p:ext uri="{BB962C8B-B14F-4D97-AF65-F5344CB8AC3E}">
        <p14:creationId xmlns:p14="http://schemas.microsoft.com/office/powerpoint/2010/main" val="221122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073DE6F8-3A22-3C47-A702-60130CDD4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1"/>
            <a:ext cx="18313400" cy="10410429"/>
          </a:xfrm>
          <a:prstGeom prst="rect">
            <a:avLst/>
          </a:prstGeom>
        </p:spPr>
      </p:pic>
    </p:spTree>
    <p:extLst>
      <p:ext uri="{BB962C8B-B14F-4D97-AF65-F5344CB8AC3E}">
        <p14:creationId xmlns:p14="http://schemas.microsoft.com/office/powerpoint/2010/main" val="335126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DED68DB1-B440-CE42-9127-8BE5557B7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397323" cy="10477500"/>
          </a:xfrm>
          <a:prstGeom prst="rect">
            <a:avLst/>
          </a:prstGeom>
        </p:spPr>
      </p:pic>
    </p:spTree>
    <p:extLst>
      <p:ext uri="{BB962C8B-B14F-4D97-AF65-F5344CB8AC3E}">
        <p14:creationId xmlns:p14="http://schemas.microsoft.com/office/powerpoint/2010/main" val="208585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白黒の写真に写ってる男性の写真と文字の加工写真&#10;&#10;低い精度で自動的に生成された説明">
            <a:extLst>
              <a:ext uri="{FF2B5EF4-FFF2-40B4-BE49-F238E27FC236}">
                <a16:creationId xmlns:a16="http://schemas.microsoft.com/office/drawing/2014/main" id="{CF0B2697-F813-344A-8AB7-652AB94B6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38101"/>
            <a:ext cx="18313400" cy="10334625"/>
          </a:xfrm>
          <a:prstGeom prst="rect">
            <a:avLst/>
          </a:prstGeom>
        </p:spPr>
      </p:pic>
    </p:spTree>
    <p:extLst>
      <p:ext uri="{BB962C8B-B14F-4D97-AF65-F5344CB8AC3E}">
        <p14:creationId xmlns:p14="http://schemas.microsoft.com/office/powerpoint/2010/main" val="201390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QR コード&#10;&#10;低い精度で自動的に生成された説明">
            <a:extLst>
              <a:ext uri="{FF2B5EF4-FFF2-40B4-BE49-F238E27FC236}">
                <a16:creationId xmlns:a16="http://schemas.microsoft.com/office/drawing/2014/main" id="{8EB91148-3FB1-2345-9353-04DC1B6B5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1"/>
            <a:ext cx="18288000" cy="10334493"/>
          </a:xfrm>
          <a:prstGeom prst="rect">
            <a:avLst/>
          </a:prstGeom>
        </p:spPr>
      </p:pic>
    </p:spTree>
    <p:extLst>
      <p:ext uri="{BB962C8B-B14F-4D97-AF65-F5344CB8AC3E}">
        <p14:creationId xmlns:p14="http://schemas.microsoft.com/office/powerpoint/2010/main" val="134202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B77C1BE0-7FEB-EB4F-A244-7102CF9D4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337800"/>
          </a:xfrm>
          <a:prstGeom prst="rect">
            <a:avLst/>
          </a:prstGeom>
        </p:spPr>
      </p:pic>
    </p:spTree>
    <p:extLst>
      <p:ext uri="{BB962C8B-B14F-4D97-AF65-F5344CB8AC3E}">
        <p14:creationId xmlns:p14="http://schemas.microsoft.com/office/powerpoint/2010/main" val="1905867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7744B99-6E53-E64B-BB70-E756D83C6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18324509" cy="10287000"/>
          </a:xfrm>
          <a:prstGeom prst="rect">
            <a:avLst/>
          </a:prstGeom>
        </p:spPr>
      </p:pic>
    </p:spTree>
    <p:extLst>
      <p:ext uri="{BB962C8B-B14F-4D97-AF65-F5344CB8AC3E}">
        <p14:creationId xmlns:p14="http://schemas.microsoft.com/office/powerpoint/2010/main" val="154916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1EA606-0A58-482E-B954-EA82407F71E1}"/>
              </a:ext>
            </a:extLst>
          </p:cNvPr>
          <p:cNvSpPr>
            <a:spLocks noChangeArrowheads="1"/>
          </p:cNvSpPr>
          <p:nvPr/>
        </p:nvSpPr>
        <p:spPr bwMode="auto">
          <a:xfrm>
            <a:off x="15154275" y="28575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9" name="TextBox 18">
            <a:extLst>
              <a:ext uri="{FF2B5EF4-FFF2-40B4-BE49-F238E27FC236}">
                <a16:creationId xmlns:a16="http://schemas.microsoft.com/office/drawing/2014/main" id="{291557CA-51D1-4197-ABE5-873403744D07}"/>
              </a:ext>
            </a:extLst>
          </p:cNvPr>
          <p:cNvSpPr txBox="1"/>
          <p:nvPr/>
        </p:nvSpPr>
        <p:spPr>
          <a:xfrm>
            <a:off x="228600" y="3234584"/>
            <a:ext cx="7239000" cy="3785652"/>
          </a:xfrm>
          <a:prstGeom prst="rect">
            <a:avLst/>
          </a:prstGeom>
          <a:noFill/>
        </p:spPr>
        <p:txBody>
          <a:bodyPr wrap="square" rtlCol="0">
            <a:spAutoFit/>
          </a:bodyPr>
          <a:lstStyle/>
          <a:p>
            <a:pPr algn="ctr"/>
            <a:r>
              <a:rPr lang="en-US" altLang="ja-JP" sz="4000" b="1" dirty="0">
                <a:solidFill>
                  <a:srgbClr val="514149"/>
                </a:solidFill>
                <a:latin typeface="Yu Gothic UI Semibold" panose="020B0700000000000000" pitchFamily="34" charset="-128"/>
                <a:ea typeface="Yu Gothic UI Semibold" panose="020B0700000000000000" pitchFamily="34" charset="-128"/>
              </a:rPr>
              <a:t>KIM SUNG MIN</a:t>
            </a:r>
          </a:p>
          <a:p>
            <a:pPr algn="ctr"/>
            <a:r>
              <a:rPr lang="en-US" altLang="ja-JP" sz="4000" b="1" dirty="0">
                <a:solidFill>
                  <a:srgbClr val="514149"/>
                </a:solidFill>
                <a:latin typeface="Yu Gothic UI Semibold" panose="020B0700000000000000" pitchFamily="34" charset="-128"/>
                <a:ea typeface="Yu Gothic UI Semibold" panose="020B0700000000000000" pitchFamily="34" charset="-128"/>
              </a:rPr>
              <a:t>ROH HYEON GYEONG</a:t>
            </a:r>
          </a:p>
          <a:p>
            <a:pPr algn="ctr"/>
            <a:r>
              <a:rPr lang="en-US" altLang="ja-JP" sz="4000" b="1" dirty="0">
                <a:solidFill>
                  <a:srgbClr val="514149"/>
                </a:solidFill>
                <a:latin typeface="Yu Gothic UI Semibold" panose="020B0700000000000000" pitchFamily="34" charset="-128"/>
                <a:ea typeface="Yu Gothic UI Semibold" panose="020B0700000000000000" pitchFamily="34" charset="-128"/>
              </a:rPr>
              <a:t>HONG EUN HYE</a:t>
            </a:r>
          </a:p>
          <a:p>
            <a:pPr algn="ctr"/>
            <a:r>
              <a:rPr lang="en-US" altLang="ja-JP" sz="4000" b="1" dirty="0">
                <a:solidFill>
                  <a:srgbClr val="514149"/>
                </a:solidFill>
                <a:latin typeface="Yu Gothic UI Semibold" panose="020B0700000000000000" pitchFamily="34" charset="-128"/>
                <a:ea typeface="Yu Gothic UI Semibold" panose="020B0700000000000000" pitchFamily="34" charset="-128"/>
              </a:rPr>
              <a:t>KIM</a:t>
            </a:r>
            <a:r>
              <a:rPr lang="ko-KR" altLang="en-US" sz="4000" b="1" dirty="0">
                <a:solidFill>
                  <a:srgbClr val="514149"/>
                </a:solidFill>
                <a:latin typeface="Yu Gothic UI Semibold" panose="020B0700000000000000" pitchFamily="34" charset="-128"/>
                <a:ea typeface="Yu Gothic UI Semibold" panose="020B0700000000000000" pitchFamily="34" charset="-128"/>
              </a:rPr>
              <a:t> </a:t>
            </a:r>
            <a:r>
              <a:rPr lang="en-US" altLang="ko-KR" sz="4000" b="1" dirty="0">
                <a:solidFill>
                  <a:srgbClr val="514149"/>
                </a:solidFill>
                <a:latin typeface="Yu Gothic UI Semibold" panose="020B0700000000000000" pitchFamily="34" charset="-128"/>
                <a:ea typeface="Yu Gothic UI Semibold" panose="020B0700000000000000" pitchFamily="34" charset="-128"/>
              </a:rPr>
              <a:t>HYEON A</a:t>
            </a:r>
            <a:endParaRPr lang="en-US" altLang="ja-JP" sz="4000" b="1" dirty="0">
              <a:solidFill>
                <a:srgbClr val="514149"/>
              </a:solidFill>
              <a:latin typeface="Yu Gothic UI Semibold" panose="020B0700000000000000" pitchFamily="34" charset="-128"/>
              <a:ea typeface="Yu Gothic UI Semibold" panose="020B0700000000000000" pitchFamily="34" charset="-128"/>
            </a:endParaRPr>
          </a:p>
          <a:p>
            <a:pPr algn="ctr"/>
            <a:endParaRPr lang="en-US" altLang="ja-JP" sz="4000" b="1" dirty="0">
              <a:solidFill>
                <a:srgbClr val="514149"/>
              </a:solidFill>
              <a:latin typeface="Yu Gothic UI Semibold" panose="020B0700000000000000" pitchFamily="34" charset="-128"/>
              <a:ea typeface="Yu Gothic UI Semibold" panose="020B0700000000000000" pitchFamily="34" charset="-128"/>
            </a:endParaRPr>
          </a:p>
          <a:p>
            <a:pPr algn="ctr"/>
            <a:r>
              <a:rPr lang="ja-JP" altLang="en-US" sz="4000" b="1" dirty="0">
                <a:solidFill>
                  <a:srgbClr val="514149"/>
                </a:solidFill>
                <a:latin typeface="Yu Gothic UI Semibold" panose="020B0700000000000000" pitchFamily="34" charset="-128"/>
                <a:ea typeface="Yu Gothic UI Semibold" panose="020B0700000000000000" pitchFamily="34" charset="-128"/>
              </a:rPr>
              <a:t>指導教授</a:t>
            </a:r>
            <a:r>
              <a:rPr lang="en-US" altLang="ko-KR" sz="4000" dirty="0">
                <a:solidFill>
                  <a:srgbClr val="514149"/>
                </a:solidFill>
                <a:latin typeface="Yu Gothic UI Semibold" panose="020B0700000000000000" pitchFamily="34" charset="-128"/>
                <a:ea typeface="Yu Gothic UI Semibold" panose="020B0700000000000000" pitchFamily="34" charset="-128"/>
                <a:cs typeface="함초롬돋움" panose="020B0604000101010101" pitchFamily="50" charset="-127"/>
              </a:rPr>
              <a:t>: KOH SUNG MAN</a:t>
            </a:r>
            <a:endParaRPr lang="ko-KR" altLang="en-US" sz="4000" b="1" dirty="0">
              <a:solidFill>
                <a:srgbClr val="514149"/>
              </a:solidFill>
              <a:latin typeface="Yu Gothic UI Semibold" panose="020B0700000000000000" pitchFamily="34" charset="-128"/>
              <a:ea typeface="에스코어 드림 9 Black" panose="020B0A03030302020204" pitchFamily="34" charset="-127"/>
              <a:cs typeface="함초롬돋움" panose="020B0604000101010101" pitchFamily="50" charset="-127"/>
            </a:endParaRPr>
          </a:p>
        </p:txBody>
      </p:sp>
      <p:pic>
        <p:nvPicPr>
          <p:cNvPr id="9" name="図 8" descr="写真, 異なる, 食品, 冷蔵庫 が含まれている画像&#10;&#10;自動的に生成された説明">
            <a:extLst>
              <a:ext uri="{FF2B5EF4-FFF2-40B4-BE49-F238E27FC236}">
                <a16:creationId xmlns:a16="http://schemas.microsoft.com/office/drawing/2014/main" id="{BCCE170E-378B-134F-A816-C41D85CC2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853" y="0"/>
            <a:ext cx="10186147" cy="10287000"/>
          </a:xfrm>
          <a:prstGeom prst="rect">
            <a:avLst/>
          </a:prstGeom>
        </p:spPr>
      </p:pic>
    </p:spTree>
    <p:extLst>
      <p:ext uri="{BB962C8B-B14F-4D97-AF65-F5344CB8AC3E}">
        <p14:creationId xmlns:p14="http://schemas.microsoft.com/office/powerpoint/2010/main" val="340413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81692978-A664-C145-B439-0E22FF5CD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8288000" cy="10348827"/>
          </a:xfrm>
          <a:prstGeom prst="rect">
            <a:avLst/>
          </a:prstGeom>
        </p:spPr>
      </p:pic>
    </p:spTree>
    <p:extLst>
      <p:ext uri="{BB962C8B-B14F-4D97-AF65-F5344CB8AC3E}">
        <p14:creationId xmlns:p14="http://schemas.microsoft.com/office/powerpoint/2010/main" val="125894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D4081-AF3E-5043-973D-6FA80916E4EE}"/>
              </a:ext>
            </a:extLst>
          </p:cNvPr>
          <p:cNvSpPr>
            <a:spLocks noGrp="1"/>
          </p:cNvSpPr>
          <p:nvPr>
            <p:ph type="title"/>
          </p:nvPr>
        </p:nvSpPr>
        <p:spPr/>
        <p:txBody>
          <a:bodyPr/>
          <a:lstStyle/>
          <a:p>
            <a:endParaRPr kumimoji="1" lang="ja-JP" altLang="en-US"/>
          </a:p>
        </p:txBody>
      </p:sp>
      <p:pic>
        <p:nvPicPr>
          <p:cNvPr id="5" name="コンテンツ プレースホルダー 4" descr="タイムライン&#10;&#10;自動的に生成された説明">
            <a:extLst>
              <a:ext uri="{FF2B5EF4-FFF2-40B4-BE49-F238E27FC236}">
                <a16:creationId xmlns:a16="http://schemas.microsoft.com/office/drawing/2014/main" id="{E2FD8431-F49C-1B42-96AE-F112E5CFB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8288000" cy="10404390"/>
          </a:xfrm>
        </p:spPr>
      </p:pic>
    </p:spTree>
    <p:extLst>
      <p:ext uri="{BB962C8B-B14F-4D97-AF65-F5344CB8AC3E}">
        <p14:creationId xmlns:p14="http://schemas.microsoft.com/office/powerpoint/2010/main" val="327836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写真, テキスト, 座る, 覆い が含まれている画像&#10;&#10;自動的に生成された説明">
            <a:extLst>
              <a:ext uri="{FF2B5EF4-FFF2-40B4-BE49-F238E27FC236}">
                <a16:creationId xmlns:a16="http://schemas.microsoft.com/office/drawing/2014/main" id="{1085DD83-F02D-304B-8E06-400F74673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6" y="-1"/>
            <a:ext cx="18306585" cy="10396885"/>
          </a:xfrm>
          <a:prstGeom prst="rect">
            <a:avLst/>
          </a:prstGeom>
        </p:spPr>
      </p:pic>
    </p:spTree>
    <p:extLst>
      <p:ext uri="{BB962C8B-B14F-4D97-AF65-F5344CB8AC3E}">
        <p14:creationId xmlns:p14="http://schemas.microsoft.com/office/powerpoint/2010/main" val="26787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壁に貼ってあるポスター&#10;&#10;低い精度で自動的に生成された説明">
            <a:extLst>
              <a:ext uri="{FF2B5EF4-FFF2-40B4-BE49-F238E27FC236}">
                <a16:creationId xmlns:a16="http://schemas.microsoft.com/office/drawing/2014/main" id="{A3BA74BE-54F4-DC41-B1EA-9E15EEFF0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3"/>
            <a:ext cx="18288000" cy="10266168"/>
          </a:xfrm>
          <a:prstGeom prst="rect">
            <a:avLst/>
          </a:prstGeom>
        </p:spPr>
      </p:pic>
    </p:spTree>
    <p:extLst>
      <p:ext uri="{BB962C8B-B14F-4D97-AF65-F5344CB8AC3E}">
        <p14:creationId xmlns:p14="http://schemas.microsoft.com/office/powerpoint/2010/main" val="42021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白黒の写真に写ってる男性の顔の絵&#10;&#10;低い精度で自動的に生成された説明">
            <a:extLst>
              <a:ext uri="{FF2B5EF4-FFF2-40B4-BE49-F238E27FC236}">
                <a16:creationId xmlns:a16="http://schemas.microsoft.com/office/drawing/2014/main" id="{1BA8FAA5-E165-6E4E-9D6F-5FCD1F65A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8288000" cy="10303727"/>
          </a:xfrm>
          <a:prstGeom prst="rect">
            <a:avLst/>
          </a:prstGeom>
        </p:spPr>
      </p:pic>
    </p:spTree>
    <p:extLst>
      <p:ext uri="{BB962C8B-B14F-4D97-AF65-F5344CB8AC3E}">
        <p14:creationId xmlns:p14="http://schemas.microsoft.com/office/powerpoint/2010/main" val="47077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Web サイト が含まれている画像&#10;&#10;自動的に生成された説明">
            <a:extLst>
              <a:ext uri="{FF2B5EF4-FFF2-40B4-BE49-F238E27FC236}">
                <a16:creationId xmlns:a16="http://schemas.microsoft.com/office/drawing/2014/main" id="{CD31ECCC-967F-3F4E-AB21-8FEBC10A6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8288000" cy="10300905"/>
          </a:xfrm>
          <a:prstGeom prst="rect">
            <a:avLst/>
          </a:prstGeom>
        </p:spPr>
      </p:pic>
    </p:spTree>
    <p:extLst>
      <p:ext uri="{BB962C8B-B14F-4D97-AF65-F5344CB8AC3E}">
        <p14:creationId xmlns:p14="http://schemas.microsoft.com/office/powerpoint/2010/main" val="961137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C39F85A6-BCCA-0142-BF36-DEAED50AA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363946"/>
          </a:xfrm>
          <a:prstGeom prst="rect">
            <a:avLst/>
          </a:prstGeom>
        </p:spPr>
      </p:pic>
    </p:spTree>
    <p:extLst>
      <p:ext uri="{BB962C8B-B14F-4D97-AF65-F5344CB8AC3E}">
        <p14:creationId xmlns:p14="http://schemas.microsoft.com/office/powerpoint/2010/main" val="374842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1" name="그룹 1001"/>
          <p:cNvGrpSpPr/>
          <p:nvPr/>
        </p:nvGrpSpPr>
        <p:grpSpPr>
          <a:xfrm>
            <a:off x="0" y="-21164"/>
            <a:ext cx="18285714" cy="4266643"/>
            <a:chOff x="0" y="-21164"/>
            <a:chExt cx="18285714" cy="4266643"/>
          </a:xfrm>
        </p:grpSpPr>
        <p:pic>
          <p:nvPicPr>
            <p:cNvPr id="3" name="Object 2"/>
            <p:cNvPicPr>
              <a:picLocks noChangeAspect="1"/>
            </p:cNvPicPr>
            <p:nvPr/>
          </p:nvPicPr>
          <p:blipFill>
            <a:blip r:embed="rId3" cstate="print"/>
            <a:stretch>
              <a:fillRect/>
            </a:stretch>
          </p:blipFill>
          <p:spPr>
            <a:xfrm>
              <a:off x="0" y="-21164"/>
              <a:ext cx="18285714" cy="4266643"/>
            </a:xfrm>
            <a:prstGeom prst="rect">
              <a:avLst/>
            </a:prstGeom>
          </p:spPr>
        </p:pic>
      </p:grpSp>
      <p:grpSp>
        <p:nvGrpSpPr>
          <p:cNvPr id="1002" name="그룹 1002"/>
          <p:cNvGrpSpPr/>
          <p:nvPr/>
        </p:nvGrpSpPr>
        <p:grpSpPr>
          <a:xfrm>
            <a:off x="579177" y="722218"/>
            <a:ext cx="17065375" cy="8723464"/>
            <a:chOff x="579177" y="722218"/>
            <a:chExt cx="17065375" cy="8723464"/>
          </a:xfrm>
        </p:grpSpPr>
        <p:pic>
          <p:nvPicPr>
            <p:cNvPr id="6" name="Object 5"/>
            <p:cNvPicPr>
              <a:picLocks noChangeAspect="1"/>
            </p:cNvPicPr>
            <p:nvPr/>
          </p:nvPicPr>
          <p:blipFill>
            <a:blip r:embed="rId4" cstate="print"/>
            <a:stretch>
              <a:fillRect/>
            </a:stretch>
          </p:blipFill>
          <p:spPr>
            <a:xfrm>
              <a:off x="-7953511" y="-3639514"/>
              <a:ext cx="34130751" cy="17446928"/>
            </a:xfrm>
            <a:prstGeom prst="rect">
              <a:avLst/>
            </a:prstGeom>
          </p:spPr>
        </p:pic>
        <p:pic>
          <p:nvPicPr>
            <p:cNvPr id="7" name="Object 6"/>
            <p:cNvPicPr>
              <a:picLocks noChangeAspect="1"/>
            </p:cNvPicPr>
            <p:nvPr/>
          </p:nvPicPr>
          <p:blipFill>
            <a:blip r:embed="rId5" cstate="print"/>
            <a:stretch>
              <a:fillRect/>
            </a:stretch>
          </p:blipFill>
          <p:spPr>
            <a:xfrm>
              <a:off x="579177" y="722218"/>
              <a:ext cx="17065375" cy="8723464"/>
            </a:xfrm>
            <a:prstGeom prst="rect">
              <a:avLst/>
            </a:prstGeom>
          </p:spPr>
        </p:pic>
      </p:grpSp>
      <p:grpSp>
        <p:nvGrpSpPr>
          <p:cNvPr id="1003" name="그룹 1003"/>
          <p:cNvGrpSpPr/>
          <p:nvPr/>
        </p:nvGrpSpPr>
        <p:grpSpPr>
          <a:xfrm>
            <a:off x="3428114" y="2505384"/>
            <a:ext cx="11104454" cy="102960"/>
            <a:chOff x="3428114" y="2505384"/>
            <a:chExt cx="11104454" cy="102960"/>
          </a:xfrm>
        </p:grpSpPr>
        <p:pic>
          <p:nvPicPr>
            <p:cNvPr id="11" name="Object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8114" y="2505384"/>
              <a:ext cx="11104454" cy="102960"/>
            </a:xfrm>
            <a:prstGeom prst="rect">
              <a:avLst/>
            </a:prstGeom>
          </p:spPr>
        </p:pic>
      </p:grpSp>
      <p:grpSp>
        <p:nvGrpSpPr>
          <p:cNvPr id="1005" name="그룹 1005"/>
          <p:cNvGrpSpPr/>
          <p:nvPr/>
        </p:nvGrpSpPr>
        <p:grpSpPr>
          <a:xfrm>
            <a:off x="5121905" y="5389491"/>
            <a:ext cx="12304762" cy="3239448"/>
            <a:chOff x="5121905" y="5389491"/>
            <a:chExt cx="12304762" cy="3239448"/>
          </a:xfrm>
        </p:grpSpPr>
        <p:pic>
          <p:nvPicPr>
            <p:cNvPr id="17" name="Object 16"/>
            <p:cNvPicPr>
              <a:picLocks noChangeAspect="1"/>
            </p:cNvPicPr>
            <p:nvPr/>
          </p:nvPicPr>
          <p:blipFill>
            <a:blip r:embed="rId7" cstate="print"/>
            <a:stretch>
              <a:fillRect/>
            </a:stretch>
          </p:blipFill>
          <p:spPr>
            <a:xfrm>
              <a:off x="5121905" y="5389491"/>
              <a:ext cx="12304762" cy="3239448"/>
            </a:xfrm>
            <a:prstGeom prst="rect">
              <a:avLst/>
            </a:prstGeom>
          </p:spPr>
        </p:pic>
      </p:grpSp>
      <p:grpSp>
        <p:nvGrpSpPr>
          <p:cNvPr id="1006" name="그룹 1006"/>
          <p:cNvGrpSpPr/>
          <p:nvPr/>
        </p:nvGrpSpPr>
        <p:grpSpPr>
          <a:xfrm>
            <a:off x="5121905" y="3344728"/>
            <a:ext cx="12304762" cy="1978096"/>
            <a:chOff x="5121905" y="3344728"/>
            <a:chExt cx="12304762" cy="1978096"/>
          </a:xfrm>
        </p:grpSpPr>
        <p:pic>
          <p:nvPicPr>
            <p:cNvPr id="22" name="Object 21"/>
            <p:cNvPicPr>
              <a:picLocks noChangeAspect="1"/>
            </p:cNvPicPr>
            <p:nvPr/>
          </p:nvPicPr>
          <p:blipFill>
            <a:blip r:embed="rId8" cstate="print"/>
            <a:stretch>
              <a:fillRect/>
            </a:stretch>
          </p:blipFill>
          <p:spPr>
            <a:xfrm>
              <a:off x="5121905" y="3344728"/>
              <a:ext cx="12304762" cy="1978096"/>
            </a:xfrm>
            <a:prstGeom prst="rect">
              <a:avLst/>
            </a:prstGeom>
          </p:spPr>
        </p:pic>
      </p:grpSp>
      <p:sp>
        <p:nvSpPr>
          <p:cNvPr id="21" name="TextBox 20">
            <a:extLst>
              <a:ext uri="{FF2B5EF4-FFF2-40B4-BE49-F238E27FC236}">
                <a16:creationId xmlns:a16="http://schemas.microsoft.com/office/drawing/2014/main" id="{9B4961DA-5127-4E78-BC85-4172E0ED09BB}"/>
              </a:ext>
            </a:extLst>
          </p:cNvPr>
          <p:cNvSpPr txBox="1"/>
          <p:nvPr/>
        </p:nvSpPr>
        <p:spPr>
          <a:xfrm>
            <a:off x="5121905" y="934786"/>
            <a:ext cx="8277244" cy="1446550"/>
          </a:xfrm>
          <a:prstGeom prst="rect">
            <a:avLst/>
          </a:prstGeom>
          <a:noFill/>
        </p:spPr>
        <p:txBody>
          <a:bodyPr wrap="square" rtlCol="0">
            <a:spAutoFit/>
          </a:bodyPr>
          <a:lstStyle/>
          <a:p>
            <a:pPr marL="0" marR="0" indent="0" algn="ctr" fontAlgn="base" latinLnBrk="1">
              <a:lnSpc>
                <a:spcPct val="100000"/>
              </a:lnSpc>
              <a:spcBef>
                <a:spcPts val="0"/>
              </a:spcBef>
              <a:spcAft>
                <a:spcPts val="0"/>
              </a:spcAft>
            </a:pPr>
            <a:r>
              <a:rPr lang="en-US" altLang="ja-JP" sz="8800" b="1" dirty="0">
                <a:solidFill>
                  <a:srgbClr val="514149"/>
                </a:solidFill>
                <a:latin typeface="Yu Gothic UI Semibold" panose="020B0700000000000000" pitchFamily="34" charset="-128"/>
                <a:ea typeface="Yu Gothic UI Semibold" panose="020B0700000000000000" pitchFamily="34" charset="-128"/>
                <a:cs typeface="맑은 고딕" panose="020B0503020000020004" pitchFamily="50" charset="-127"/>
              </a:rPr>
              <a:t>&lt; </a:t>
            </a:r>
            <a:r>
              <a:rPr lang="ja-JP" altLang="ko-KR" sz="8800" b="1" dirty="0">
                <a:solidFill>
                  <a:srgbClr val="514149"/>
                </a:solidFill>
                <a:effectLst/>
                <a:latin typeface="Yu Gothic UI Semibold" panose="020B0700000000000000" pitchFamily="34" charset="-128"/>
                <a:ea typeface="Yu Gothic UI Semibold" panose="020B0700000000000000" pitchFamily="34" charset="-128"/>
                <a:cs typeface="맑은 고딕" panose="020B0503020000020004" pitchFamily="50" charset="-127"/>
              </a:rPr>
              <a:t>順伊おばさん</a:t>
            </a:r>
            <a:r>
              <a:rPr lang="en-US" altLang="ja-JP" sz="8800" b="1" dirty="0">
                <a:solidFill>
                  <a:srgbClr val="514149"/>
                </a:solidFill>
                <a:effectLst/>
                <a:latin typeface="Yu Gothic UI Semibold" panose="020B0700000000000000" pitchFamily="34" charset="-128"/>
                <a:ea typeface="Yu Gothic UI Semibold" panose="020B0700000000000000" pitchFamily="34" charset="-128"/>
                <a:cs typeface="맑은 고딕" panose="020B0503020000020004" pitchFamily="50" charset="-127"/>
              </a:rPr>
              <a:t> &gt;</a:t>
            </a:r>
            <a:endParaRPr lang="ko-KR" altLang="en-US" sz="8800" dirty="0">
              <a:solidFill>
                <a:srgbClr val="514149"/>
              </a:solidFill>
              <a:latin typeface="Yu Gothic UI Semibold" panose="020B0700000000000000" pitchFamily="34" charset="-128"/>
              <a:ea typeface="에스코어 드림 9 Black" panose="020B0A03030302020204" pitchFamily="34" charset="-127"/>
              <a:cs typeface="함초롬돋움" panose="020B0604000101010101" pitchFamily="50" charset="-127"/>
            </a:endParaRPr>
          </a:p>
        </p:txBody>
      </p:sp>
      <p:sp>
        <p:nvSpPr>
          <p:cNvPr id="25" name="TextBox 24">
            <a:extLst>
              <a:ext uri="{FF2B5EF4-FFF2-40B4-BE49-F238E27FC236}">
                <a16:creationId xmlns:a16="http://schemas.microsoft.com/office/drawing/2014/main" id="{5669F567-A59A-4428-97AB-634F672F0DCE}"/>
              </a:ext>
            </a:extLst>
          </p:cNvPr>
          <p:cNvSpPr txBox="1"/>
          <p:nvPr/>
        </p:nvSpPr>
        <p:spPr>
          <a:xfrm>
            <a:off x="6593748" y="3737647"/>
            <a:ext cx="9361076" cy="1046440"/>
          </a:xfrm>
          <a:prstGeom prst="rect">
            <a:avLst/>
          </a:prstGeom>
          <a:noFill/>
        </p:spPr>
        <p:txBody>
          <a:bodyPr wrap="square" rtlCol="0">
            <a:spAutoFit/>
          </a:bodyPr>
          <a:lstStyle/>
          <a:p>
            <a:pPr algn="ctr"/>
            <a:r>
              <a:rPr lang="ja-JP" altLang="ko-KR" sz="3100" b="1"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『順伊おばさん』は文学という形で、済州</a:t>
            </a:r>
            <a:r>
              <a:rPr lang="en-US" altLang="ko-KR" sz="3100" b="1"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4</a:t>
            </a:r>
            <a:r>
              <a:rPr lang="ja-JP" altLang="ko-KR" sz="3100" b="1"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altLang="ko-KR" sz="3100" b="1"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3</a:t>
            </a:r>
            <a:r>
              <a:rPr lang="ja-JP" altLang="ko-KR" sz="3100" b="1"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事件の真実</a:t>
            </a:r>
            <a:r>
              <a:rPr lang="en-US" altLang="ja-JP" sz="3100" b="1"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 </a:t>
            </a:r>
            <a:r>
              <a:rPr lang="ja-JP" altLang="ko-KR" sz="3100" b="1"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をはじめて世界に知らせた作品です</a:t>
            </a:r>
            <a:r>
              <a:rPr lang="ja-JP" altLang="ko-KR" sz="3100"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a:t>
            </a:r>
            <a:endParaRPr lang="ko-KR" altLang="en-US" sz="3100" b="1" dirty="0">
              <a:solidFill>
                <a:srgbClr val="514149"/>
              </a:solidFill>
              <a:latin typeface="Yu Gothic UI Semibold" panose="020B0700000000000000" pitchFamily="34" charset="-128"/>
            </a:endParaRPr>
          </a:p>
        </p:txBody>
      </p:sp>
      <p:sp>
        <p:nvSpPr>
          <p:cNvPr id="27" name="TextBox 26">
            <a:extLst>
              <a:ext uri="{FF2B5EF4-FFF2-40B4-BE49-F238E27FC236}">
                <a16:creationId xmlns:a16="http://schemas.microsoft.com/office/drawing/2014/main" id="{8376BA0F-631D-4001-A114-1689FBF49034}"/>
              </a:ext>
            </a:extLst>
          </p:cNvPr>
          <p:cNvSpPr txBox="1"/>
          <p:nvPr/>
        </p:nvSpPr>
        <p:spPr>
          <a:xfrm>
            <a:off x="5105400" y="5774082"/>
            <a:ext cx="12296141" cy="2477601"/>
          </a:xfrm>
          <a:prstGeom prst="rect">
            <a:avLst/>
          </a:prstGeom>
          <a:noFill/>
        </p:spPr>
        <p:txBody>
          <a:bodyPr wrap="square" rtlCol="0">
            <a:spAutoFit/>
          </a:bodyPr>
          <a:lstStyle/>
          <a:p>
            <a:pPr algn="ctr"/>
            <a:r>
              <a:rPr lang="ja-JP" altLang="ko-KR" sz="3100"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ソウルに住む平凡な会社員の「私」は久しぶりに故郷の済州島を訪れます。</a:t>
            </a:r>
            <a:endParaRPr lang="ko-KR" altLang="ko-KR" sz="3100" kern="100" dirty="0">
              <a:solidFill>
                <a:srgbClr val="514149"/>
              </a:solidFill>
              <a:effectLst/>
              <a:latin typeface="Yu Gothic UI Semibold" panose="020B0700000000000000" pitchFamily="34" charset="-128"/>
              <a:ea typeface="맑은 고딕" panose="020B0503020000020004" pitchFamily="50" charset="-127"/>
              <a:cs typeface="Times New Roman" panose="02020603050405020304" pitchFamily="18" charset="0"/>
            </a:endParaRPr>
          </a:p>
          <a:p>
            <a:pPr algn="ctr"/>
            <a:r>
              <a:rPr lang="ja-JP" altLang="ko-KR" sz="3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そこで、</a:t>
            </a:r>
            <a:r>
              <a:rPr lang="en-US" altLang="ko-KR" sz="3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4</a:t>
            </a:r>
            <a:r>
              <a:rPr lang="ja-JP" altLang="ko-KR" sz="3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altLang="ko-KR" sz="3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3</a:t>
            </a:r>
            <a:r>
              <a:rPr lang="ja-JP" altLang="ko-KR" sz="3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事件のトラウマに苦しむ「順伊おばさん」が、</a:t>
            </a:r>
            <a:endParaRPr lang="en-US" altLang="ja-JP" sz="3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endParaRPr>
          </a:p>
          <a:p>
            <a:pPr algn="ctr"/>
            <a:r>
              <a:rPr lang="ja-JP" altLang="ko-KR" sz="3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遺書の一枚も残さず自殺したという事実を知ることになります</a:t>
            </a:r>
            <a:r>
              <a:rPr lang="ja-JP" altLang="ko-KR" sz="3100"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a:t>
            </a:r>
            <a:endParaRPr lang="ko-KR" altLang="ko-KR" sz="3100" kern="100" dirty="0">
              <a:solidFill>
                <a:srgbClr val="514149"/>
              </a:solidFill>
              <a:effectLst/>
              <a:latin typeface="Yu Gothic UI Semibold" panose="020B0700000000000000" pitchFamily="34" charset="-128"/>
              <a:ea typeface="맑은 고딕" panose="020B0503020000020004" pitchFamily="50" charset="-127"/>
              <a:cs typeface="Times New Roman" panose="02020603050405020304" pitchFamily="18" charset="0"/>
            </a:endParaRPr>
          </a:p>
          <a:p>
            <a:pPr algn="ctr"/>
            <a:r>
              <a:rPr lang="ja-JP" altLang="ko-KR" sz="3100"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「私」は、その死の原因を明らかにするため、３０年前に</a:t>
            </a:r>
            <a:endParaRPr lang="en-US" altLang="ja-JP" sz="3100"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endParaRPr>
          </a:p>
          <a:p>
            <a:pPr algn="ctr"/>
            <a:r>
              <a:rPr lang="ja-JP" altLang="ko-KR" sz="3100" kern="100" dirty="0">
                <a:solidFill>
                  <a:srgbClr val="514149"/>
                </a:solidFill>
                <a:effectLst/>
                <a:latin typeface="Yu Gothic UI Semibold" panose="020B0700000000000000" pitchFamily="34" charset="-128"/>
                <a:ea typeface="Yu Gothic UI Semibold" panose="020B0700000000000000" pitchFamily="34" charset="-128"/>
                <a:cs typeface="Times New Roman" panose="02020603050405020304" pitchFamily="18" charset="0"/>
              </a:rPr>
              <a:t>彼女が経験しなければならなかった当時の済州の悲劇について知り始めます。</a:t>
            </a:r>
            <a:endParaRPr lang="ko-KR" altLang="ko-KR" sz="3100" kern="100" dirty="0">
              <a:solidFill>
                <a:srgbClr val="514149"/>
              </a:solidFill>
              <a:effectLst/>
              <a:latin typeface="Yu Gothic UI Semibold" panose="020B0700000000000000" pitchFamily="34" charset="-128"/>
              <a:ea typeface="맑은 고딕" panose="020B0503020000020004" pitchFamily="50" charset="-127"/>
              <a:cs typeface="Times New Roman" panose="02020603050405020304" pitchFamily="18" charset="0"/>
            </a:endParaRPr>
          </a:p>
        </p:txBody>
      </p:sp>
      <p:pic>
        <p:nvPicPr>
          <p:cNvPr id="4" name="図 3" descr="文字が書かれている&#10;&#10;中程度の精度で自動的に生成された説明">
            <a:extLst>
              <a:ext uri="{FF2B5EF4-FFF2-40B4-BE49-F238E27FC236}">
                <a16:creationId xmlns:a16="http://schemas.microsoft.com/office/drawing/2014/main" id="{0E971E4A-161C-804E-B67E-009F2AE4FA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820" y="3164795"/>
            <a:ext cx="4013200" cy="57277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3170</TotalTime>
  <Words>2603</Words>
  <Application>Microsoft Office PowerPoint</Application>
  <PresentationFormat>ユーザー設定</PresentationFormat>
  <Paragraphs>119</Paragraphs>
  <Slides>20</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맑은 고딕</vt:lpstr>
      <vt:lpstr>Yu Gothic UI Semibold</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officegen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
  <dc:creator>officegen</dc:creator>
  <cp:keywords/>
  <dc:description/>
  <cp:lastModifiedBy>Yohei Higuchi</cp:lastModifiedBy>
  <cp:revision>65</cp:revision>
  <dcterms:created xsi:type="dcterms:W3CDTF">2021-11-08T22:48:44Z</dcterms:created>
  <dcterms:modified xsi:type="dcterms:W3CDTF">2022-03-14T02:25:36Z</dcterms:modified>
  <cp:category/>
</cp:coreProperties>
</file>