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8"/>
  </p:notesMasterIdLst>
  <p:sldIdLst>
    <p:sldId id="274" r:id="rId2"/>
    <p:sldId id="276" r:id="rId3"/>
    <p:sldId id="284" r:id="rId4"/>
    <p:sldId id="259" r:id="rId5"/>
    <p:sldId id="263" r:id="rId6"/>
    <p:sldId id="279" r:id="rId7"/>
    <p:sldId id="280" r:id="rId8"/>
    <p:sldId id="277" r:id="rId9"/>
    <p:sldId id="285" r:id="rId10"/>
    <p:sldId id="258" r:id="rId11"/>
    <p:sldId id="281" r:id="rId12"/>
    <p:sldId id="286" r:id="rId13"/>
    <p:sldId id="282" r:id="rId14"/>
    <p:sldId id="283" r:id="rId15"/>
    <p:sldId id="270" r:id="rId16"/>
    <p:sldId id="271"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10"/>
    <p:restoredTop sz="65348" autoAdjust="0"/>
  </p:normalViewPr>
  <p:slideViewPr>
    <p:cSldViewPr snapToGrid="0" snapToObjects="1">
      <p:cViewPr varScale="1">
        <p:scale>
          <a:sx n="43" d="100"/>
          <a:sy n="43" d="100"/>
        </p:scale>
        <p:origin x="133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63027-0637-A344-B29D-52E9B6233DF9}" type="datetimeFigureOut">
              <a:rPr kumimoji="1" lang="ja-JP" altLang="en-US" smtClean="0"/>
              <a:t>2022/3/15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20C9C-C3FD-A247-807D-4B1B7678039E}" type="slidenum">
              <a:rPr kumimoji="1" lang="ja-JP" altLang="en-US" smtClean="0"/>
              <a:t>‹#›</a:t>
            </a:fld>
            <a:endParaRPr kumimoji="1" lang="ja-JP" altLang="en-US"/>
          </a:p>
        </p:txBody>
      </p:sp>
    </p:spTree>
    <p:extLst>
      <p:ext uri="{BB962C8B-B14F-4D97-AF65-F5344CB8AC3E}">
        <p14:creationId xmlns:p14="http://schemas.microsoft.com/office/powerpoint/2010/main" val="12272963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1</a:t>
            </a:fld>
            <a:endParaRPr lang="en-US" dirty="0"/>
          </a:p>
        </p:txBody>
      </p:sp>
    </p:spTree>
    <p:extLst>
      <p:ext uri="{BB962C8B-B14F-4D97-AF65-F5344CB8AC3E}">
        <p14:creationId xmlns:p14="http://schemas.microsoft.com/office/powerpoint/2010/main" val="118395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n-lt"/>
                <a:ea typeface="+mn-ea"/>
              </a:rPr>
              <a:t>クメール・ルージュ政権下では、強制労働だけではなく、伝統的な信仰はほぼすべて廃止されました。また、男女は自分の意思で結婚相手を選ぶことは許されず、アンカーによって集団の強制結婚が行われました。これに反抗しようとする者には、拷問や死を伴う強迫を行いました。</a:t>
            </a:r>
            <a:endParaRPr lang="en-US" altLang="ja-JP" sz="1200" dirty="0">
              <a:solidFill>
                <a:prstClr val="black"/>
              </a:solidFill>
              <a:latin typeface="+mn-lt"/>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10</a:t>
            </a:fld>
            <a:endParaRPr lang="en-US" dirty="0"/>
          </a:p>
        </p:txBody>
      </p:sp>
    </p:spTree>
    <p:extLst>
      <p:ext uri="{BB962C8B-B14F-4D97-AF65-F5344CB8AC3E}">
        <p14:creationId xmlns:p14="http://schemas.microsoft.com/office/powerpoint/2010/main" val="191975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n-lt"/>
                <a:ea typeface="+mn-ea"/>
              </a:rPr>
              <a:t>クメール・ルージュ政権下は</a:t>
            </a:r>
            <a:r>
              <a:rPr lang="en-US" altLang="ja-JP" sz="1200" dirty="0">
                <a:solidFill>
                  <a:prstClr val="black"/>
                </a:solidFill>
                <a:latin typeface="+mn-lt"/>
                <a:ea typeface="+mn-ea"/>
              </a:rPr>
              <a:t>3</a:t>
            </a:r>
            <a:r>
              <a:rPr lang="ja-JP" altLang="en-US" sz="1200" dirty="0">
                <a:solidFill>
                  <a:prstClr val="black"/>
                </a:solidFill>
                <a:latin typeface="+mn-lt"/>
                <a:ea typeface="+mn-ea"/>
              </a:rPr>
              <a:t>年</a:t>
            </a:r>
            <a:r>
              <a:rPr lang="en-US" altLang="ja-JP" sz="1200" dirty="0">
                <a:solidFill>
                  <a:prstClr val="black"/>
                </a:solidFill>
                <a:latin typeface="+mn-lt"/>
                <a:ea typeface="+mn-ea"/>
              </a:rPr>
              <a:t>8</a:t>
            </a:r>
            <a:r>
              <a:rPr lang="ja-JP" altLang="en-US" sz="1200" dirty="0">
                <a:solidFill>
                  <a:prstClr val="black"/>
                </a:solidFill>
                <a:latin typeface="+mn-lt"/>
                <a:ea typeface="+mn-ea"/>
              </a:rPr>
              <a:t>カ月</a:t>
            </a:r>
            <a:r>
              <a:rPr lang="en-US" altLang="ja-JP" sz="1200" dirty="0">
                <a:solidFill>
                  <a:prstClr val="black"/>
                </a:solidFill>
                <a:latin typeface="+mn-lt"/>
                <a:ea typeface="+mn-ea"/>
              </a:rPr>
              <a:t>20</a:t>
            </a:r>
            <a:r>
              <a:rPr lang="ja-JP" altLang="en-US" sz="1200" dirty="0">
                <a:solidFill>
                  <a:prstClr val="black"/>
                </a:solidFill>
                <a:latin typeface="+mn-lt"/>
                <a:ea typeface="+mn-ea"/>
              </a:rPr>
              <a:t>日間に及びましたが、</a:t>
            </a:r>
            <a:r>
              <a:rPr lang="en-US" altLang="ja-JP" sz="1200" dirty="0">
                <a:solidFill>
                  <a:prstClr val="black"/>
                </a:solidFill>
                <a:latin typeface="+mn-lt"/>
                <a:ea typeface="+mn-ea"/>
              </a:rPr>
              <a:t>1979</a:t>
            </a:r>
            <a:r>
              <a:rPr lang="ja-JP" altLang="en-US" sz="1200" dirty="0">
                <a:solidFill>
                  <a:prstClr val="black"/>
                </a:solidFill>
                <a:latin typeface="+mn-lt"/>
                <a:ea typeface="+mn-ea"/>
              </a:rPr>
              <a:t>年</a:t>
            </a:r>
            <a:r>
              <a:rPr lang="en-US" altLang="ja-JP" sz="1200" dirty="0">
                <a:solidFill>
                  <a:prstClr val="black"/>
                </a:solidFill>
                <a:latin typeface="+mn-lt"/>
                <a:ea typeface="+mn-ea"/>
              </a:rPr>
              <a:t>1</a:t>
            </a:r>
            <a:r>
              <a:rPr lang="ja-JP" altLang="en-US" sz="1200" dirty="0">
                <a:solidFill>
                  <a:prstClr val="black"/>
                </a:solidFill>
                <a:latin typeface="+mn-lt"/>
                <a:ea typeface="+mn-ea"/>
              </a:rPr>
              <a:t>月</a:t>
            </a:r>
            <a:r>
              <a:rPr lang="en-US" altLang="ja-JP" sz="1200" dirty="0">
                <a:solidFill>
                  <a:prstClr val="black"/>
                </a:solidFill>
                <a:latin typeface="+mn-lt"/>
                <a:ea typeface="+mn-ea"/>
              </a:rPr>
              <a:t>7</a:t>
            </a:r>
            <a:r>
              <a:rPr lang="ja-JP" altLang="en-US" sz="1200" dirty="0">
                <a:solidFill>
                  <a:prstClr val="black"/>
                </a:solidFill>
                <a:latin typeface="+mn-lt"/>
                <a:ea typeface="+mn-ea"/>
              </a:rPr>
              <a:t>日、政権は崩壊を迎えます。崩壊の理由は</a:t>
            </a:r>
            <a:r>
              <a:rPr lang="en-US" altLang="ja-JP" sz="1200" dirty="0">
                <a:solidFill>
                  <a:prstClr val="black"/>
                </a:solidFill>
                <a:latin typeface="+mn-lt"/>
                <a:ea typeface="+mn-ea"/>
              </a:rPr>
              <a:t>3</a:t>
            </a:r>
            <a:r>
              <a:rPr lang="ja-JP" altLang="en-US" sz="1200" dirty="0">
                <a:solidFill>
                  <a:prstClr val="black"/>
                </a:solidFill>
                <a:latin typeface="+mn-lt"/>
                <a:ea typeface="+mn-ea"/>
              </a:rPr>
              <a:t>つあります。</a:t>
            </a:r>
            <a:endParaRPr lang="en-US" altLang="ja-JP" sz="1200"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mn-ea"/>
                <a:cs typeface="+mn-cs"/>
              </a:rPr>
              <a:t>1</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つ目は、人々の衰弱です。クメール・ルージュ政権が掲げた</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4</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年計画では、</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1</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ヘクタール当たりの米の収穫量を</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3</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トンにする計画となっていましたが、この量はクメール・ルージュ政権が誕生する以前の収穫量の</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2</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倍の量にあたります。そのため、各地域を監督するクメール・ルージュの幹部の中には、計画量に到達できなかった際に虚偽の報告を作成し、可能な限りたくさんの米を政権の中枢に送ったために、人々が飢餓に陥りました。</a:t>
            </a:r>
            <a:endParaRPr kumimoji="0"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dirty="0"/>
          </a:p>
          <a:p>
            <a:r>
              <a:rPr lang="en-US" altLang="ja-JP" sz="1200" kern="1200" dirty="0">
                <a:solidFill>
                  <a:schemeClr val="tx1"/>
                </a:solidFill>
                <a:effectLst/>
                <a:latin typeface="+mn-lt"/>
                <a:ea typeface="+mn-ea"/>
                <a:cs typeface="+mn-cs"/>
              </a:rPr>
              <a:t>2</a:t>
            </a:r>
            <a:r>
              <a:rPr lang="ja-JP" altLang="en-US" sz="1200" kern="1200" dirty="0">
                <a:solidFill>
                  <a:schemeClr val="tx1"/>
                </a:solidFill>
                <a:effectLst/>
                <a:latin typeface="+mn-lt"/>
                <a:ea typeface="+mn-ea"/>
                <a:cs typeface="+mn-cs"/>
              </a:rPr>
              <a:t>つ目は、</a:t>
            </a:r>
            <a:r>
              <a:rPr lang="en-US" altLang="ja-JP" sz="1200" kern="1200" dirty="0">
                <a:solidFill>
                  <a:schemeClr val="tx1"/>
                </a:solidFill>
                <a:effectLst/>
                <a:latin typeface="+mn-lt"/>
                <a:ea typeface="+mn-ea"/>
                <a:cs typeface="+mn-cs"/>
              </a:rPr>
              <a:t>1976</a:t>
            </a:r>
            <a:r>
              <a:rPr lang="ja-JP" altLang="en-US" sz="1200" kern="1200" dirty="0">
                <a:solidFill>
                  <a:schemeClr val="tx1"/>
                </a:solidFill>
                <a:effectLst/>
                <a:latin typeface="+mn-lt"/>
                <a:ea typeface="+mn-ea"/>
                <a:cs typeface="+mn-cs"/>
              </a:rPr>
              <a:t>年半ばごろからクメール・ルージュ政権の幹部の多くが粛清されたことによります。クメール・ルージュ政権のリーダーであるポル・ポトと彼の仲間は、彼らへの反抗が練られていると常に考えていたため、地方を統括する幹部や軍部の司令官などを次々に拘束し処刑していきました。</a:t>
            </a:r>
            <a:endParaRPr lang="en-US" altLang="ja-JP" sz="1200" kern="1200" dirty="0">
              <a:solidFill>
                <a:schemeClr val="tx1"/>
              </a:solidFill>
              <a:effectLst/>
              <a:latin typeface="+mn-lt"/>
              <a:ea typeface="+mn-ea"/>
              <a:cs typeface="+mn-cs"/>
            </a:endParaRPr>
          </a:p>
          <a:p>
            <a:r>
              <a:rPr lang="en-US" altLang="ja-JP" sz="1200" kern="1200" dirty="0">
                <a:solidFill>
                  <a:schemeClr val="tx1"/>
                </a:solidFill>
                <a:effectLst/>
                <a:latin typeface="+mn-lt"/>
                <a:ea typeface="+mn-ea"/>
                <a:cs typeface="+mn-cs"/>
              </a:rPr>
              <a:t> </a:t>
            </a:r>
          </a:p>
          <a:p>
            <a:r>
              <a:rPr lang="en-US" altLang="ja-JP" sz="1200" kern="1200" dirty="0">
                <a:solidFill>
                  <a:schemeClr val="tx1"/>
                </a:solidFill>
                <a:effectLst/>
                <a:latin typeface="+mn-lt"/>
                <a:ea typeface="+mn-ea"/>
                <a:cs typeface="+mn-cs"/>
              </a:rPr>
              <a:t>3</a:t>
            </a:r>
            <a:r>
              <a:rPr lang="ja-JP" altLang="en-US" sz="1200" kern="1200" dirty="0">
                <a:solidFill>
                  <a:schemeClr val="tx1"/>
                </a:solidFill>
                <a:effectLst/>
                <a:latin typeface="+mn-lt"/>
                <a:ea typeface="+mn-ea"/>
                <a:cs typeface="+mn-cs"/>
              </a:rPr>
              <a:t>つ目は、ベトナムとの国境付近における衝突です。</a:t>
            </a:r>
            <a:r>
              <a:rPr lang="en-US" altLang="ja-JP" sz="1200" kern="1200" dirty="0">
                <a:solidFill>
                  <a:schemeClr val="tx1"/>
                </a:solidFill>
                <a:effectLst/>
                <a:latin typeface="+mn-lt"/>
                <a:ea typeface="+mn-ea"/>
                <a:cs typeface="+mn-cs"/>
              </a:rPr>
              <a:t>1977</a:t>
            </a:r>
            <a:r>
              <a:rPr lang="ja-JP" altLang="en-US" sz="1200" kern="1200" dirty="0">
                <a:solidFill>
                  <a:schemeClr val="tx1"/>
                </a:solidFill>
                <a:effectLst/>
                <a:latin typeface="+mn-lt"/>
                <a:ea typeface="+mn-ea"/>
                <a:cs typeface="+mn-cs"/>
              </a:rPr>
              <a:t>年半ば、クメール・ルージュ政権はベトナムのチャウドック、ハティエンなどの地域を砲撃し、約</a:t>
            </a:r>
            <a:r>
              <a:rPr lang="en-US" altLang="ja-JP" sz="1200" kern="1200" dirty="0">
                <a:solidFill>
                  <a:schemeClr val="tx1"/>
                </a:solidFill>
                <a:effectLst/>
                <a:latin typeface="+mn-lt"/>
                <a:ea typeface="+mn-ea"/>
                <a:cs typeface="+mn-cs"/>
              </a:rPr>
              <a:t>1,000</a:t>
            </a:r>
            <a:r>
              <a:rPr lang="ja-JP" altLang="en-US" sz="1200" kern="1200" dirty="0">
                <a:solidFill>
                  <a:schemeClr val="tx1"/>
                </a:solidFill>
                <a:effectLst/>
                <a:latin typeface="+mn-lt"/>
                <a:ea typeface="+mn-ea"/>
                <a:cs typeface="+mn-cs"/>
              </a:rPr>
              <a:t>名に及ぶベトナム人の死傷者が発生するなど、両国の緊張が高まっていました。</a:t>
            </a:r>
            <a:r>
              <a:rPr lang="en-US" altLang="ja-JP" sz="1200" kern="1200" dirty="0">
                <a:solidFill>
                  <a:schemeClr val="tx1"/>
                </a:solidFill>
                <a:effectLst/>
                <a:latin typeface="+mn-lt"/>
                <a:ea typeface="+mn-ea"/>
                <a:cs typeface="+mn-cs"/>
              </a:rPr>
              <a:t>1978</a:t>
            </a:r>
            <a:r>
              <a:rPr lang="ja-JP" altLang="en-US" sz="1200" kern="1200" dirty="0">
                <a:solidFill>
                  <a:schemeClr val="tx1"/>
                </a:solidFill>
                <a:effectLst/>
                <a:latin typeface="+mn-lt"/>
                <a:ea typeface="+mn-ea"/>
                <a:cs typeface="+mn-cs"/>
              </a:rPr>
              <a:t>年には、ベトナムのラジオ放送からクメール語で、クメール・ルージュ政権に立ち上がり抵抗することを訴える放送なども始まり、同年、反乱軍はベトナムとともにクメール・ルージュ政権が統治するカンボジアへ侵攻し、クメール・ルージュ政権をプノンペンから排除しました。政権を追われたクメール・ルージュは、その後カンボジアとタイの国境地帯に逃げ込みましたが、そこで勢力を維持することになります。</a:t>
            </a:r>
            <a:endParaRPr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11</a:t>
            </a:fld>
            <a:endParaRPr lang="en-US" dirty="0"/>
          </a:p>
        </p:txBody>
      </p:sp>
    </p:spTree>
    <p:extLst>
      <p:ext uri="{BB962C8B-B14F-4D97-AF65-F5344CB8AC3E}">
        <p14:creationId xmlns:p14="http://schemas.microsoft.com/office/powerpoint/2010/main" val="223478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n-lt"/>
                <a:ea typeface="+mn-ea"/>
                <a:cs typeface="+mn-cs"/>
              </a:rPr>
              <a:t>クメール・ルージュ政権崩壊後、カンボジアの人々は自由を取り戻すことができました。新政府は、クメール・ルージュ政権を非難し、カンボジア人のために正義を追求することになりました。新政府は</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5</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日間にわたる裁判（</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1979</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年</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8</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月</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15</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日～</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19</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日）を開き、裁判では被告人不在の中、クメール・ルージュ政権の幹部</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2</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名を死刑とする判決が下されました。しかし、クメール・ルージュは政権崩壊後もタイとカンボジアの国境地帯で勢力を維持していたため、刑が執行されることはありませんでした。</a:t>
            </a:r>
            <a:endParaRPr kumimoji="0"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12</a:t>
            </a:fld>
            <a:endParaRPr lang="en-US" dirty="0"/>
          </a:p>
        </p:txBody>
      </p:sp>
    </p:spTree>
    <p:extLst>
      <p:ext uri="{BB962C8B-B14F-4D97-AF65-F5344CB8AC3E}">
        <p14:creationId xmlns:p14="http://schemas.microsoft.com/office/powerpoint/2010/main" val="249269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2006</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年、国連の関与のもとで、弁護士、裁判官、国内と海外の検察官などが参加してカンボジア特別法廷が開かれました。この法廷では、当時のクメール・ルージュの幹部</a:t>
            </a: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5</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名と</a:t>
            </a: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1975</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年</a:t>
            </a: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4</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月</a:t>
            </a: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17</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日～</a:t>
            </a: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1979</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年</a:t>
            </a: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1</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月</a:t>
            </a: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6</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日までに行われた人道に対する罪に問われた者などが有罪とされました。写真は</a:t>
            </a: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2006</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年に</a:t>
            </a:r>
            <a:r>
              <a:rPr lang="ja-JP" altLang="en-US" sz="1200" dirty="0">
                <a:solidFill>
                  <a:prstClr val="black"/>
                </a:solidFill>
                <a:latin typeface="+mn-lt"/>
                <a:ea typeface="游ゴシック" panose="020B0400000000000000" pitchFamily="34" charset="-128"/>
              </a:rPr>
              <a:t>国連指導のもとプノンペン郊外で行われた、クメール政権幹部を数人出席させ裁判を行っている様子です。</a:t>
            </a:r>
            <a:endPar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13</a:t>
            </a:fld>
            <a:endParaRPr lang="en-US" dirty="0"/>
          </a:p>
        </p:txBody>
      </p:sp>
    </p:spTree>
    <p:extLst>
      <p:ext uri="{BB962C8B-B14F-4D97-AF65-F5344CB8AC3E}">
        <p14:creationId xmlns:p14="http://schemas.microsoft.com/office/powerpoint/2010/main" val="352729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クメール・ルージュ政権が崩壊して</a:t>
            </a:r>
            <a:r>
              <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40</a:t>
            </a: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年が経ち、カンボジアはインフラ整備などによって、国を立て直し、今日にいたるまでに、継続的に発展を続けています。</a:t>
            </a:r>
            <a:endParaRPr kumimoji="0" lang="en-US" altLang="ja-JP"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14</a:t>
            </a:fld>
            <a:endParaRPr lang="en-US" dirty="0"/>
          </a:p>
        </p:txBody>
      </p:sp>
    </p:spTree>
    <p:extLst>
      <p:ext uri="{BB962C8B-B14F-4D97-AF65-F5344CB8AC3E}">
        <p14:creationId xmlns:p14="http://schemas.microsoft.com/office/powerpoint/2010/main" val="112506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rPr>
              <a:t>カンボジアでは、平和な社会をつくるためクメール・ルージュ政権時代について学ぶ教育プログラムや和解プログラムが行われています。クメール・ルージュ政権下では</a:t>
            </a:r>
            <a:r>
              <a:rPr lang="en-US" altLang="ja-JP" sz="1200" dirty="0">
                <a:solidFill>
                  <a:prstClr val="black"/>
                </a:solidFill>
              </a:rPr>
              <a:t>S-21</a:t>
            </a:r>
            <a:r>
              <a:rPr lang="ja-JP" altLang="en-US" sz="1200" dirty="0">
                <a:solidFill>
                  <a:prstClr val="black"/>
                </a:solidFill>
              </a:rPr>
              <a:t>という名称で呼ばれていた収容所跡に設立されているトゥールスレン虐殺博物館では、カンボジアの教育省と協力して、カンボジアの学生に博物館を訪問してもらうための活動や、クメール・ルージュ政権に関する歴史を学ぶための課外授業を提供しています。</a:t>
            </a:r>
            <a:endParaRPr lang="en-US" altLang="ja-JP" sz="1200"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7320C9C-C3FD-A247-807D-4B1B7678039E}" type="slidenum">
              <a:rPr kumimoji="1" lang="ja-JP" altLang="en-US" smtClean="0"/>
              <a:t>15</a:t>
            </a:fld>
            <a:endParaRPr kumimoji="1" lang="ja-JP" altLang="en-US"/>
          </a:p>
        </p:txBody>
      </p:sp>
    </p:spTree>
    <p:extLst>
      <p:ext uri="{BB962C8B-B14F-4D97-AF65-F5344CB8AC3E}">
        <p14:creationId xmlns:p14="http://schemas.microsoft.com/office/powerpoint/2010/main" val="190377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7320C9C-C3FD-A247-807D-4B1B7678039E}" type="slidenum">
              <a:rPr kumimoji="1" lang="ja-JP" altLang="en-US" smtClean="0"/>
              <a:t>16</a:t>
            </a:fld>
            <a:endParaRPr kumimoji="1" lang="ja-JP" altLang="en-US"/>
          </a:p>
        </p:txBody>
      </p:sp>
    </p:spTree>
    <p:extLst>
      <p:ext uri="{BB962C8B-B14F-4D97-AF65-F5344CB8AC3E}">
        <p14:creationId xmlns:p14="http://schemas.microsoft.com/office/powerpoint/2010/main" val="335962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buSzPts val="1100"/>
              <a:defRPr/>
            </a:pPr>
            <a:r>
              <a:rPr lang="ja-JP" altLang="en-US" sz="1200" dirty="0">
                <a:solidFill>
                  <a:schemeClr val="tx1"/>
                </a:solidFill>
              </a:rPr>
              <a:t> 当時のクメール・ルージュは、過激な共産主義リーダーが率いており、多くのカンボジア人を虐殺しました。人々はクメール・ルージュ内のアンカーと呼ばれる組織によって統制され、そして被害者となりました。</a:t>
            </a:r>
            <a:endParaRPr lang="en-US" altLang="ja-JP" sz="1200" dirty="0">
              <a:solidFill>
                <a:schemeClr val="tx1"/>
              </a:solidFill>
            </a:endParaRPr>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2</a:t>
            </a:fld>
            <a:endParaRPr lang="en-US" dirty="0"/>
          </a:p>
        </p:txBody>
      </p:sp>
    </p:spTree>
    <p:extLst>
      <p:ext uri="{BB962C8B-B14F-4D97-AF65-F5344CB8AC3E}">
        <p14:creationId xmlns:p14="http://schemas.microsoft.com/office/powerpoint/2010/main" val="14668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ja-JP" altLang="en-US" sz="1200" kern="1200">
                <a:solidFill>
                  <a:schemeClr val="tx1"/>
                </a:solidFill>
                <a:effectLst/>
                <a:latin typeface="+mn-lt"/>
                <a:ea typeface="+mn-ea"/>
                <a:cs typeface="+mn-cs"/>
              </a:rPr>
              <a:t>東南アジアにおけるカンボジアの位置になります。タイ、ラオス、ベトナムと国境を接しています。</a:t>
            </a:r>
            <a:endParaRPr lang="ja-JP" altLang="en-US" sz="1200">
              <a:solidFill>
                <a:prstClr val="black"/>
              </a:solidFill>
            </a:endParaRPr>
          </a:p>
          <a:p>
            <a:pPr lvl="0">
              <a:buSzPts val="1100"/>
              <a:defRPr/>
            </a:pPr>
            <a:endParaRPr lang="ja-JP" altLang="en-US" sz="1200" dirty="0">
              <a:solidFill>
                <a:prstClr val="black"/>
              </a:solidFill>
            </a:endParaRPr>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3</a:t>
            </a:fld>
            <a:endParaRPr lang="en-US" dirty="0"/>
          </a:p>
        </p:txBody>
      </p:sp>
    </p:spTree>
    <p:extLst>
      <p:ext uri="{BB962C8B-B14F-4D97-AF65-F5344CB8AC3E}">
        <p14:creationId xmlns:p14="http://schemas.microsoft.com/office/powerpoint/2010/main" val="18954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rPr>
              <a:t>カンボジアはかつてフランスの植民地でしたが、</a:t>
            </a:r>
            <a:r>
              <a:rPr lang="en-US" altLang="ja-JP" sz="1200" dirty="0">
                <a:solidFill>
                  <a:prstClr val="black"/>
                </a:solidFill>
              </a:rPr>
              <a:t>1953</a:t>
            </a:r>
            <a:r>
              <a:rPr lang="ja-JP" altLang="en-US" sz="1200" dirty="0">
                <a:solidFill>
                  <a:prstClr val="black"/>
                </a:solidFill>
              </a:rPr>
              <a:t>年に独立し、今日に至るまで、いろいろな政権が誕生しました。クメール・ルージュ政権といわれるのは</a:t>
            </a:r>
            <a:r>
              <a:rPr lang="en-US" altLang="ja-JP" sz="1200" dirty="0">
                <a:solidFill>
                  <a:prstClr val="black"/>
                </a:solidFill>
              </a:rPr>
              <a:t>1975</a:t>
            </a:r>
            <a:r>
              <a:rPr lang="ja-JP" altLang="en-US" sz="1200" dirty="0">
                <a:solidFill>
                  <a:prstClr val="black"/>
                </a:solidFill>
              </a:rPr>
              <a:t>年から</a:t>
            </a:r>
            <a:r>
              <a:rPr lang="en-US" altLang="ja-JP" sz="1200" dirty="0">
                <a:solidFill>
                  <a:prstClr val="black"/>
                </a:solidFill>
              </a:rPr>
              <a:t>79</a:t>
            </a:r>
            <a:r>
              <a:rPr lang="ja-JP" altLang="en-US" sz="1200" dirty="0">
                <a:solidFill>
                  <a:prstClr val="black"/>
                </a:solidFill>
              </a:rPr>
              <a:t>年の間にあった政権のことです。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87320C9C-C3FD-A247-807D-4B1B7678039E}" type="slidenum">
              <a:rPr kumimoji="1" lang="ja-JP" altLang="en-US" smtClean="0"/>
              <a:t>4</a:t>
            </a:fld>
            <a:endParaRPr kumimoji="1" lang="ja-JP" altLang="en-US"/>
          </a:p>
        </p:txBody>
      </p:sp>
    </p:spTree>
    <p:extLst>
      <p:ext uri="{BB962C8B-B14F-4D97-AF65-F5344CB8AC3E}">
        <p14:creationId xmlns:p14="http://schemas.microsoft.com/office/powerpoint/2010/main" val="2438094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rPr>
              <a:t>1975</a:t>
            </a:r>
            <a:r>
              <a:rPr lang="ja-JP" altLang="en-US" sz="1200" dirty="0">
                <a:solidFill>
                  <a:prstClr val="black"/>
                </a:solidFill>
              </a:rPr>
              <a:t>年</a:t>
            </a:r>
            <a:r>
              <a:rPr lang="en-US" altLang="ja-JP" sz="1200" dirty="0">
                <a:solidFill>
                  <a:prstClr val="black"/>
                </a:solidFill>
              </a:rPr>
              <a:t>4</a:t>
            </a:r>
            <a:r>
              <a:rPr lang="ja-JP" altLang="en-US" sz="1200" dirty="0">
                <a:solidFill>
                  <a:prstClr val="black"/>
                </a:solidFill>
              </a:rPr>
              <a:t>月</a:t>
            </a:r>
            <a:r>
              <a:rPr lang="en-US" altLang="ja-JP" sz="1200" dirty="0">
                <a:solidFill>
                  <a:prstClr val="black"/>
                </a:solidFill>
              </a:rPr>
              <a:t>17</a:t>
            </a:r>
            <a:r>
              <a:rPr lang="ja-JP" altLang="en-US" sz="1200" dirty="0">
                <a:solidFill>
                  <a:prstClr val="black"/>
                </a:solidFill>
              </a:rPr>
              <a:t>日、ロン・ノル政権（クメール共和国）陥落と同時に、ポル・ポト政権が誕生しました。その後すぐに、政権はプノンペン以外の都市部の人々を地方に強制移動させました。</a:t>
            </a:r>
            <a:endParaRPr lang="en-US" altLang="ja-JP" sz="1200" dirty="0">
              <a:solidFill>
                <a:prstClr val="black"/>
              </a:solidFill>
            </a:endParaRPr>
          </a:p>
          <a:p>
            <a:endParaRPr kumimoji="1" lang="en-US" altLang="ja-JP" dirty="0"/>
          </a:p>
          <a:p>
            <a:r>
              <a:rPr kumimoji="1" lang="en-US" altLang="ja-JP" dirty="0"/>
              <a:t>1970</a:t>
            </a:r>
            <a:r>
              <a:rPr kumimoji="1" lang="ja-JP" altLang="en-US" dirty="0"/>
              <a:t>年</a:t>
            </a:r>
            <a:r>
              <a:rPr kumimoji="1" lang="en-US" altLang="ja-JP" dirty="0"/>
              <a:t>3</a:t>
            </a:r>
            <a:r>
              <a:rPr kumimoji="1" lang="ja-JP" altLang="en-US" dirty="0"/>
              <a:t>月、アメリカに友好的だったロン・ノル元帥と彼の仲間はクーデターを起こし、当時の国家元首であったシアヌーク王子はその座から追われることになります。しかしその後、ロン・ノル政権は盤石とはいかず、親米のロン・ノル政権（クメール共和国）に対抗していたクメール・ルージュがすぐに国土のかなりの部分を掌握しました。また、数万にも及ぶ人々は、親米的なロン・ノル政権（クメール共和国）を支持することを拒否しました。</a:t>
            </a:r>
            <a:r>
              <a:rPr kumimoji="1" lang="en-US" altLang="ja-JP" dirty="0"/>
              <a:t>1973</a:t>
            </a:r>
            <a:r>
              <a:rPr kumimoji="1" lang="ja-JP" altLang="en-US" dirty="0"/>
              <a:t>年、クメール共和国はアメリカの支援を得て、カンボジア国内に約</a:t>
            </a:r>
            <a:r>
              <a:rPr kumimoji="1" lang="en-US" altLang="ja-JP" dirty="0"/>
              <a:t>50</a:t>
            </a:r>
            <a:r>
              <a:rPr kumimoji="1" lang="ja-JP" altLang="en-US" dirty="0"/>
              <a:t>万トンもの爆撃を行なったことをきっかけに、多くのカンボジア人がシアヌーク王子の復権を支援するため、クメール・ルージュの軍に参加することになりました。</a:t>
            </a:r>
            <a:endParaRPr kumimoji="1" lang="en-US" altLang="ja-JP" dirty="0"/>
          </a:p>
          <a:p>
            <a:endParaRPr kumimoji="1" lang="en-US" altLang="ja-JP" dirty="0"/>
          </a:p>
          <a:p>
            <a:r>
              <a:rPr lang="en-US" altLang="ja-JP" sz="1200" kern="1200" dirty="0">
                <a:solidFill>
                  <a:schemeClr val="tx1"/>
                </a:solidFill>
                <a:effectLst/>
                <a:latin typeface="+mn-lt"/>
                <a:ea typeface="+mn-ea"/>
                <a:cs typeface="+mn-cs"/>
              </a:rPr>
              <a:t>1975</a:t>
            </a:r>
            <a:r>
              <a:rPr lang="ja-JP" altLang="en-US" sz="1200" kern="1200" dirty="0">
                <a:solidFill>
                  <a:schemeClr val="tx1"/>
                </a:solidFill>
                <a:effectLst/>
                <a:latin typeface="+mn-lt"/>
                <a:ea typeface="+mn-ea"/>
                <a:cs typeface="+mn-cs"/>
              </a:rPr>
              <a:t>年</a:t>
            </a:r>
            <a:r>
              <a:rPr lang="en-US" altLang="ja-JP" sz="1200" kern="1200" dirty="0">
                <a:solidFill>
                  <a:schemeClr val="tx1"/>
                </a:solidFill>
                <a:effectLst/>
                <a:latin typeface="+mn-lt"/>
                <a:ea typeface="+mn-ea"/>
                <a:cs typeface="+mn-cs"/>
              </a:rPr>
              <a:t>4</a:t>
            </a:r>
            <a:r>
              <a:rPr lang="ja-JP" altLang="en-US" sz="1200" kern="1200" dirty="0">
                <a:solidFill>
                  <a:schemeClr val="tx1"/>
                </a:solidFill>
                <a:effectLst/>
                <a:latin typeface="+mn-lt"/>
                <a:ea typeface="+mn-ea"/>
                <a:cs typeface="+mn-cs"/>
              </a:rPr>
              <a:t>月</a:t>
            </a:r>
            <a:r>
              <a:rPr lang="en-US" altLang="ja-JP" sz="1200" kern="1200" dirty="0">
                <a:solidFill>
                  <a:schemeClr val="tx1"/>
                </a:solidFill>
                <a:effectLst/>
                <a:latin typeface="+mn-lt"/>
                <a:ea typeface="+mn-ea"/>
                <a:cs typeface="+mn-cs"/>
              </a:rPr>
              <a:t>17</a:t>
            </a:r>
            <a:r>
              <a:rPr lang="ja-JP" altLang="en-US" sz="1200" kern="1200" dirty="0">
                <a:solidFill>
                  <a:schemeClr val="tx1"/>
                </a:solidFill>
                <a:effectLst/>
                <a:latin typeface="+mn-lt"/>
                <a:ea typeface="+mn-ea"/>
                <a:cs typeface="+mn-cs"/>
              </a:rPr>
              <a:t>日、クメール・ルージュの軍隊はプノンペンに到達しクメール共和国に勝利し、カンボジア全土を掌握しました。プノンペンに住んでいたカンボジア人はその勝利を祝いましたが、その数時間後にはクメール・ルージュは都市部の人々を地方に移動させる命令を発したのでした。</a:t>
            </a:r>
            <a:endParaRPr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5</a:t>
            </a:fld>
            <a:endParaRPr lang="en-US" dirty="0"/>
          </a:p>
        </p:txBody>
      </p:sp>
    </p:spTree>
    <p:extLst>
      <p:ext uri="{BB962C8B-B14F-4D97-AF65-F5344CB8AC3E}">
        <p14:creationId xmlns:p14="http://schemas.microsoft.com/office/powerpoint/2010/main" val="27643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n-lt"/>
                <a:ea typeface="+mn-ea"/>
                <a:cs typeface="+mn-cs"/>
              </a:rPr>
              <a:t>上部の地図では、</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1975</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年</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4</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月</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17</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日における都市部からの強制移動の経路をしめしています。下部の写真は強制移動させられている最中の様子です。</a:t>
            </a:r>
            <a:endParaRPr kumimoji="0"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n-lt"/>
                <a:ea typeface="+mn-ea"/>
                <a:cs typeface="+mn-cs"/>
              </a:rPr>
              <a:t>ほとんどの人は徒歩で移動しました。この強制移動に例外はなく、高齢者、病院の入院患者や妊娠中の女性なども含め、全ての住民が移動しなければなりませんでした。クメール・ルージュは強制移動の理由について、アメリカ軍による空爆の恐れがある、都市部の住民へ食料を供給するための手段が不足している、そして敵組織の掃討をしなければならない、という</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3</a:t>
            </a:r>
            <a:r>
              <a:rPr kumimoji="0" lang="ja-JP" altLang="en-US" sz="1200" b="0" i="0" u="none" strike="noStrike" kern="1200" cap="none" spc="0" normalizeH="0" baseline="0" noProof="0" dirty="0">
                <a:ln>
                  <a:noFill/>
                </a:ln>
                <a:solidFill>
                  <a:prstClr val="black"/>
                </a:solidFill>
                <a:effectLst/>
                <a:uLnTx/>
                <a:uFillTx/>
                <a:latin typeface="+mn-lt"/>
                <a:ea typeface="+mn-ea"/>
                <a:cs typeface="+mn-cs"/>
              </a:rPr>
              <a:t>つの理由を住民たちへ伝えていました。</a:t>
            </a:r>
            <a:endParaRPr kumimoji="0"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6</a:t>
            </a:fld>
            <a:endParaRPr lang="en-US" dirty="0"/>
          </a:p>
        </p:txBody>
      </p:sp>
    </p:spTree>
    <p:extLst>
      <p:ext uri="{BB962C8B-B14F-4D97-AF65-F5344CB8AC3E}">
        <p14:creationId xmlns:p14="http://schemas.microsoft.com/office/powerpoint/2010/main" val="344641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n-lt"/>
                <a:ea typeface="游ゴシック" panose="020B0400000000000000" pitchFamily="34" charset="-128"/>
                <a:cs typeface="+mn-cs"/>
              </a:rPr>
              <a:t>続いてクメール政権下での生活についての紹介です。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7</a:t>
            </a:fld>
            <a:endParaRPr lang="en-US" dirty="0"/>
          </a:p>
        </p:txBody>
      </p:sp>
    </p:spTree>
    <p:extLst>
      <p:ext uri="{BB962C8B-B14F-4D97-AF65-F5344CB8AC3E}">
        <p14:creationId xmlns:p14="http://schemas.microsoft.com/office/powerpoint/2010/main" val="2328502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mn-lt"/>
                <a:ea typeface="+mn-ea"/>
              </a:rPr>
              <a:t>クメール・ルージュは政権を奪取するに先立って、住民の階級を撤廃することを宣伝していました。しかし、いざクメール・ルージュ政権が誕生すると、結局住民はニューピープル（新しい人）とオールドピープル（古い人）という二つの階級に分けられました。</a:t>
            </a:r>
            <a:r>
              <a:rPr kumimoji="0" lang="ja-JP" altLang="en-US" sz="1200" b="0" i="0" u="none" strike="noStrike" kern="1200" cap="none" spc="0" normalizeH="0" baseline="0" noProof="0">
                <a:ln>
                  <a:noFill/>
                </a:ln>
                <a:solidFill>
                  <a:prstClr val="black"/>
                </a:solidFill>
                <a:effectLst/>
                <a:uLnTx/>
                <a:uFillTx/>
                <a:latin typeface="+mn-lt"/>
                <a:ea typeface="+mn-ea"/>
                <a:cs typeface="+mn-cs"/>
              </a:rPr>
              <a:t>オールドピープルとは</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1975</a:t>
            </a:r>
            <a:r>
              <a:rPr kumimoji="0" lang="ja-JP" altLang="en-US" sz="1200" b="0" i="0" u="none" strike="noStrike" kern="1200" cap="none" spc="0" normalizeH="0" baseline="0" noProof="0">
                <a:ln>
                  <a:noFill/>
                </a:ln>
                <a:solidFill>
                  <a:prstClr val="black"/>
                </a:solidFill>
                <a:effectLst/>
                <a:uLnTx/>
                <a:uFillTx/>
                <a:latin typeface="+mn-lt"/>
                <a:ea typeface="+mn-ea"/>
                <a:cs typeface="+mn-cs"/>
              </a:rPr>
              <a:t>年</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4</a:t>
            </a:r>
            <a:r>
              <a:rPr kumimoji="0" lang="ja-JP" altLang="en-US" sz="1200" b="0" i="0" u="none" strike="noStrike" kern="1200" cap="none" spc="0" normalizeH="0" baseline="0" noProof="0">
                <a:ln>
                  <a:noFill/>
                </a:ln>
                <a:solidFill>
                  <a:prstClr val="black"/>
                </a:solidFill>
                <a:effectLst/>
                <a:uLnTx/>
                <a:uFillTx/>
                <a:latin typeface="+mn-lt"/>
                <a:ea typeface="+mn-ea"/>
                <a:cs typeface="+mn-cs"/>
              </a:rPr>
              <a:t>月</a:t>
            </a:r>
            <a:r>
              <a:rPr kumimoji="0" lang="en-US" altLang="ja-JP" sz="1200" b="0" i="0" u="none" strike="noStrike" kern="1200" cap="none" spc="0" normalizeH="0" baseline="0" noProof="0" dirty="0">
                <a:ln>
                  <a:noFill/>
                </a:ln>
                <a:solidFill>
                  <a:prstClr val="black"/>
                </a:solidFill>
                <a:effectLst/>
                <a:uLnTx/>
                <a:uFillTx/>
                <a:latin typeface="+mn-lt"/>
                <a:ea typeface="+mn-ea"/>
                <a:cs typeface="+mn-cs"/>
              </a:rPr>
              <a:t>17</a:t>
            </a:r>
            <a:r>
              <a:rPr kumimoji="0" lang="ja-JP" altLang="en-US" sz="1200" b="0" i="0" u="none" strike="noStrike" kern="1200" cap="none" spc="0" normalizeH="0" baseline="0" noProof="0">
                <a:ln>
                  <a:noFill/>
                </a:ln>
                <a:solidFill>
                  <a:prstClr val="black"/>
                </a:solidFill>
                <a:effectLst/>
                <a:uLnTx/>
                <a:uFillTx/>
                <a:latin typeface="+mn-lt"/>
                <a:ea typeface="+mn-ea"/>
                <a:cs typeface="+mn-cs"/>
              </a:rPr>
              <a:t>日以前に地方部に住んでいた人々であり、それ以降に都市部から強制的に移動させられた人々はニューピープルとよばれました。</a:t>
            </a:r>
            <a:endParaRPr kumimoji="0"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8</a:t>
            </a:fld>
            <a:endParaRPr lang="en-US" dirty="0"/>
          </a:p>
        </p:txBody>
      </p:sp>
    </p:spTree>
    <p:extLst>
      <p:ext uri="{BB962C8B-B14F-4D97-AF65-F5344CB8AC3E}">
        <p14:creationId xmlns:p14="http://schemas.microsoft.com/office/powerpoint/2010/main" val="222198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ts val="1100"/>
              <a:buFontTx/>
              <a:buNone/>
              <a:tabLst/>
              <a:defRPr/>
            </a:pPr>
            <a:r>
              <a:rPr kumimoji="0" lang="ja-JP" altLang="en-US" sz="1200" b="0" i="0" u="none" strike="noStrike" kern="1200" cap="none" spc="0" normalizeH="0" baseline="0" noProof="0" dirty="0">
                <a:ln>
                  <a:noFill/>
                </a:ln>
                <a:solidFill>
                  <a:prstClr val="black"/>
                </a:solidFill>
                <a:effectLst/>
                <a:uLnTx/>
                <a:uFillTx/>
                <a:latin typeface="+mn-lt"/>
                <a:ea typeface="+mn-ea"/>
                <a:cs typeface="+mn-cs"/>
              </a:rPr>
              <a:t>当時の人々は集団生活を行うことになりましたが、各家庭に台所などはなく、一箇所に集められて食事させられ、長時間の労働に従事させられ、そして、十分な食料は与えられていませんでした。</a:t>
            </a:r>
            <a:r>
              <a:rPr kumimoji="1" lang="ja-JP" altLang="en-US" dirty="0"/>
              <a:t>子どもたちも強制的に働かされ、彼らの権利は侵害され、また教育を受けることは許されませんでした。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60D093D-B7AC-9A4F-AE5C-8ED511E2976D}" type="slidenum">
              <a:rPr lang="en-US" smtClean="0"/>
              <a:t>9</a:t>
            </a:fld>
            <a:endParaRPr lang="en-US" dirty="0"/>
          </a:p>
        </p:txBody>
      </p:sp>
    </p:spTree>
    <p:extLst>
      <p:ext uri="{BB962C8B-B14F-4D97-AF65-F5344CB8AC3E}">
        <p14:creationId xmlns:p14="http://schemas.microsoft.com/office/powerpoint/2010/main" val="27116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451FD-02D4-9649-B845-7E58E887371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249156F-6363-B94A-BFEE-0C462C52B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6404F6D-D801-394D-8057-A387E5684257}"/>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6BFC4422-7A61-1F4D-AA97-ECD2EB0874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C14A67-F665-344D-8C9F-BC3420D1AE66}"/>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213740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AE5242-10A6-5742-B4AB-FE62CCD995D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E63B958-48C2-1A4A-8716-5A36BD98484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33F016-559E-7545-B880-28F7C8B79BB6}"/>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93AA6DA4-1DA4-1E49-AE17-6A16CC8984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CC3597-F6F8-F740-8B57-5FA0E6800ECA}"/>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76289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5DBCD04-F8BF-1B4F-AC1D-1A1696DA7F6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C814F9-AA36-7C4F-96FF-12A60918AE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7062F0-B28A-0342-A25A-3308A26A90ED}"/>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EBB1A5D8-16BD-6141-AE2C-304FB183D9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74DAE-D9DA-9F4E-ACB4-2A24DDB779E0}"/>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50639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1922AC-6429-B34C-8612-A18DBE20B2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5A4E60-0677-BA45-A5B6-E7AAA5E5196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CEF0A3-9FD7-314E-93F0-9D65243E99EE}"/>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16C8F385-91D5-6B46-9DFB-0C5AEB90D0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A3523D-1C2F-DA4F-A53E-EB3DCDBC2434}"/>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56440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21C3C-190A-4441-9DC4-60FA1CBC0FC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743E89-1E2E-5B43-806F-1D49876CA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B0F83A7-94D2-824A-B06C-574239D2EF2A}"/>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CE01307D-8AA1-AC43-B7D9-4BE161B289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A43E27-C9BB-2C49-B36D-A5C8EB26CAE4}"/>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89777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340A94-779F-174D-9D34-CF7DB062361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23BF90-9170-2341-8411-7D8B96FA23A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9AA7887-97D7-C947-9F45-4B4DEA6FA50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30D32FF-43B1-2740-90CC-A814CD5DCB63}"/>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6" name="フッター プレースホルダー 5">
            <a:extLst>
              <a:ext uri="{FF2B5EF4-FFF2-40B4-BE49-F238E27FC236}">
                <a16:creationId xmlns:a16="http://schemas.microsoft.com/office/drawing/2014/main" id="{60AE5937-4C30-9C41-A1E7-66BC1AFA0E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28242D-2C20-E74B-8D46-B72392796CF3}"/>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317774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12E08-B722-DB4C-AA99-4B7B8620F30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2338CD-72B8-414C-A81C-CB89801E5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9C88A89-A4D2-0848-A7AD-51D83BB9461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73B1496-53BF-A043-BE8B-C2C071CC6B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C31A64F-EEC0-9A42-A397-F0614B0AD68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DD40A87-9CF0-6A44-A558-7E6C28C1337A}"/>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8" name="フッター プレースホルダー 7">
            <a:extLst>
              <a:ext uri="{FF2B5EF4-FFF2-40B4-BE49-F238E27FC236}">
                <a16:creationId xmlns:a16="http://schemas.microsoft.com/office/drawing/2014/main" id="{A36C2F21-0164-2C46-9795-BC57046421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59CAD30-A1CB-F94F-B93F-5BAB345B41A7}"/>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17416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1126A1-8FCD-2141-913B-0762A3F4B82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8EC4F41-A6A0-B147-85B2-A6794A5B9FE5}"/>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4" name="フッター プレースホルダー 3">
            <a:extLst>
              <a:ext uri="{FF2B5EF4-FFF2-40B4-BE49-F238E27FC236}">
                <a16:creationId xmlns:a16="http://schemas.microsoft.com/office/drawing/2014/main" id="{E21003DC-7794-B64C-9F01-10894DB3EB0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FDCC4EE-E23F-4843-84FE-2729E123F886}"/>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331519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2A8FEE-7AE4-EF44-8F96-1C265B307D4B}"/>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3" name="フッター プレースホルダー 2">
            <a:extLst>
              <a:ext uri="{FF2B5EF4-FFF2-40B4-BE49-F238E27FC236}">
                <a16:creationId xmlns:a16="http://schemas.microsoft.com/office/drawing/2014/main" id="{347E11A4-E152-0C41-8193-E4780FC03DE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F464F7-5079-B241-9B21-D67CBFE10C30}"/>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144143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88AFF-915D-8C4A-B5FC-85BD12B0B37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DC7E87-56CA-F140-9D08-F5338C0A29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00FA9F-5783-3445-8FF0-511DBDA5F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15E389-7465-6344-8293-B58443AF740E}"/>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6" name="フッター プレースホルダー 5">
            <a:extLst>
              <a:ext uri="{FF2B5EF4-FFF2-40B4-BE49-F238E27FC236}">
                <a16:creationId xmlns:a16="http://schemas.microsoft.com/office/drawing/2014/main" id="{BAA13D82-5E7A-7C4B-9ED8-88895BC247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F5D913-DA1B-2C43-BD50-EA351D8B3E1E}"/>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13704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7FD1AA-3B78-D049-866D-263380C3B77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54FFD57-B813-D145-8DDE-ACA1FE5C2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2DAACDF-EE09-1843-9FBC-A7682AAC2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88B954-5D34-B940-9F26-39396E1EDAF5}"/>
              </a:ext>
            </a:extLst>
          </p:cNvPr>
          <p:cNvSpPr>
            <a:spLocks noGrp="1"/>
          </p:cNvSpPr>
          <p:nvPr>
            <p:ph type="dt" sz="half" idx="10"/>
          </p:nvPr>
        </p:nvSpPr>
        <p:spPr/>
        <p:txBody>
          <a:bodyPr/>
          <a:lstStyle/>
          <a:p>
            <a:fld id="{B20AFCB7-BE3D-2641-9833-FBEA6504606D}" type="datetimeFigureOut">
              <a:rPr kumimoji="1" lang="ja-JP" altLang="en-US" smtClean="0"/>
              <a:t>2022/3/15</a:t>
            </a:fld>
            <a:endParaRPr kumimoji="1" lang="ja-JP" altLang="en-US"/>
          </a:p>
        </p:txBody>
      </p:sp>
      <p:sp>
        <p:nvSpPr>
          <p:cNvPr id="6" name="フッター プレースホルダー 5">
            <a:extLst>
              <a:ext uri="{FF2B5EF4-FFF2-40B4-BE49-F238E27FC236}">
                <a16:creationId xmlns:a16="http://schemas.microsoft.com/office/drawing/2014/main" id="{CB355E4F-AA5E-164A-B4A2-56A5C59457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2EC921-8E6A-3A41-AB0B-CF1165061167}"/>
              </a:ext>
            </a:extLst>
          </p:cNvPr>
          <p:cNvSpPr>
            <a:spLocks noGrp="1"/>
          </p:cNvSpPr>
          <p:nvPr>
            <p:ph type="sldNum" sz="quarter" idx="12"/>
          </p:nvPr>
        </p:nvSpPr>
        <p:spPr/>
        <p:txBody>
          <a:body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26601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205961F-976C-B543-867D-817DE2388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07B4EA-241C-9647-86A9-3273A0EFB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CC6B81-8A3D-EF43-9A54-3BDB75954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AFCB7-BE3D-2641-9833-FBEA6504606D}" type="datetimeFigureOut">
              <a:rPr kumimoji="1" lang="ja-JP" altLang="en-US" smtClean="0"/>
              <a:t>2022/3/15</a:t>
            </a:fld>
            <a:endParaRPr kumimoji="1" lang="ja-JP" altLang="en-US"/>
          </a:p>
        </p:txBody>
      </p:sp>
      <p:sp>
        <p:nvSpPr>
          <p:cNvPr id="5" name="フッター プレースホルダー 4">
            <a:extLst>
              <a:ext uri="{FF2B5EF4-FFF2-40B4-BE49-F238E27FC236}">
                <a16:creationId xmlns:a16="http://schemas.microsoft.com/office/drawing/2014/main" id="{48E5E2C5-611F-3847-B319-C3D068A05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E303BF7-CEE6-D94F-9860-029CD31EB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471EA-8889-2642-ADFC-608C96F0B005}" type="slidenum">
              <a:rPr kumimoji="1" lang="ja-JP" altLang="en-US" smtClean="0"/>
              <a:t>‹#›</a:t>
            </a:fld>
            <a:endParaRPr kumimoji="1" lang="ja-JP" altLang="en-US"/>
          </a:p>
        </p:txBody>
      </p:sp>
    </p:spTree>
    <p:extLst>
      <p:ext uri="{BB962C8B-B14F-4D97-AF65-F5344CB8AC3E}">
        <p14:creationId xmlns:p14="http://schemas.microsoft.com/office/powerpoint/2010/main" val="318139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8C54DD-7EF5-044C-9012-581BFBFAAA9E}"/>
              </a:ext>
            </a:extLst>
          </p:cNvPr>
          <p:cNvSpPr>
            <a:spLocks noGrp="1"/>
          </p:cNvSpPr>
          <p:nvPr>
            <p:ph type="sldNum" sz="quarter" idx="12"/>
          </p:nvPr>
        </p:nvSpPr>
        <p:spPr/>
        <p:txBody>
          <a:bodyPr/>
          <a:lstStyle/>
          <a:p>
            <a:fld id="{2ACA162E-92A6-5D4E-B864-5C37E50D6AA7}" type="slidenum">
              <a:rPr lang="en-US" smtClean="0"/>
              <a:t>1</a:t>
            </a:fld>
            <a:endParaRPr lang="en-US" dirty="0"/>
          </a:p>
        </p:txBody>
      </p:sp>
      <p:sp>
        <p:nvSpPr>
          <p:cNvPr id="5" name="TextBox 4">
            <a:extLst>
              <a:ext uri="{FF2B5EF4-FFF2-40B4-BE49-F238E27FC236}">
                <a16:creationId xmlns:a16="http://schemas.microsoft.com/office/drawing/2014/main" id="{27A7C7EE-BDAC-2C49-B1FE-7EE7A678C484}"/>
              </a:ext>
            </a:extLst>
          </p:cNvPr>
          <p:cNvSpPr txBox="1"/>
          <p:nvPr/>
        </p:nvSpPr>
        <p:spPr>
          <a:xfrm>
            <a:off x="2736518" y="387117"/>
            <a:ext cx="6544348" cy="707886"/>
          </a:xfrm>
          <a:prstGeom prst="rect">
            <a:avLst/>
          </a:prstGeom>
          <a:noFill/>
        </p:spPr>
        <p:txBody>
          <a:bodyPr wrap="square" rtlCol="0">
            <a:spAutoFit/>
          </a:bodyPr>
          <a:lstStyle/>
          <a:p>
            <a:pPr>
              <a:defRPr/>
            </a:pPr>
            <a:r>
              <a:rPr lang="km-KH" sz="4000" kern="1300" dirty="0">
                <a:ln w="0"/>
                <a:effectLst>
                  <a:outerShdw blurRad="38100" dist="19050" dir="2700000" algn="tl" rotWithShape="0">
                    <a:schemeClr val="dk1">
                      <a:alpha val="40000"/>
                    </a:schemeClr>
                  </a:outerShdw>
                </a:effectLst>
                <a:latin typeface="Times New Roman" panose="02020603050405020304" pitchFamily="18" charset="0"/>
              </a:rPr>
              <a:t>カンボジアにおける大虐殺</a:t>
            </a:r>
          </a:p>
        </p:txBody>
      </p:sp>
      <p:sp>
        <p:nvSpPr>
          <p:cNvPr id="6" name="Rectangle 5"/>
          <p:cNvSpPr/>
          <p:nvPr/>
        </p:nvSpPr>
        <p:spPr>
          <a:xfrm>
            <a:off x="3485165" y="5975943"/>
            <a:ext cx="5047054"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1975-1979</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3053A81D-B885-42D5-A44A-111953D37457}"/>
              </a:ext>
            </a:extLst>
          </p:cNvPr>
          <p:cNvSpPr txBox="1"/>
          <p:nvPr/>
        </p:nvSpPr>
        <p:spPr>
          <a:xfrm>
            <a:off x="2305223" y="5502844"/>
            <a:ext cx="1340269" cy="336118"/>
          </a:xfrm>
          <a:prstGeom prst="rect">
            <a:avLst/>
          </a:prstGeom>
          <a:noFill/>
        </p:spPr>
        <p:txBody>
          <a:bodyPr wrap="square" rtlCol="0">
            <a:spAutoFit/>
          </a:bodyPr>
          <a:lstStyle/>
          <a:p>
            <a:pPr algn="ctr">
              <a:lnSpc>
                <a:spcPct val="150000"/>
              </a:lnSpc>
            </a:pPr>
            <a:r>
              <a:rPr lang="en-US" sz="1200" dirty="0">
                <a:solidFill>
                  <a:schemeClr val="bg1"/>
                </a:solidFill>
                <a:latin typeface="Times New Roman" panose="02020603050405020304" pitchFamily="18" charset="0"/>
                <a:cs typeface="Times New Roman" panose="02020603050405020304" pitchFamily="18" charset="0"/>
              </a:rPr>
              <a:t>©TSGM Archives</a:t>
            </a:r>
          </a:p>
        </p:txBody>
      </p:sp>
      <p:pic>
        <p:nvPicPr>
          <p:cNvPr id="10" name="図 9" descr="フェンス, 写真, 座る, 電車 が含まれている画像&#10;&#10;自動的に生成された説明">
            <a:extLst>
              <a:ext uri="{FF2B5EF4-FFF2-40B4-BE49-F238E27FC236}">
                <a16:creationId xmlns:a16="http://schemas.microsoft.com/office/drawing/2014/main" id="{EAD2961E-54F5-CA4C-96EF-9CB8D49A4761}"/>
              </a:ext>
            </a:extLst>
          </p:cNvPr>
          <p:cNvPicPr>
            <a:picLocks noChangeAspect="1"/>
          </p:cNvPicPr>
          <p:nvPr/>
        </p:nvPicPr>
        <p:blipFill>
          <a:blip r:embed="rId3"/>
          <a:stretch>
            <a:fillRect/>
          </a:stretch>
        </p:blipFill>
        <p:spPr>
          <a:xfrm>
            <a:off x="2235200" y="1079500"/>
            <a:ext cx="7721600" cy="4699000"/>
          </a:xfrm>
          <a:prstGeom prst="rect">
            <a:avLst/>
          </a:prstGeom>
        </p:spPr>
      </p:pic>
    </p:spTree>
    <p:extLst>
      <p:ext uri="{BB962C8B-B14F-4D97-AF65-F5344CB8AC3E}">
        <p14:creationId xmlns:p14="http://schemas.microsoft.com/office/powerpoint/2010/main" val="390808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75E77AC-F488-3D4C-9D92-3EC3787DD320}"/>
              </a:ext>
            </a:extLst>
          </p:cNvPr>
          <p:cNvSpPr>
            <a:spLocks noGrp="1"/>
          </p:cNvSpPr>
          <p:nvPr>
            <p:ph type="sldNum" sz="quarter" idx="12"/>
          </p:nvPr>
        </p:nvSpPr>
        <p:spPr/>
        <p:txBody>
          <a:bodyPr/>
          <a:lstStyle/>
          <a:p>
            <a:fld id="{2ACA162E-92A6-5D4E-B864-5C37E50D6AA7}" type="slidenum">
              <a:rPr lang="en-US" smtClean="0"/>
              <a:t>10</a:t>
            </a:fld>
            <a:endParaRPr lang="en-US" dirty="0"/>
          </a:p>
        </p:txBody>
      </p:sp>
      <p:sp>
        <p:nvSpPr>
          <p:cNvPr id="12" name="Rectangle 11">
            <a:extLst>
              <a:ext uri="{FF2B5EF4-FFF2-40B4-BE49-F238E27FC236}">
                <a16:creationId xmlns:a16="http://schemas.microsoft.com/office/drawing/2014/main" id="{CF67FDD6-2F48-B044-B426-9064AAD54052}"/>
              </a:ext>
            </a:extLst>
          </p:cNvPr>
          <p:cNvSpPr/>
          <p:nvPr/>
        </p:nvSpPr>
        <p:spPr>
          <a:xfrm>
            <a:off x="404427" y="2156806"/>
            <a:ext cx="5311883" cy="3361241"/>
          </a:xfrm>
          <a:prstGeom prst="rect">
            <a:avLst/>
          </a:prstGeom>
        </p:spPr>
        <p:txBody>
          <a:bodyPr wrap="square">
            <a:spAutoFit/>
          </a:bodyPr>
          <a:lstStyle/>
          <a:p>
            <a:pPr marL="342900" indent="-342900">
              <a:lnSpc>
                <a:spcPct val="150000"/>
              </a:lnSpc>
              <a:buFont typeface="Wingdings" panose="05000000000000000000" pitchFamily="2" charset="2"/>
              <a:buChar char="§"/>
            </a:pPr>
            <a:r>
              <a:rPr lang="ja-JP" altLang="en-US" sz="2400" dirty="0">
                <a:latin typeface="Times New Roman" panose="02020603050405020304" pitchFamily="18" charset="0"/>
              </a:rPr>
              <a:t>男性も女性も、相手を選ぶことはできませんでした。</a:t>
            </a:r>
          </a:p>
          <a:p>
            <a:pPr marL="342900" indent="-342900">
              <a:lnSpc>
                <a:spcPct val="150000"/>
              </a:lnSpc>
              <a:buFont typeface="Wingdings" panose="05000000000000000000" pitchFamily="2" charset="2"/>
              <a:buChar char="§"/>
            </a:pPr>
            <a:r>
              <a:rPr lang="ja-JP" altLang="en-US" sz="2400" dirty="0">
                <a:latin typeface="Times New Roman" panose="02020603050405020304" pitchFamily="18" charset="0"/>
              </a:rPr>
              <a:t>結婚相手はアンカーによって指定されました。</a:t>
            </a:r>
          </a:p>
          <a:p>
            <a:pPr marL="342900" indent="-342900">
              <a:lnSpc>
                <a:spcPct val="150000"/>
              </a:lnSpc>
              <a:buFont typeface="Wingdings" panose="05000000000000000000" pitchFamily="2" charset="2"/>
              <a:buChar char="§"/>
            </a:pPr>
            <a:r>
              <a:rPr lang="ja-JP" altLang="en-US" sz="2400" dirty="0">
                <a:latin typeface="Times New Roman" panose="02020603050405020304" pitchFamily="18" charset="0"/>
              </a:rPr>
              <a:t>拒否しそうな者は投獄され、拷問され、殺されました。</a:t>
            </a:r>
          </a:p>
        </p:txBody>
      </p:sp>
      <p:sp>
        <p:nvSpPr>
          <p:cNvPr id="3" name="TextBox 2">
            <a:extLst>
              <a:ext uri="{FF2B5EF4-FFF2-40B4-BE49-F238E27FC236}">
                <a16:creationId xmlns:a16="http://schemas.microsoft.com/office/drawing/2014/main" id="{08E09DA8-48D7-4C43-B6F9-EF6FF2CD1CB1}"/>
              </a:ext>
            </a:extLst>
          </p:cNvPr>
          <p:cNvSpPr txBox="1"/>
          <p:nvPr/>
        </p:nvSpPr>
        <p:spPr>
          <a:xfrm>
            <a:off x="404427" y="1154953"/>
            <a:ext cx="2915889" cy="646331"/>
          </a:xfrm>
          <a:prstGeom prst="rect">
            <a:avLst/>
          </a:prstGeom>
          <a:noFill/>
        </p:spPr>
        <p:txBody>
          <a:bodyPr wrap="square" rtlCol="0">
            <a:spAutoFit/>
          </a:bodyPr>
          <a:lstStyle/>
          <a:p>
            <a:r>
              <a:rPr lang="km-KH" sz="36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rPr>
              <a:t> </a:t>
            </a:r>
            <a:r>
              <a:rPr lang="ja-JP" altLang="en-US" sz="3600" b="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rPr>
              <a:t>強制結婚</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8B8BAE5-2B46-4CA6-8DD7-63C2AADB5EE6}"/>
              </a:ext>
            </a:extLst>
          </p:cNvPr>
          <p:cNvSpPr txBox="1"/>
          <p:nvPr/>
        </p:nvSpPr>
        <p:spPr>
          <a:xfrm>
            <a:off x="5753273" y="5807644"/>
            <a:ext cx="1340269" cy="336118"/>
          </a:xfrm>
          <a:prstGeom prst="rect">
            <a:avLst/>
          </a:prstGeom>
          <a:noFill/>
        </p:spPr>
        <p:txBody>
          <a:bodyPr wrap="square" rtlCol="0">
            <a:spAutoFit/>
          </a:bodyPr>
          <a:lstStyle/>
          <a:p>
            <a:pPr algn="ctr">
              <a:lnSpc>
                <a:spcPct val="150000"/>
              </a:lnSpc>
            </a:pPr>
            <a:r>
              <a:rPr lang="en-US" sz="1200" dirty="0">
                <a:latin typeface="Times New Roman" panose="02020603050405020304" pitchFamily="18" charset="0"/>
                <a:cs typeface="Times New Roman" panose="02020603050405020304" pitchFamily="18" charset="0"/>
              </a:rPr>
              <a:t>©TSGM Archives</a:t>
            </a:r>
          </a:p>
        </p:txBody>
      </p:sp>
      <p:pic>
        <p:nvPicPr>
          <p:cNvPr id="5" name="図 4" descr="建物の前に立っている男性たちの白黒写真&#10;&#10;中程度の精度で自動的に生成された説明">
            <a:extLst>
              <a:ext uri="{FF2B5EF4-FFF2-40B4-BE49-F238E27FC236}">
                <a16:creationId xmlns:a16="http://schemas.microsoft.com/office/drawing/2014/main" id="{F86E9A40-895F-F047-A5BA-1281C558FCA8}"/>
              </a:ext>
            </a:extLst>
          </p:cNvPr>
          <p:cNvPicPr>
            <a:picLocks noChangeAspect="1"/>
          </p:cNvPicPr>
          <p:nvPr/>
        </p:nvPicPr>
        <p:blipFill>
          <a:blip r:embed="rId3"/>
          <a:stretch>
            <a:fillRect/>
          </a:stretch>
        </p:blipFill>
        <p:spPr>
          <a:xfrm>
            <a:off x="5747486" y="1457462"/>
            <a:ext cx="6248400" cy="4686300"/>
          </a:xfrm>
          <a:prstGeom prst="rect">
            <a:avLst/>
          </a:prstGeom>
        </p:spPr>
      </p:pic>
    </p:spTree>
    <p:extLst>
      <p:ext uri="{BB962C8B-B14F-4D97-AF65-F5344CB8AC3E}">
        <p14:creationId xmlns:p14="http://schemas.microsoft.com/office/powerpoint/2010/main" val="3736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F0D957-7385-42F4-AD31-032C247335AE}"/>
              </a:ext>
            </a:extLst>
          </p:cNvPr>
          <p:cNvSpPr>
            <a:spLocks noGrp="1"/>
          </p:cNvSpPr>
          <p:nvPr>
            <p:ph type="sldNum" sz="quarter" idx="12"/>
          </p:nvPr>
        </p:nvSpPr>
        <p:spPr/>
        <p:txBody>
          <a:bodyPr/>
          <a:lstStyle/>
          <a:p>
            <a:fld id="{2ACA162E-92A6-5D4E-B864-5C37E50D6AA7}" type="slidenum">
              <a:rPr lang="en-US" smtClean="0"/>
              <a:t>11</a:t>
            </a:fld>
            <a:endParaRPr lang="en-US" dirty="0"/>
          </a:p>
        </p:txBody>
      </p:sp>
      <p:sp>
        <p:nvSpPr>
          <p:cNvPr id="4" name="Title 4">
            <a:extLst>
              <a:ext uri="{FF2B5EF4-FFF2-40B4-BE49-F238E27FC236}">
                <a16:creationId xmlns:a16="http://schemas.microsoft.com/office/drawing/2014/main" id="{89610B2F-8B45-41E2-84FA-61C2B15ADAC9}"/>
              </a:ext>
            </a:extLst>
          </p:cNvPr>
          <p:cNvSpPr txBox="1">
            <a:spLocks/>
          </p:cNvSpPr>
          <p:nvPr/>
        </p:nvSpPr>
        <p:spPr>
          <a:xfrm>
            <a:off x="1678141" y="626410"/>
            <a:ext cx="8540750" cy="70660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006666"/>
                </a:solidFill>
                <a:latin typeface="Yu Gothic" panose="020B0400000000000000" pitchFamily="34" charset="-128"/>
                <a:ea typeface="Yu Gothic" panose="020B0400000000000000" pitchFamily="34" charset="-128"/>
                <a:cs typeface="Times New Roman" panose="02020603050405020304" pitchFamily="18" charset="0"/>
              </a:rPr>
              <a:t>クメール・ルージュの崩壊</a:t>
            </a:r>
            <a:endParaRPr lang="en-US" b="1" dirty="0">
              <a:solidFill>
                <a:srgbClr val="006666"/>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5" name="Rectangle 4">
            <a:extLst>
              <a:ext uri="{FF2B5EF4-FFF2-40B4-BE49-F238E27FC236}">
                <a16:creationId xmlns:a16="http://schemas.microsoft.com/office/drawing/2014/main" id="{CF67FDD6-2F48-B044-B426-9064AAD54052}"/>
              </a:ext>
            </a:extLst>
          </p:cNvPr>
          <p:cNvSpPr/>
          <p:nvPr/>
        </p:nvSpPr>
        <p:spPr>
          <a:xfrm>
            <a:off x="1997842" y="1908625"/>
            <a:ext cx="6612758" cy="2502736"/>
          </a:xfrm>
          <a:prstGeom prst="rect">
            <a:avLst/>
          </a:prstGeom>
        </p:spPr>
        <p:txBody>
          <a:bodyPr wrap="square">
            <a:spAutoFit/>
          </a:bodyPr>
          <a:lstStyle/>
          <a:p>
            <a:pPr marL="342900" indent="-342900">
              <a:lnSpc>
                <a:spcPct val="150000"/>
              </a:lnSpc>
              <a:buFont typeface="Wingdings" panose="05000000000000000000" pitchFamily="2" charset="2"/>
              <a:buChar char="§"/>
            </a:pPr>
            <a:r>
              <a:rPr lang="ja-JP" altLang="en-US" sz="3600" dirty="0">
                <a:latin typeface="Times New Roman" panose="02020603050405020304" pitchFamily="18" charset="0"/>
                <a:cs typeface="Times New Roman" panose="02020603050405020304" pitchFamily="18" charset="0"/>
              </a:rPr>
              <a:t>弱体化した民衆</a:t>
            </a:r>
          </a:p>
          <a:p>
            <a:pPr marL="342900" indent="-342900">
              <a:lnSpc>
                <a:spcPct val="150000"/>
              </a:lnSpc>
              <a:buFont typeface="Wingdings" panose="05000000000000000000" pitchFamily="2" charset="2"/>
              <a:buChar char="§"/>
            </a:pPr>
            <a:r>
              <a:rPr lang="ja-JP" altLang="en-US" sz="3600" dirty="0">
                <a:latin typeface="Times New Roman" panose="02020603050405020304" pitchFamily="18" charset="0"/>
                <a:cs typeface="Times New Roman" panose="02020603050405020304" pitchFamily="18" charset="0"/>
              </a:rPr>
              <a:t>粛清</a:t>
            </a:r>
          </a:p>
          <a:p>
            <a:pPr marL="342900" indent="-342900">
              <a:lnSpc>
                <a:spcPct val="150000"/>
              </a:lnSpc>
              <a:buFont typeface="Wingdings" panose="05000000000000000000" pitchFamily="2" charset="2"/>
              <a:buChar char="§"/>
            </a:pPr>
            <a:r>
              <a:rPr lang="ja-JP" altLang="en-US" sz="3600" dirty="0">
                <a:latin typeface="Times New Roman" panose="02020603050405020304" pitchFamily="18" charset="0"/>
                <a:cs typeface="Times New Roman" panose="02020603050405020304" pitchFamily="18" charset="0"/>
              </a:rPr>
              <a:t>ベトナムとの衝突</a:t>
            </a:r>
          </a:p>
        </p:txBody>
      </p:sp>
      <p:sp>
        <p:nvSpPr>
          <p:cNvPr id="2" name="Rectangle 1"/>
          <p:cNvSpPr/>
          <p:nvPr/>
        </p:nvSpPr>
        <p:spPr>
          <a:xfrm>
            <a:off x="1398739" y="5173146"/>
            <a:ext cx="9394521" cy="461665"/>
          </a:xfrm>
          <a:prstGeom prst="rect">
            <a:avLst/>
          </a:prstGeom>
        </p:spPr>
        <p:txBody>
          <a:bodyPr wrap="square">
            <a:spAutoFit/>
          </a:bodyPr>
          <a:lstStyle/>
          <a:p>
            <a:pPr algn="ctr"/>
            <a:r>
              <a:rPr lang="en-US" altLang="ja-JP" sz="2400" dirty="0">
                <a:latin typeface="Times New Roman" panose="02020603050405020304" pitchFamily="18" charset="0"/>
                <a:cs typeface="Times New Roman" panose="02020603050405020304" pitchFamily="18" charset="0"/>
              </a:rPr>
              <a:t>1979</a:t>
            </a:r>
            <a:r>
              <a:rPr lang="ja-JP" altLang="en-US" sz="2400">
                <a:latin typeface="Times New Roman" panose="02020603050405020304" pitchFamily="18" charset="0"/>
                <a:cs typeface="Times New Roman" panose="02020603050405020304" pitchFamily="18" charset="0"/>
              </a:rPr>
              <a:t>年</a:t>
            </a:r>
            <a:r>
              <a:rPr lang="en-US" altLang="ja-JP" sz="2400" dirty="0">
                <a:latin typeface="Times New Roman" panose="02020603050405020304" pitchFamily="18" charset="0"/>
                <a:cs typeface="Times New Roman" panose="02020603050405020304" pitchFamily="18" charset="0"/>
              </a:rPr>
              <a:t>1</a:t>
            </a:r>
            <a:r>
              <a:rPr lang="ja-JP" altLang="en-US" sz="2400">
                <a:latin typeface="Times New Roman" panose="02020603050405020304" pitchFamily="18" charset="0"/>
                <a:cs typeface="Times New Roman" panose="02020603050405020304" pitchFamily="18" charset="0"/>
              </a:rPr>
              <a:t>月</a:t>
            </a:r>
            <a:r>
              <a:rPr lang="en-US" altLang="ja-JP" sz="2400" dirty="0">
                <a:latin typeface="Times New Roman" panose="02020603050405020304" pitchFamily="18" charset="0"/>
                <a:cs typeface="Times New Roman" panose="02020603050405020304" pitchFamily="18" charset="0"/>
              </a:rPr>
              <a:t>7</a:t>
            </a:r>
            <a:r>
              <a:rPr lang="ja-JP" altLang="en-US" sz="2400">
                <a:latin typeface="Times New Roman" panose="02020603050405020304" pitchFamily="18" charset="0"/>
                <a:cs typeface="Times New Roman" panose="02020603050405020304" pitchFamily="18" charset="0"/>
              </a:rPr>
              <a:t>日　　 クメール・ルージュ政権の終焉 </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35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E61D-7F15-4BC4-87E8-E230A81BBC0A}"/>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8017D2DD-ACC8-4B87-BBA0-F9009F64D987}"/>
              </a:ext>
            </a:extLst>
          </p:cNvPr>
          <p:cNvSpPr>
            <a:spLocks noGrp="1"/>
          </p:cNvSpPr>
          <p:nvPr>
            <p:ph type="sldNum" sz="quarter" idx="12"/>
          </p:nvPr>
        </p:nvSpPr>
        <p:spPr/>
        <p:txBody>
          <a:bodyPr/>
          <a:lstStyle/>
          <a:p>
            <a:fld id="{2ACA162E-92A6-5D4E-B864-5C37E50D6AA7}" type="slidenum">
              <a:rPr lang="en-US" smtClean="0"/>
              <a:t>12</a:t>
            </a:fld>
            <a:endParaRPr lang="en-US" dirty="0"/>
          </a:p>
        </p:txBody>
      </p:sp>
      <p:sp>
        <p:nvSpPr>
          <p:cNvPr id="9" name="TextBox 8"/>
          <p:cNvSpPr txBox="1"/>
          <p:nvPr/>
        </p:nvSpPr>
        <p:spPr>
          <a:xfrm>
            <a:off x="212943" y="2151727"/>
            <a:ext cx="5258322" cy="2554545"/>
          </a:xfrm>
          <a:prstGeom prst="rect">
            <a:avLst/>
          </a:prstGeom>
          <a:noFill/>
        </p:spPr>
        <p:txBody>
          <a:bodyPr wrap="square" rtlCol="0">
            <a:spAutoFit/>
          </a:bodyPr>
          <a:lstStyle/>
          <a:p>
            <a:r>
              <a:rPr lang="ja-JP" altLang="en-US" sz="3200" dirty="0">
                <a:latin typeface="Times New Roman" panose="02020603050405020304" pitchFamily="18" charset="0"/>
                <a:cs typeface="Times New Roman" panose="02020603050405020304" pitchFamily="18" charset="0"/>
              </a:rPr>
              <a:t>人民革命法廷は、</a:t>
            </a:r>
            <a:endParaRPr lang="en-US" altLang="ja-JP" sz="3200" dirty="0">
              <a:latin typeface="Times New Roman" panose="02020603050405020304" pitchFamily="18" charset="0"/>
              <a:cs typeface="Times New Roman" panose="02020603050405020304" pitchFamily="18" charset="0"/>
            </a:endParaRPr>
          </a:p>
          <a:p>
            <a:r>
              <a:rPr lang="ja-JP" altLang="en-US" sz="3200" dirty="0">
                <a:latin typeface="Times New Roman" panose="02020603050405020304" pitchFamily="18" charset="0"/>
                <a:cs typeface="Times New Roman" panose="02020603050405020304" pitchFamily="18" charset="0"/>
              </a:rPr>
              <a:t>クメール・ルージュ政権の元指導者</a:t>
            </a:r>
            <a:r>
              <a:rPr lang="en-US" altLang="ja-JP" sz="3200" dirty="0">
                <a:latin typeface="Times New Roman" panose="02020603050405020304" pitchFamily="18" charset="0"/>
                <a:cs typeface="Times New Roman" panose="02020603050405020304" pitchFamily="18" charset="0"/>
              </a:rPr>
              <a:t>2</a:t>
            </a:r>
            <a:r>
              <a:rPr lang="ja-JP" altLang="en-US" sz="3200" dirty="0">
                <a:latin typeface="Times New Roman" panose="02020603050405020304" pitchFamily="18" charset="0"/>
                <a:cs typeface="Times New Roman" panose="02020603050405020304" pitchFamily="18" charset="0"/>
              </a:rPr>
              <a:t>人を欠席裁判で裁きました。</a:t>
            </a:r>
          </a:p>
          <a:p>
            <a:r>
              <a:rPr lang="en-US" altLang="ja-JP" sz="3200" dirty="0">
                <a:latin typeface="Times New Roman" panose="02020603050405020304" pitchFamily="18" charset="0"/>
                <a:cs typeface="Times New Roman" panose="02020603050405020304" pitchFamily="18" charset="0"/>
              </a:rPr>
              <a:t>(1979</a:t>
            </a:r>
            <a:r>
              <a:rPr lang="ja-JP" altLang="en-US" sz="3200" dirty="0">
                <a:latin typeface="Times New Roman" panose="02020603050405020304" pitchFamily="18" charset="0"/>
                <a:cs typeface="Times New Roman" panose="02020603050405020304" pitchFamily="18" charset="0"/>
              </a:rPr>
              <a:t>年</a:t>
            </a:r>
            <a:r>
              <a:rPr lang="en-US" altLang="ja-JP" sz="3200" dirty="0">
                <a:latin typeface="Times New Roman" panose="02020603050405020304" pitchFamily="18" charset="0"/>
                <a:cs typeface="Times New Roman" panose="02020603050405020304" pitchFamily="18" charset="0"/>
              </a:rPr>
              <a:t>8</a:t>
            </a:r>
            <a:r>
              <a:rPr lang="ja-JP" altLang="en-US" sz="3200" dirty="0">
                <a:latin typeface="Times New Roman" panose="02020603050405020304" pitchFamily="18" charset="0"/>
                <a:cs typeface="Times New Roman" panose="02020603050405020304" pitchFamily="18" charset="0"/>
              </a:rPr>
              <a:t>月</a:t>
            </a:r>
            <a:r>
              <a:rPr lang="en-US" altLang="ja-JP" sz="3200" dirty="0">
                <a:latin typeface="Times New Roman" panose="02020603050405020304" pitchFamily="18" charset="0"/>
                <a:cs typeface="Times New Roman" panose="02020603050405020304" pitchFamily="18" charset="0"/>
              </a:rPr>
              <a:t>15</a:t>
            </a:r>
            <a:r>
              <a:rPr lang="ja-JP" altLang="en-US" sz="3200" dirty="0">
                <a:latin typeface="Times New Roman" panose="02020603050405020304" pitchFamily="18" charset="0"/>
                <a:cs typeface="Times New Roman" panose="02020603050405020304" pitchFamily="18" charset="0"/>
              </a:rPr>
              <a:t>日</a:t>
            </a:r>
            <a:r>
              <a:rPr lang="en-US" altLang="ja-JP" sz="3200" dirty="0">
                <a:latin typeface="Times New Roman" panose="02020603050405020304" pitchFamily="18" charset="0"/>
                <a:cs typeface="Times New Roman" panose="02020603050405020304" pitchFamily="18" charset="0"/>
              </a:rPr>
              <a:t>〜19</a:t>
            </a:r>
            <a:r>
              <a:rPr lang="ja-JP" altLang="en-US" sz="3200" dirty="0">
                <a:latin typeface="Times New Roman" panose="02020603050405020304" pitchFamily="18" charset="0"/>
                <a:cs typeface="Times New Roman" panose="02020603050405020304" pitchFamily="18" charset="0"/>
              </a:rPr>
              <a:t>日</a:t>
            </a:r>
            <a:r>
              <a:rPr lang="en-US" altLang="ja-JP" sz="3200" dirty="0">
                <a:latin typeface="Times New Roman" panose="02020603050405020304" pitchFamily="18" charset="0"/>
                <a:cs typeface="Times New Roman" panose="02020603050405020304" pitchFamily="18" charset="0"/>
              </a:rPr>
              <a:t>)</a:t>
            </a:r>
          </a:p>
        </p:txBody>
      </p:sp>
      <p:sp>
        <p:nvSpPr>
          <p:cNvPr id="10" name="Title 4">
            <a:extLst>
              <a:ext uri="{FF2B5EF4-FFF2-40B4-BE49-F238E27FC236}">
                <a16:creationId xmlns:a16="http://schemas.microsoft.com/office/drawing/2014/main" id="{3D2F135B-178F-4240-86B9-B60983559F06}"/>
              </a:ext>
            </a:extLst>
          </p:cNvPr>
          <p:cNvSpPr txBox="1">
            <a:spLocks/>
          </p:cNvSpPr>
          <p:nvPr/>
        </p:nvSpPr>
        <p:spPr>
          <a:xfrm>
            <a:off x="1532879" y="440474"/>
            <a:ext cx="8540750" cy="6463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ja-JP" altLang="en-US" sz="4000" b="1">
                <a:solidFill>
                  <a:srgbClr val="006666"/>
                </a:solidFill>
                <a:latin typeface="Yu Gothic" panose="020B0400000000000000" pitchFamily="34" charset="-128"/>
                <a:ea typeface="Yu Gothic" panose="020B0400000000000000" pitchFamily="34" charset="-128"/>
                <a:cs typeface="Times New Roman" panose="02020603050405020304" pitchFamily="18" charset="0"/>
              </a:rPr>
              <a:t>正義への道</a:t>
            </a:r>
            <a:endParaRPr lang="en-US" sz="4000" b="1" dirty="0">
              <a:solidFill>
                <a:srgbClr val="006666"/>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7" name="TextBox 6">
            <a:extLst>
              <a:ext uri="{FF2B5EF4-FFF2-40B4-BE49-F238E27FC236}">
                <a16:creationId xmlns:a16="http://schemas.microsoft.com/office/drawing/2014/main" id="{B1632B78-4F3A-4957-96B6-5FBA1D883F33}"/>
              </a:ext>
            </a:extLst>
          </p:cNvPr>
          <p:cNvSpPr txBox="1"/>
          <p:nvPr/>
        </p:nvSpPr>
        <p:spPr>
          <a:xfrm>
            <a:off x="5372273" y="5369494"/>
            <a:ext cx="1685752" cy="336118"/>
          </a:xfrm>
          <a:prstGeom prst="rect">
            <a:avLst/>
          </a:prstGeom>
          <a:noFill/>
        </p:spPr>
        <p:txBody>
          <a:bodyPr wrap="square" rtlCol="0">
            <a:spAutoFit/>
          </a:bodyPr>
          <a:lstStyle/>
          <a:p>
            <a:pPr algn="ctr">
              <a:lnSpc>
                <a:spcPct val="150000"/>
              </a:lnSpc>
            </a:pPr>
            <a:r>
              <a:rPr lang="en-US" sz="1200" dirty="0">
                <a:solidFill>
                  <a:schemeClr val="bg1"/>
                </a:solidFill>
                <a:latin typeface="Times New Roman" panose="02020603050405020304" pitchFamily="18" charset="0"/>
                <a:cs typeface="Times New Roman" panose="02020603050405020304" pitchFamily="18" charset="0"/>
              </a:rPr>
              <a:t>©AKP Photo Archives</a:t>
            </a:r>
          </a:p>
        </p:txBody>
      </p:sp>
      <p:pic>
        <p:nvPicPr>
          <p:cNvPr id="6" name="図 5" descr="人, 天井, 屋内, 民衆 が含まれている画像&#10;&#10;自動的に生成された説明">
            <a:extLst>
              <a:ext uri="{FF2B5EF4-FFF2-40B4-BE49-F238E27FC236}">
                <a16:creationId xmlns:a16="http://schemas.microsoft.com/office/drawing/2014/main" id="{C1ED248A-5621-1440-AF70-4C130CF88957}"/>
              </a:ext>
            </a:extLst>
          </p:cNvPr>
          <p:cNvPicPr>
            <a:picLocks noChangeAspect="1"/>
          </p:cNvPicPr>
          <p:nvPr/>
        </p:nvPicPr>
        <p:blipFill>
          <a:blip r:embed="rId3"/>
          <a:stretch>
            <a:fillRect/>
          </a:stretch>
        </p:blipFill>
        <p:spPr>
          <a:xfrm>
            <a:off x="5372273" y="1766037"/>
            <a:ext cx="6324600" cy="4191000"/>
          </a:xfrm>
          <a:prstGeom prst="rect">
            <a:avLst/>
          </a:prstGeom>
        </p:spPr>
      </p:pic>
    </p:spTree>
    <p:extLst>
      <p:ext uri="{BB962C8B-B14F-4D97-AF65-F5344CB8AC3E}">
        <p14:creationId xmlns:p14="http://schemas.microsoft.com/office/powerpoint/2010/main" val="47499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E61D-7F15-4BC4-87E8-E230A81BBC0A}"/>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8017D2DD-ACC8-4B87-BBA0-F9009F64D987}"/>
              </a:ext>
            </a:extLst>
          </p:cNvPr>
          <p:cNvSpPr>
            <a:spLocks noGrp="1"/>
          </p:cNvSpPr>
          <p:nvPr>
            <p:ph type="sldNum" sz="quarter" idx="12"/>
          </p:nvPr>
        </p:nvSpPr>
        <p:spPr/>
        <p:txBody>
          <a:bodyPr/>
          <a:lstStyle/>
          <a:p>
            <a:fld id="{2ACA162E-92A6-5D4E-B864-5C37E50D6AA7}" type="slidenum">
              <a:rPr lang="en-US" smtClean="0"/>
              <a:t>13</a:t>
            </a:fld>
            <a:endParaRPr lang="en-US" dirty="0"/>
          </a:p>
        </p:txBody>
      </p:sp>
      <p:sp>
        <p:nvSpPr>
          <p:cNvPr id="9" name="TextBox 8"/>
          <p:cNvSpPr txBox="1"/>
          <p:nvPr/>
        </p:nvSpPr>
        <p:spPr>
          <a:xfrm>
            <a:off x="1019504" y="457144"/>
            <a:ext cx="10152992" cy="584775"/>
          </a:xfrm>
          <a:prstGeom prst="rect">
            <a:avLst/>
          </a:prstGeom>
          <a:noFill/>
        </p:spPr>
        <p:txBody>
          <a:bodyPr wrap="square" rtlCol="0">
            <a:spAutoFit/>
          </a:bodyPr>
          <a:lstStyle/>
          <a:p>
            <a:pPr algn="ctr"/>
            <a:r>
              <a:rPr lang="en-US" sz="3200" b="1" dirty="0">
                <a:latin typeface="Yu Gothic" panose="020B0400000000000000" pitchFamily="34" charset="-128"/>
                <a:ea typeface="Yu Gothic" panose="020B0400000000000000" pitchFamily="34" charset="-128"/>
                <a:cs typeface="Times New Roman" panose="02020603050405020304" pitchFamily="18" charset="0"/>
              </a:rPr>
              <a:t>ECCC (</a:t>
            </a:r>
            <a:r>
              <a:rPr lang="en-US" sz="3200" b="1" dirty="0" err="1">
                <a:latin typeface="Yu Gothic" panose="020B0400000000000000" pitchFamily="34" charset="-128"/>
                <a:ea typeface="Yu Gothic" panose="020B0400000000000000" pitchFamily="34" charset="-128"/>
                <a:cs typeface="Times New Roman" panose="02020603050405020304" pitchFamily="18" charset="0"/>
              </a:rPr>
              <a:t>カンボジア特別法廷</a:t>
            </a:r>
            <a:r>
              <a:rPr lang="en-US" sz="3200" b="1" dirty="0">
                <a:latin typeface="Yu Gothic" panose="020B0400000000000000" pitchFamily="34" charset="-128"/>
                <a:ea typeface="Yu Gothic" panose="020B0400000000000000" pitchFamily="34" charset="-128"/>
                <a:cs typeface="Times New Roman" panose="02020603050405020304" pitchFamily="18" charset="0"/>
              </a:rPr>
              <a:t>)</a:t>
            </a:r>
          </a:p>
        </p:txBody>
      </p:sp>
      <p:sp>
        <p:nvSpPr>
          <p:cNvPr id="10" name="TextBox 9">
            <a:extLst>
              <a:ext uri="{FF2B5EF4-FFF2-40B4-BE49-F238E27FC236}">
                <a16:creationId xmlns:a16="http://schemas.microsoft.com/office/drawing/2014/main" id="{43E6C976-A0F6-436A-9284-C36D82AD8225}"/>
              </a:ext>
            </a:extLst>
          </p:cNvPr>
          <p:cNvSpPr txBox="1"/>
          <p:nvPr/>
        </p:nvSpPr>
        <p:spPr>
          <a:xfrm>
            <a:off x="419098" y="4907829"/>
            <a:ext cx="11255160" cy="1631216"/>
          </a:xfrm>
          <a:prstGeom prst="rect">
            <a:avLst/>
          </a:prstGeom>
          <a:noFill/>
        </p:spPr>
        <p:txBody>
          <a:bodyPr wrap="square" rtlCol="0">
            <a:spAutoFit/>
          </a:bodyPr>
          <a:lstStyle/>
          <a:p>
            <a:pPr algn="just"/>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この法廷では、</a:t>
            </a:r>
            <a:r>
              <a:rPr lang="en-US" altLang="ja-JP" sz="2000" b="1" dirty="0">
                <a:latin typeface="Yu Gothic" panose="020B0400000000000000" pitchFamily="34" charset="-128"/>
                <a:ea typeface="Yu Gothic" panose="020B0400000000000000" pitchFamily="34" charset="-128"/>
                <a:cs typeface="Times New Roman" panose="02020603050405020304" pitchFamily="18" charset="0"/>
              </a:rPr>
              <a:t>1975</a:t>
            </a:r>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年</a:t>
            </a:r>
            <a:r>
              <a:rPr lang="en-US" altLang="ja-JP" sz="2000" b="1" dirty="0">
                <a:latin typeface="Yu Gothic" panose="020B0400000000000000" pitchFamily="34" charset="-128"/>
                <a:ea typeface="Yu Gothic" panose="020B0400000000000000" pitchFamily="34" charset="-128"/>
                <a:cs typeface="Times New Roman" panose="02020603050405020304" pitchFamily="18" charset="0"/>
              </a:rPr>
              <a:t>4</a:t>
            </a:r>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月</a:t>
            </a:r>
            <a:r>
              <a:rPr lang="en-US" altLang="ja-JP" sz="2000" b="1" dirty="0">
                <a:latin typeface="Yu Gothic" panose="020B0400000000000000" pitchFamily="34" charset="-128"/>
                <a:ea typeface="Yu Gothic" panose="020B0400000000000000" pitchFamily="34" charset="-128"/>
                <a:cs typeface="Times New Roman" panose="02020603050405020304" pitchFamily="18" charset="0"/>
              </a:rPr>
              <a:t>17</a:t>
            </a:r>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日から</a:t>
            </a:r>
            <a:r>
              <a:rPr lang="en-US" altLang="ja-JP" sz="2000" b="1" dirty="0">
                <a:latin typeface="Yu Gothic" panose="020B0400000000000000" pitchFamily="34" charset="-128"/>
                <a:ea typeface="Yu Gothic" panose="020B0400000000000000" pitchFamily="34" charset="-128"/>
                <a:cs typeface="Times New Roman" panose="02020603050405020304" pitchFamily="18" charset="0"/>
              </a:rPr>
              <a:t>1979</a:t>
            </a:r>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年</a:t>
            </a:r>
            <a:r>
              <a:rPr lang="en-US" altLang="ja-JP" sz="2000" b="1" dirty="0">
                <a:latin typeface="Yu Gothic" panose="020B0400000000000000" pitchFamily="34" charset="-128"/>
                <a:ea typeface="Yu Gothic" panose="020B0400000000000000" pitchFamily="34" charset="-128"/>
                <a:cs typeface="Times New Roman" panose="02020603050405020304" pitchFamily="18" charset="0"/>
              </a:rPr>
              <a:t>1</a:t>
            </a:r>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月</a:t>
            </a:r>
            <a:r>
              <a:rPr lang="en-US" altLang="ja-JP" sz="2000" b="1" dirty="0">
                <a:latin typeface="Yu Gothic" panose="020B0400000000000000" pitchFamily="34" charset="-128"/>
                <a:ea typeface="Yu Gothic" panose="020B0400000000000000" pitchFamily="34" charset="-128"/>
                <a:cs typeface="Times New Roman" panose="02020603050405020304" pitchFamily="18" charset="0"/>
              </a:rPr>
              <a:t>6</a:t>
            </a:r>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日の間に行われたとされる犯罪について、以下の</a:t>
            </a:r>
            <a:r>
              <a:rPr lang="en-US" altLang="ja-JP" sz="2000" b="1" dirty="0">
                <a:latin typeface="Yu Gothic" panose="020B0400000000000000" pitchFamily="34" charset="-128"/>
                <a:ea typeface="Yu Gothic" panose="020B0400000000000000" pitchFamily="34" charset="-128"/>
                <a:cs typeface="Times New Roman" panose="02020603050405020304" pitchFamily="18" charset="0"/>
              </a:rPr>
              <a:t>2</a:t>
            </a:r>
            <a:r>
              <a:rPr lang="ja-JP" altLang="en-US" sz="2000" b="1" dirty="0" err="1">
                <a:latin typeface="Yu Gothic" panose="020B0400000000000000" pitchFamily="34" charset="-128"/>
                <a:ea typeface="Yu Gothic" panose="020B0400000000000000" pitchFamily="34" charset="-128"/>
                <a:cs typeface="Times New Roman" panose="02020603050405020304" pitchFamily="18" charset="0"/>
              </a:rPr>
              <a:t>つの</a:t>
            </a:r>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加害者とされる者のみを起訴することしかできませんでした。</a:t>
            </a:r>
            <a:endParaRPr lang="en-US" altLang="ja-JP" sz="2000" b="1" dirty="0">
              <a:latin typeface="Yu Gothic" panose="020B0400000000000000" pitchFamily="34" charset="-128"/>
              <a:ea typeface="Yu Gothic" panose="020B0400000000000000" pitchFamily="34" charset="-128"/>
              <a:cs typeface="Times New Roman" panose="02020603050405020304" pitchFamily="18" charset="0"/>
            </a:endParaRPr>
          </a:p>
          <a:p>
            <a:pPr algn="just"/>
            <a:endParaRPr lang="ja-JP" altLang="en-US" sz="2000" b="1" dirty="0">
              <a:latin typeface="Yu Gothic" panose="020B0400000000000000" pitchFamily="34" charset="-128"/>
              <a:ea typeface="Yu Gothic" panose="020B0400000000000000" pitchFamily="34" charset="-128"/>
              <a:cs typeface="Times New Roman" panose="02020603050405020304" pitchFamily="18" charset="0"/>
            </a:endParaRPr>
          </a:p>
          <a:p>
            <a:pPr algn="just"/>
            <a:r>
              <a:rPr lang="en-US" altLang="ja-JP" sz="2000" b="1" dirty="0">
                <a:latin typeface="Yu Gothic" panose="020B0400000000000000" pitchFamily="34" charset="-128"/>
                <a:ea typeface="Yu Gothic" panose="020B0400000000000000" pitchFamily="34" charset="-128"/>
                <a:cs typeface="Times New Roman" panose="02020603050405020304" pitchFamily="18" charset="0"/>
              </a:rPr>
              <a:t>1. </a:t>
            </a:r>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民主カンプチア（クメール・ルージュ政権）の上級指導者</a:t>
            </a:r>
          </a:p>
          <a:p>
            <a:pPr algn="just"/>
            <a:r>
              <a:rPr lang="en-US" altLang="ja-JP" sz="2000" b="1" dirty="0">
                <a:latin typeface="Yu Gothic" panose="020B0400000000000000" pitchFamily="34" charset="-128"/>
                <a:ea typeface="Yu Gothic" panose="020B0400000000000000" pitchFamily="34" charset="-128"/>
                <a:cs typeface="Times New Roman" panose="02020603050405020304" pitchFamily="18" charset="0"/>
              </a:rPr>
              <a:t>2. </a:t>
            </a:r>
            <a:r>
              <a:rPr lang="ja-JP" altLang="en-US" sz="2000" b="1" dirty="0">
                <a:latin typeface="Yu Gothic" panose="020B0400000000000000" pitchFamily="34" charset="-128"/>
                <a:ea typeface="Yu Gothic" panose="020B0400000000000000" pitchFamily="34" charset="-128"/>
                <a:cs typeface="Times New Roman" panose="02020603050405020304" pitchFamily="18" charset="0"/>
              </a:rPr>
              <a:t>国内法および国際法の重大な違反行為に対して最も責任があると考えられる者。</a:t>
            </a:r>
            <a:endParaRPr lang="en-US" sz="1400" b="1" dirty="0">
              <a:latin typeface="Yu Gothic" panose="020B0400000000000000" pitchFamily="34" charset="-128"/>
              <a:ea typeface="Yu Gothic" panose="020B0400000000000000" pitchFamily="34" charset="-128"/>
            </a:endParaRPr>
          </a:p>
        </p:txBody>
      </p:sp>
      <p:sp>
        <p:nvSpPr>
          <p:cNvPr id="11" name="TextBox 10">
            <a:extLst>
              <a:ext uri="{FF2B5EF4-FFF2-40B4-BE49-F238E27FC236}">
                <a16:creationId xmlns:a16="http://schemas.microsoft.com/office/drawing/2014/main" id="{E85CB7FB-A846-4E54-B041-B6778C833987}"/>
              </a:ext>
            </a:extLst>
          </p:cNvPr>
          <p:cNvSpPr txBox="1"/>
          <p:nvPr/>
        </p:nvSpPr>
        <p:spPr>
          <a:xfrm>
            <a:off x="5915198" y="4502719"/>
            <a:ext cx="1340269" cy="336118"/>
          </a:xfrm>
          <a:prstGeom prst="rect">
            <a:avLst/>
          </a:prstGeom>
          <a:noFill/>
        </p:spPr>
        <p:txBody>
          <a:bodyPr wrap="square" rtlCol="0">
            <a:spAutoFit/>
          </a:bodyPr>
          <a:lstStyle/>
          <a:p>
            <a:pPr algn="ctr">
              <a:lnSpc>
                <a:spcPct val="150000"/>
              </a:lnSpc>
            </a:pPr>
            <a:r>
              <a:rPr lang="en-US" sz="1200" dirty="0">
                <a:solidFill>
                  <a:schemeClr val="bg1"/>
                </a:solidFill>
                <a:latin typeface="Times New Roman" panose="02020603050405020304" pitchFamily="18" charset="0"/>
                <a:cs typeface="Times New Roman" panose="02020603050405020304" pitchFamily="18" charset="0"/>
              </a:rPr>
              <a:t>©TSGM Archives</a:t>
            </a:r>
          </a:p>
        </p:txBody>
      </p:sp>
      <p:sp>
        <p:nvSpPr>
          <p:cNvPr id="12" name="TextBox 11">
            <a:extLst>
              <a:ext uri="{FF2B5EF4-FFF2-40B4-BE49-F238E27FC236}">
                <a16:creationId xmlns:a16="http://schemas.microsoft.com/office/drawing/2014/main" id="{D7C1C504-262F-4721-B0E8-0121F530E1B0}"/>
              </a:ext>
            </a:extLst>
          </p:cNvPr>
          <p:cNvSpPr txBox="1"/>
          <p:nvPr/>
        </p:nvSpPr>
        <p:spPr>
          <a:xfrm>
            <a:off x="419098" y="4508190"/>
            <a:ext cx="771527" cy="336118"/>
          </a:xfrm>
          <a:prstGeom prst="rect">
            <a:avLst/>
          </a:prstGeom>
          <a:noFill/>
        </p:spPr>
        <p:txBody>
          <a:bodyPr wrap="square" rtlCol="0">
            <a:spAutoFit/>
          </a:bodyPr>
          <a:lstStyle/>
          <a:p>
            <a:pPr algn="ctr">
              <a:lnSpc>
                <a:spcPct val="150000"/>
              </a:lnSpc>
            </a:pPr>
            <a:r>
              <a:rPr lang="en-US" sz="1200" dirty="0">
                <a:solidFill>
                  <a:schemeClr val="bg1"/>
                </a:solidFill>
                <a:latin typeface="Times New Roman" panose="02020603050405020304" pitchFamily="18" charset="0"/>
                <a:cs typeface="Times New Roman" panose="02020603050405020304" pitchFamily="18" charset="0"/>
              </a:rPr>
              <a:t>©ECCC</a:t>
            </a:r>
          </a:p>
        </p:txBody>
      </p:sp>
      <p:pic>
        <p:nvPicPr>
          <p:cNvPr id="6" name="図 5" descr="テーブルの上に並んだ人々&#10;&#10;低い精度で自動的に生成された説明">
            <a:extLst>
              <a:ext uri="{FF2B5EF4-FFF2-40B4-BE49-F238E27FC236}">
                <a16:creationId xmlns:a16="http://schemas.microsoft.com/office/drawing/2014/main" id="{79D6161E-69A4-C946-B9A1-4CB4FA113501}"/>
              </a:ext>
            </a:extLst>
          </p:cNvPr>
          <p:cNvPicPr>
            <a:picLocks noChangeAspect="1"/>
          </p:cNvPicPr>
          <p:nvPr/>
        </p:nvPicPr>
        <p:blipFill>
          <a:blip r:embed="rId3"/>
          <a:stretch>
            <a:fillRect/>
          </a:stretch>
        </p:blipFill>
        <p:spPr>
          <a:xfrm>
            <a:off x="465712" y="1136997"/>
            <a:ext cx="5384800" cy="3517900"/>
          </a:xfrm>
          <a:prstGeom prst="rect">
            <a:avLst/>
          </a:prstGeom>
        </p:spPr>
      </p:pic>
      <p:pic>
        <p:nvPicPr>
          <p:cNvPr id="13" name="図 12" descr="グラフィカル ユーザー インターフェイス, Web サイト&#10;&#10;自動的に生成された説明">
            <a:extLst>
              <a:ext uri="{FF2B5EF4-FFF2-40B4-BE49-F238E27FC236}">
                <a16:creationId xmlns:a16="http://schemas.microsoft.com/office/drawing/2014/main" id="{BFA8D648-9A04-C744-B217-FF5B29C0C9AD}"/>
              </a:ext>
            </a:extLst>
          </p:cNvPr>
          <p:cNvPicPr>
            <a:picLocks noChangeAspect="1"/>
          </p:cNvPicPr>
          <p:nvPr/>
        </p:nvPicPr>
        <p:blipFill>
          <a:blip r:embed="rId4"/>
          <a:stretch>
            <a:fillRect/>
          </a:stretch>
        </p:blipFill>
        <p:spPr>
          <a:xfrm>
            <a:off x="5915198" y="1124297"/>
            <a:ext cx="5842000" cy="3530600"/>
          </a:xfrm>
          <a:prstGeom prst="rect">
            <a:avLst/>
          </a:prstGeom>
        </p:spPr>
      </p:pic>
    </p:spTree>
    <p:extLst>
      <p:ext uri="{BB962C8B-B14F-4D97-AF65-F5344CB8AC3E}">
        <p14:creationId xmlns:p14="http://schemas.microsoft.com/office/powerpoint/2010/main" val="155696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9F81-F85D-439D-8DF5-D0701D95588F}"/>
              </a:ext>
            </a:extLst>
          </p:cNvPr>
          <p:cNvSpPr>
            <a:spLocks noGrp="1"/>
          </p:cNvSpPr>
          <p:nvPr>
            <p:ph type="title"/>
          </p:nvPr>
        </p:nvSpPr>
        <p:spPr>
          <a:xfrm>
            <a:off x="3909191" y="273050"/>
            <a:ext cx="4708854" cy="1463675"/>
          </a:xfrm>
        </p:spPr>
        <p:txBody>
          <a:bodyPr/>
          <a:lstStyle/>
          <a:p>
            <a:r>
              <a:rPr lang="ja-JP" altLang="en-US" b="1" dirty="0">
                <a:latin typeface="Yu Gothic" panose="020B0400000000000000" pitchFamily="34" charset="-128"/>
                <a:ea typeface="Yu Gothic" panose="020B0400000000000000" pitchFamily="34" charset="-128"/>
                <a:cs typeface="Times New Roman" panose="02020603050405020304" pitchFamily="18" charset="0"/>
              </a:rPr>
              <a:t>現在</a:t>
            </a:r>
            <a:r>
              <a:rPr lang="en-US" b="1" dirty="0" err="1">
                <a:latin typeface="Yu Gothic" panose="020B0400000000000000" pitchFamily="34" charset="-128"/>
                <a:ea typeface="Yu Gothic" panose="020B0400000000000000" pitchFamily="34" charset="-128"/>
                <a:cs typeface="Times New Roman" panose="02020603050405020304" pitchFamily="18" charset="0"/>
              </a:rPr>
              <a:t>のカンボジア</a:t>
            </a:r>
            <a:endParaRPr lang="en-US" b="1"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Slide Number Placeholder 2">
            <a:extLst>
              <a:ext uri="{FF2B5EF4-FFF2-40B4-BE49-F238E27FC236}">
                <a16:creationId xmlns:a16="http://schemas.microsoft.com/office/drawing/2014/main" id="{738F1221-079B-48B0-A72E-89D391504FAC}"/>
              </a:ext>
            </a:extLst>
          </p:cNvPr>
          <p:cNvSpPr>
            <a:spLocks noGrp="1"/>
          </p:cNvSpPr>
          <p:nvPr>
            <p:ph type="sldNum" sz="quarter" idx="12"/>
          </p:nvPr>
        </p:nvSpPr>
        <p:spPr/>
        <p:txBody>
          <a:bodyPr/>
          <a:lstStyle/>
          <a:p>
            <a:fld id="{2ACA162E-92A6-5D4E-B864-5C37E50D6AA7}" type="slidenum">
              <a:rPr lang="en-US" smtClean="0"/>
              <a:t>14</a:t>
            </a:fld>
            <a:endParaRPr lang="en-US" dirty="0"/>
          </a:p>
        </p:txBody>
      </p:sp>
      <p:pic>
        <p:nvPicPr>
          <p:cNvPr id="6" name="図 5" descr="建物, 屋外, 草, 市 が含まれている画像&#10;&#10;自動的に生成された説明">
            <a:extLst>
              <a:ext uri="{FF2B5EF4-FFF2-40B4-BE49-F238E27FC236}">
                <a16:creationId xmlns:a16="http://schemas.microsoft.com/office/drawing/2014/main" id="{28DB95BC-2F29-1348-B241-B5891DA73A1D}"/>
              </a:ext>
            </a:extLst>
          </p:cNvPr>
          <p:cNvPicPr>
            <a:picLocks noChangeAspect="1"/>
          </p:cNvPicPr>
          <p:nvPr/>
        </p:nvPicPr>
        <p:blipFill>
          <a:blip r:embed="rId3"/>
          <a:stretch>
            <a:fillRect/>
          </a:stretch>
        </p:blipFill>
        <p:spPr>
          <a:xfrm>
            <a:off x="755949" y="1946276"/>
            <a:ext cx="4927600" cy="3175000"/>
          </a:xfrm>
          <a:prstGeom prst="rect">
            <a:avLst/>
          </a:prstGeom>
        </p:spPr>
      </p:pic>
      <p:pic>
        <p:nvPicPr>
          <p:cNvPr id="8" name="図 7" descr="草の上にいろいろな建物&#10;&#10;中程度の精度で自動的に生成された説明">
            <a:extLst>
              <a:ext uri="{FF2B5EF4-FFF2-40B4-BE49-F238E27FC236}">
                <a16:creationId xmlns:a16="http://schemas.microsoft.com/office/drawing/2014/main" id="{27590E09-AD37-9246-B94C-0B97EE4785C6}"/>
              </a:ext>
            </a:extLst>
          </p:cNvPr>
          <p:cNvPicPr>
            <a:picLocks noChangeAspect="1"/>
          </p:cNvPicPr>
          <p:nvPr/>
        </p:nvPicPr>
        <p:blipFill>
          <a:blip r:embed="rId4"/>
          <a:stretch>
            <a:fillRect/>
          </a:stretch>
        </p:blipFill>
        <p:spPr>
          <a:xfrm>
            <a:off x="6062720" y="1946276"/>
            <a:ext cx="5638800" cy="3175000"/>
          </a:xfrm>
          <a:prstGeom prst="rect">
            <a:avLst/>
          </a:prstGeom>
        </p:spPr>
      </p:pic>
    </p:spTree>
    <p:extLst>
      <p:ext uri="{BB962C8B-B14F-4D97-AF65-F5344CB8AC3E}">
        <p14:creationId xmlns:p14="http://schemas.microsoft.com/office/powerpoint/2010/main" val="85121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人, 屋外, 男, 写真 が含まれている画像&#10;&#10;自動的に生成された説明">
            <a:extLst>
              <a:ext uri="{FF2B5EF4-FFF2-40B4-BE49-F238E27FC236}">
                <a16:creationId xmlns:a16="http://schemas.microsoft.com/office/drawing/2014/main" id="{8D527180-814B-2545-B85E-92693FCA5B1C}"/>
              </a:ext>
            </a:extLst>
          </p:cNvPr>
          <p:cNvPicPr>
            <a:picLocks noChangeAspect="1"/>
          </p:cNvPicPr>
          <p:nvPr/>
        </p:nvPicPr>
        <p:blipFill>
          <a:blip r:embed="rId3"/>
          <a:stretch>
            <a:fillRect/>
          </a:stretch>
        </p:blipFill>
        <p:spPr>
          <a:xfrm>
            <a:off x="0" y="0"/>
            <a:ext cx="12192000" cy="6883078"/>
          </a:xfrm>
          <a:prstGeom prst="rect">
            <a:avLst/>
          </a:prstGeom>
        </p:spPr>
      </p:pic>
    </p:spTree>
    <p:extLst>
      <p:ext uri="{BB962C8B-B14F-4D97-AF65-F5344CB8AC3E}">
        <p14:creationId xmlns:p14="http://schemas.microsoft.com/office/powerpoint/2010/main" val="58106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鳥と文字の加工写真&#10;&#10;自動的に生成された説明">
            <a:extLst>
              <a:ext uri="{FF2B5EF4-FFF2-40B4-BE49-F238E27FC236}">
                <a16:creationId xmlns:a16="http://schemas.microsoft.com/office/drawing/2014/main" id="{BC4766DA-184F-2943-B77E-93177C48504D}"/>
              </a:ext>
            </a:extLst>
          </p:cNvPr>
          <p:cNvPicPr>
            <a:picLocks noChangeAspect="1"/>
          </p:cNvPicPr>
          <p:nvPr/>
        </p:nvPicPr>
        <p:blipFill>
          <a:blip r:embed="rId3"/>
          <a:stretch>
            <a:fillRect/>
          </a:stretch>
        </p:blipFill>
        <p:spPr>
          <a:xfrm>
            <a:off x="0" y="0"/>
            <a:ext cx="12192000" cy="7013510"/>
          </a:xfrm>
          <a:prstGeom prst="rect">
            <a:avLst/>
          </a:prstGeom>
        </p:spPr>
      </p:pic>
    </p:spTree>
    <p:extLst>
      <p:ext uri="{BB962C8B-B14F-4D97-AF65-F5344CB8AC3E}">
        <p14:creationId xmlns:p14="http://schemas.microsoft.com/office/powerpoint/2010/main" val="33544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5A2987-E679-9D47-B5E3-6A59407B9228}"/>
              </a:ext>
            </a:extLst>
          </p:cNvPr>
          <p:cNvSpPr txBox="1">
            <a:spLocks noGrp="1"/>
          </p:cNvSpPr>
          <p:nvPr>
            <p:ph type="ctrTitle"/>
          </p:nvPr>
        </p:nvSpPr>
        <p:spPr>
          <a:xfrm>
            <a:off x="260555" y="1028126"/>
            <a:ext cx="11385755" cy="923330"/>
          </a:xfrm>
          <a:prstGeom prst="rect">
            <a:avLst/>
          </a:prstGeom>
          <a:noFill/>
        </p:spPr>
        <p:txBody>
          <a:bodyPr wrap="square" rtlCol="0">
            <a:spAutoFit/>
          </a:bodyPr>
          <a:lstStyle/>
          <a:p>
            <a:pPr algn="ctr"/>
            <a:r>
              <a:rPr lang="en-US" b="1" dirty="0" err="1">
                <a:solidFill>
                  <a:srgbClr val="006666"/>
                </a:solidFill>
                <a:latin typeface="Yu Gothic" panose="020B0400000000000000" pitchFamily="34" charset="-128"/>
                <a:ea typeface="Yu Gothic" panose="020B0400000000000000" pitchFamily="34" charset="-128"/>
                <a:cs typeface="Times New Roman" panose="02020603050405020304" pitchFamily="18" charset="0"/>
              </a:rPr>
              <a:t>概要</a:t>
            </a:r>
            <a:endParaRPr lang="en-US" b="1" dirty="0">
              <a:solidFill>
                <a:srgbClr val="006666"/>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Subtitle 2"/>
          <p:cNvSpPr>
            <a:spLocks noGrp="1"/>
          </p:cNvSpPr>
          <p:nvPr>
            <p:ph type="subTitle" idx="1"/>
          </p:nvPr>
        </p:nvSpPr>
        <p:spPr>
          <a:xfrm>
            <a:off x="653593" y="2226781"/>
            <a:ext cx="10895404" cy="1927121"/>
          </a:xfrm>
        </p:spPr>
        <p:txBody>
          <a:bodyPr>
            <a:normAutofit lnSpcReduction="10000"/>
          </a:bodyPr>
          <a:lstStyle/>
          <a:p>
            <a:pPr>
              <a:lnSpc>
                <a:spcPct val="150000"/>
              </a:lnSpc>
            </a:pPr>
            <a:r>
              <a:rPr lang="ja-JP" altLang="en-US" sz="2800" b="1" dirty="0">
                <a:latin typeface="Times New Roman" panose="02020603050405020304" pitchFamily="18" charset="0"/>
                <a:cs typeface="Times New Roman" panose="02020603050405020304" pitchFamily="18" charset="0"/>
              </a:rPr>
              <a:t>虐殺を実施したクメール・ルージュは、リーダーの欲望と指導者の権力に支配された政権でした 。誰もがアンカーに支配され、政権の犠牲者となりました。</a:t>
            </a:r>
          </a:p>
          <a:p>
            <a:pPr algn="just"/>
            <a:endParaRPr lang="en-US" sz="28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ACA162E-92A6-5D4E-B864-5C37E50D6AA7}" type="slidenum">
              <a:rPr lang="en-US" smtClean="0"/>
              <a:t>2</a:t>
            </a:fld>
            <a:endParaRPr lang="en-US" dirty="0"/>
          </a:p>
        </p:txBody>
      </p:sp>
      <p:sp>
        <p:nvSpPr>
          <p:cNvPr id="6" name="TextBox 5"/>
          <p:cNvSpPr txBox="1"/>
          <p:nvPr/>
        </p:nvSpPr>
        <p:spPr>
          <a:xfrm>
            <a:off x="838200" y="4839664"/>
            <a:ext cx="10495671" cy="1754326"/>
          </a:xfrm>
          <a:prstGeom prst="rect">
            <a:avLst/>
          </a:prstGeom>
          <a:noFill/>
        </p:spPr>
        <p:txBody>
          <a:bodyPr wrap="square" rtlCol="0">
            <a:spAutoFit/>
          </a:bodyPr>
          <a:lstStyle/>
          <a:p>
            <a:pPr>
              <a:lnSpc>
                <a:spcPct val="150000"/>
              </a:lnSpc>
            </a:pPr>
            <a:r>
              <a:rPr lang="en-US" sz="2400" b="1" i="1" dirty="0">
                <a:solidFill>
                  <a:srgbClr val="002060"/>
                </a:solidFill>
                <a:latin typeface="Times New Roman" panose="02020603050405020304" pitchFamily="18" charset="0"/>
                <a:cs typeface="Times New Roman" panose="02020603050405020304" pitchFamily="18" charset="0"/>
              </a:rPr>
              <a:t>※</a:t>
            </a:r>
            <a:r>
              <a:rPr lang="ja-JP" altLang="en-US" sz="2400" b="1" i="1" dirty="0">
                <a:solidFill>
                  <a:srgbClr val="002060"/>
                </a:solidFill>
                <a:latin typeface="Times New Roman" panose="02020603050405020304" pitchFamily="18" charset="0"/>
                <a:cs typeface="Times New Roman" panose="02020603050405020304" pitchFamily="18" charset="0"/>
              </a:rPr>
              <a:t>アンカー（</a:t>
            </a:r>
            <a:r>
              <a:rPr lang="en-US" sz="2400" b="1" i="1" dirty="0" err="1">
                <a:solidFill>
                  <a:srgbClr val="002060"/>
                </a:solidFill>
                <a:latin typeface="Times New Roman" panose="02020603050405020304" pitchFamily="18" charset="0"/>
                <a:cs typeface="Times New Roman" panose="02020603050405020304" pitchFamily="18" charset="0"/>
              </a:rPr>
              <a:t>Angkar</a:t>
            </a:r>
            <a:r>
              <a:rPr lang="ja-JP" altLang="en-US" sz="2400" b="1" i="1" dirty="0">
                <a:solidFill>
                  <a:srgbClr val="002060"/>
                </a:solidFill>
                <a:latin typeface="Times New Roman" panose="02020603050405020304" pitchFamily="18" charset="0"/>
                <a:cs typeface="Times New Roman" panose="02020603050405020304" pitchFamily="18" charset="0"/>
              </a:rPr>
              <a:t>）</a:t>
            </a:r>
            <a:r>
              <a:rPr lang="en-US" sz="2400" i="1" dirty="0">
                <a:solidFill>
                  <a:srgbClr val="002060"/>
                </a:solidFill>
                <a:latin typeface="Times New Roman" panose="02020603050405020304" pitchFamily="18" charset="0"/>
                <a:cs typeface="Times New Roman" panose="02020603050405020304" pitchFamily="18" charset="0"/>
              </a:rPr>
              <a:t>:</a:t>
            </a:r>
            <a:r>
              <a:rPr lang="ja-JP" altLang="en-US" sz="2400" dirty="0">
                <a:solidFill>
                  <a:srgbClr val="002060"/>
                </a:solidFill>
                <a:latin typeface="Times New Roman" panose="02020603050405020304" pitchFamily="18" charset="0"/>
                <a:cs typeface="Times New Roman" panose="02020603050405020304" pitchFamily="18" charset="0"/>
              </a:rPr>
              <a:t>カンプチア共産党の内部組織を指す。</a:t>
            </a:r>
            <a:endParaRPr lang="en-US" altLang="ja-JP" sz="2400"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ja-JP" altLang="en-US" sz="2400" dirty="0">
                <a:solidFill>
                  <a:srgbClr val="002060"/>
                </a:solidFill>
                <a:latin typeface="Times New Roman" panose="02020603050405020304" pitchFamily="18" charset="0"/>
                <a:cs typeface="Times New Roman" panose="02020603050405020304" pitchFamily="18" charset="0"/>
              </a:rPr>
              <a:t>公式には個人を指す言葉としては使われていなかったが、一般の人々は使っていた。</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28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E27F5D-1693-4D71-90FF-1F74D84D64AE}"/>
              </a:ext>
            </a:extLst>
          </p:cNvPr>
          <p:cNvSpPr>
            <a:spLocks noGrp="1"/>
          </p:cNvSpPr>
          <p:nvPr>
            <p:ph type="sldNum" sz="quarter" idx="12"/>
          </p:nvPr>
        </p:nvSpPr>
        <p:spPr/>
        <p:txBody>
          <a:bodyPr/>
          <a:lstStyle/>
          <a:p>
            <a:fld id="{2ACA162E-92A6-5D4E-B864-5C37E50D6AA7}" type="slidenum">
              <a:rPr lang="en-US" smtClean="0"/>
              <a:t>3</a:t>
            </a:fld>
            <a:endParaRPr lang="en-US" dirty="0"/>
          </a:p>
        </p:txBody>
      </p:sp>
      <p:sp>
        <p:nvSpPr>
          <p:cNvPr id="4" name="Title 1"/>
          <p:cNvSpPr txBox="1">
            <a:spLocks/>
          </p:cNvSpPr>
          <p:nvPr/>
        </p:nvSpPr>
        <p:spPr>
          <a:xfrm>
            <a:off x="413359" y="1494962"/>
            <a:ext cx="5398719" cy="3255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ja-JP" altLang="en-US" sz="3600" b="1">
                <a:latin typeface="Times New Roman" panose="02020603050405020304" pitchFamily="18" charset="0"/>
                <a:ea typeface="Cambria" panose="02040503050406030204" pitchFamily="18" charset="0"/>
                <a:cs typeface="Times New Roman" panose="02020603050405020304" pitchFamily="18" charset="0"/>
              </a:rPr>
              <a:t>東南アジアにおける</a:t>
            </a:r>
            <a:endParaRPr lang="en-US" altLang="ja-JP" sz="36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ja-JP" altLang="en-US" sz="3600" b="1">
                <a:latin typeface="Times New Roman" panose="02020603050405020304" pitchFamily="18" charset="0"/>
                <a:ea typeface="Cambria" panose="02040503050406030204" pitchFamily="18" charset="0"/>
                <a:cs typeface="Times New Roman" panose="02020603050405020304" pitchFamily="18" charset="0"/>
              </a:rPr>
              <a:t>カンボジアの地理的位置</a:t>
            </a:r>
            <a:endParaRPr lang="ja-JP" altLang="en-US" sz="36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 name="図 8" descr="マップ&#10;&#10;自動的に生成された説明">
            <a:extLst>
              <a:ext uri="{FF2B5EF4-FFF2-40B4-BE49-F238E27FC236}">
                <a16:creationId xmlns:a16="http://schemas.microsoft.com/office/drawing/2014/main" id="{7F06B997-9CA4-7044-ADA2-B01197B6682A}"/>
              </a:ext>
            </a:extLst>
          </p:cNvPr>
          <p:cNvPicPr>
            <a:picLocks noChangeAspect="1"/>
          </p:cNvPicPr>
          <p:nvPr/>
        </p:nvPicPr>
        <p:blipFill>
          <a:blip r:embed="rId3"/>
          <a:stretch>
            <a:fillRect/>
          </a:stretch>
        </p:blipFill>
        <p:spPr>
          <a:xfrm>
            <a:off x="6096000" y="0"/>
            <a:ext cx="6096000" cy="6871573"/>
          </a:xfrm>
          <a:prstGeom prst="rect">
            <a:avLst/>
          </a:prstGeom>
        </p:spPr>
      </p:pic>
    </p:spTree>
    <p:extLst>
      <p:ext uri="{BB962C8B-B14F-4D97-AF65-F5344CB8AC3E}">
        <p14:creationId xmlns:p14="http://schemas.microsoft.com/office/powerpoint/2010/main" val="90481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低い精度で自動的に生成された説明">
            <a:extLst>
              <a:ext uri="{FF2B5EF4-FFF2-40B4-BE49-F238E27FC236}">
                <a16:creationId xmlns:a16="http://schemas.microsoft.com/office/drawing/2014/main" id="{10265E73-B019-9948-959F-AB3B1D34B9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59465" cy="6858000"/>
          </a:xfrm>
          <a:prstGeom prst="rect">
            <a:avLst/>
          </a:prstGeom>
        </p:spPr>
      </p:pic>
      <p:pic>
        <p:nvPicPr>
          <p:cNvPr id="4" name="図 3" descr="ダイアグラム&#10;&#10;低い精度で自動的に生成された説明">
            <a:extLst>
              <a:ext uri="{FF2B5EF4-FFF2-40B4-BE49-F238E27FC236}">
                <a16:creationId xmlns:a16="http://schemas.microsoft.com/office/drawing/2014/main" id="{A9E186D3-408E-BF4A-AD98-830FA9B4A6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59465" cy="6858000"/>
          </a:xfrm>
          <a:prstGeom prst="rect">
            <a:avLst/>
          </a:prstGeom>
        </p:spPr>
      </p:pic>
    </p:spTree>
    <p:extLst>
      <p:ext uri="{BB962C8B-B14F-4D97-AF65-F5344CB8AC3E}">
        <p14:creationId xmlns:p14="http://schemas.microsoft.com/office/powerpoint/2010/main" val="46810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745725" y="383809"/>
            <a:ext cx="6688475" cy="707886"/>
          </a:xfrm>
          <a:prstGeom prst="rect">
            <a:avLst/>
          </a:prstGeom>
        </p:spPr>
        <p:txBody>
          <a:bodyPr wrap="square">
            <a:spAutoFit/>
          </a:bodyPr>
          <a:lstStyle/>
          <a:p>
            <a:pPr algn="ctr"/>
            <a:r>
              <a:rPr lang="ja-JP" altLang="en-US" sz="4000" b="1">
                <a:solidFill>
                  <a:srgbClr val="006666"/>
                </a:solidFill>
                <a:latin typeface="Times New Roman" panose="02020603050405020304" pitchFamily="18" charset="0"/>
                <a:cs typeface="Times New Roman" panose="02020603050405020304" pitchFamily="18" charset="0"/>
              </a:rPr>
              <a:t>クメール・ルージュの台頭</a:t>
            </a:r>
            <a:endParaRPr lang="ja-JP" altLang="en-US" sz="4000" b="1" dirty="0">
              <a:solidFill>
                <a:srgbClr val="006666"/>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404418F-DAE5-41B3-BAA2-AD9722DE1D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6169" y="2050883"/>
            <a:ext cx="5340644" cy="3563854"/>
          </a:xfrm>
          <a:prstGeom prst="rect">
            <a:avLst/>
          </a:prstGeom>
        </p:spPr>
      </p:pic>
      <p:sp>
        <p:nvSpPr>
          <p:cNvPr id="5" name="TextBox 4">
            <a:extLst>
              <a:ext uri="{FF2B5EF4-FFF2-40B4-BE49-F238E27FC236}">
                <a16:creationId xmlns:a16="http://schemas.microsoft.com/office/drawing/2014/main" id="{3F6C2D4E-5AEB-DA46-BBFC-18028C5035F2}"/>
              </a:ext>
            </a:extLst>
          </p:cNvPr>
          <p:cNvSpPr txBox="1"/>
          <p:nvPr/>
        </p:nvSpPr>
        <p:spPr>
          <a:xfrm>
            <a:off x="6603414" y="2453096"/>
            <a:ext cx="5083370" cy="2185214"/>
          </a:xfrm>
          <a:prstGeom prst="rect">
            <a:avLst/>
          </a:prstGeom>
          <a:noFill/>
        </p:spPr>
        <p:txBody>
          <a:bodyPr wrap="square" rtlCol="0">
            <a:spAutoFit/>
          </a:bodyPr>
          <a:lstStyle/>
          <a:p>
            <a:endParaRPr lang="en-US" sz="2800" dirty="0"/>
          </a:p>
          <a:p>
            <a:r>
              <a:rPr lang="en-US" altLang="ja-JP" sz="3600" dirty="0">
                <a:latin typeface="Times New Roman" panose="02020603050405020304" pitchFamily="18" charset="0"/>
                <a:cs typeface="Times New Roman" panose="02020603050405020304" pitchFamily="18" charset="0"/>
              </a:rPr>
              <a:t>1975</a:t>
            </a:r>
            <a:r>
              <a:rPr lang="ja-JP" altLang="en-US" sz="3600" dirty="0">
                <a:latin typeface="Times New Roman" panose="02020603050405020304" pitchFamily="18" charset="0"/>
                <a:cs typeface="Times New Roman" panose="02020603050405020304" pitchFamily="18" charset="0"/>
              </a:rPr>
              <a:t>年</a:t>
            </a:r>
            <a:r>
              <a:rPr lang="en-US" altLang="ja-JP" sz="3600" dirty="0">
                <a:latin typeface="Times New Roman" panose="02020603050405020304" pitchFamily="18" charset="0"/>
                <a:cs typeface="Times New Roman" panose="02020603050405020304" pitchFamily="18" charset="0"/>
              </a:rPr>
              <a:t>4</a:t>
            </a:r>
            <a:r>
              <a:rPr lang="ja-JP" altLang="en-US" sz="3600" dirty="0">
                <a:latin typeface="Times New Roman" panose="02020603050405020304" pitchFamily="18" charset="0"/>
                <a:cs typeface="Times New Roman" panose="02020603050405020304" pitchFamily="18" charset="0"/>
              </a:rPr>
              <a:t>月</a:t>
            </a:r>
            <a:r>
              <a:rPr lang="en-US" altLang="ja-JP" sz="3600" dirty="0">
                <a:latin typeface="Times New Roman" panose="02020603050405020304" pitchFamily="18" charset="0"/>
                <a:cs typeface="Times New Roman" panose="02020603050405020304" pitchFamily="18" charset="0"/>
              </a:rPr>
              <a:t>17</a:t>
            </a:r>
            <a:r>
              <a:rPr lang="ja-JP" altLang="en-US" sz="3600" dirty="0">
                <a:latin typeface="Times New Roman" panose="02020603050405020304" pitchFamily="18" charset="0"/>
                <a:cs typeface="Times New Roman" panose="02020603050405020304" pitchFamily="18" charset="0"/>
              </a:rPr>
              <a:t>日</a:t>
            </a:r>
            <a:endParaRPr lang="en-US" altLang="ja-JP" sz="3600" dirty="0">
              <a:latin typeface="Times New Roman" panose="02020603050405020304" pitchFamily="18" charset="0"/>
              <a:cs typeface="Times New Roman" panose="02020603050405020304" pitchFamily="18" charset="0"/>
            </a:endParaRPr>
          </a:p>
          <a:p>
            <a:r>
              <a:rPr lang="ja-JP" altLang="en-US" sz="3600" dirty="0">
                <a:latin typeface="Times New Roman" panose="02020603050405020304" pitchFamily="18" charset="0"/>
                <a:cs typeface="Times New Roman" panose="02020603050405020304" pitchFamily="18" charset="0"/>
              </a:rPr>
              <a:t> クメール・ルージュがプノンペン市を解放。</a:t>
            </a:r>
          </a:p>
        </p:txBody>
      </p:sp>
      <p:sp>
        <p:nvSpPr>
          <p:cNvPr id="6" name="TextBox 5">
            <a:extLst>
              <a:ext uri="{FF2B5EF4-FFF2-40B4-BE49-F238E27FC236}">
                <a16:creationId xmlns:a16="http://schemas.microsoft.com/office/drawing/2014/main" id="{4F4EE9A3-C8AA-4BAA-AE49-0A20E879936E}"/>
              </a:ext>
            </a:extLst>
          </p:cNvPr>
          <p:cNvSpPr txBox="1"/>
          <p:nvPr/>
        </p:nvSpPr>
        <p:spPr>
          <a:xfrm>
            <a:off x="743123" y="5178994"/>
            <a:ext cx="1340269" cy="336118"/>
          </a:xfrm>
          <a:prstGeom prst="rect">
            <a:avLst/>
          </a:prstGeom>
          <a:noFill/>
        </p:spPr>
        <p:txBody>
          <a:bodyPr wrap="square" rtlCol="0">
            <a:spAutoFit/>
          </a:bodyPr>
          <a:lstStyle/>
          <a:p>
            <a:pPr algn="ctr">
              <a:lnSpc>
                <a:spcPct val="150000"/>
              </a:lnSpc>
            </a:pPr>
            <a:r>
              <a:rPr lang="en-US" sz="1200" dirty="0">
                <a:latin typeface="Times New Roman" panose="02020603050405020304" pitchFamily="18" charset="0"/>
                <a:cs typeface="Times New Roman" panose="02020603050405020304" pitchFamily="18" charset="0"/>
              </a:rPr>
              <a:t>©TSGM Archives</a:t>
            </a:r>
          </a:p>
        </p:txBody>
      </p:sp>
    </p:spTree>
    <p:extLst>
      <p:ext uri="{BB962C8B-B14F-4D97-AF65-F5344CB8AC3E}">
        <p14:creationId xmlns:p14="http://schemas.microsoft.com/office/powerpoint/2010/main" val="95583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F78F-4E74-4665-A107-78CB5D70E3AA}"/>
              </a:ext>
            </a:extLst>
          </p:cNvPr>
          <p:cNvSpPr>
            <a:spLocks noGrp="1"/>
          </p:cNvSpPr>
          <p:nvPr>
            <p:ph type="title"/>
          </p:nvPr>
        </p:nvSpPr>
        <p:spPr>
          <a:xfrm>
            <a:off x="1307423" y="801666"/>
            <a:ext cx="3719594" cy="453233"/>
          </a:xfrm>
        </p:spPr>
        <p:txBody>
          <a:bodyPr>
            <a:normAutofit fontScale="90000"/>
          </a:bodyPr>
          <a:lstStyle/>
          <a:p>
            <a:r>
              <a:rPr lang="ja-JP" altLang="en-US" b="1" dirty="0">
                <a:solidFill>
                  <a:srgbClr val="006666"/>
                </a:solidFill>
                <a:latin typeface="Yu Gothic" panose="020B0400000000000000" pitchFamily="34" charset="-128"/>
                <a:ea typeface="Yu Gothic" panose="020B0400000000000000" pitchFamily="34" charset="-128"/>
                <a:cs typeface="Times New Roman" panose="02020603050405020304" pitchFamily="18" charset="0"/>
              </a:rPr>
              <a:t>強制移動</a:t>
            </a:r>
            <a:r>
              <a:rPr lang="en-US" sz="4400" b="1" dirty="0">
                <a:solidFill>
                  <a:srgbClr val="006666"/>
                </a:solidFill>
                <a:latin typeface="Yu Gothic" panose="020B0400000000000000" pitchFamily="34" charset="-128"/>
                <a:ea typeface="Yu Gothic" panose="020B0400000000000000" pitchFamily="34" charset="-128"/>
                <a:cs typeface="Times New Roman" panose="02020603050405020304" pitchFamily="18" charset="0"/>
              </a:rPr>
              <a:t> </a:t>
            </a:r>
            <a:endParaRPr lang="en-US" b="1" dirty="0">
              <a:latin typeface="Yu Gothic" panose="020B0400000000000000" pitchFamily="34" charset="-128"/>
              <a:ea typeface="Yu Gothic" panose="020B0400000000000000" pitchFamily="34" charset="-128"/>
            </a:endParaRPr>
          </a:p>
        </p:txBody>
      </p:sp>
      <p:sp>
        <p:nvSpPr>
          <p:cNvPr id="9" name="TextBox 8">
            <a:extLst>
              <a:ext uri="{FF2B5EF4-FFF2-40B4-BE49-F238E27FC236}">
                <a16:creationId xmlns:a16="http://schemas.microsoft.com/office/drawing/2014/main" id="{ABB2FA12-9060-4172-A769-CD31C29FD19E}"/>
              </a:ext>
            </a:extLst>
          </p:cNvPr>
          <p:cNvSpPr txBox="1"/>
          <p:nvPr/>
        </p:nvSpPr>
        <p:spPr>
          <a:xfrm>
            <a:off x="0" y="1943142"/>
            <a:ext cx="7778663" cy="4031873"/>
          </a:xfrm>
          <a:prstGeom prst="rect">
            <a:avLst/>
          </a:prstGeom>
          <a:noFill/>
        </p:spPr>
        <p:txBody>
          <a:bodyPr wrap="square">
            <a:spAutoFit/>
          </a:bodyPr>
          <a:lstStyle/>
          <a:p>
            <a:pPr lvl="2"/>
            <a:r>
              <a:rPr lang="ja-JP" altLang="en-US" sz="2400" dirty="0">
                <a:latin typeface="Times New Roman" panose="02020603050405020304" pitchFamily="18" charset="0"/>
                <a:cs typeface="Times New Roman" panose="02020603050405020304" pitchFamily="18" charset="0"/>
              </a:rPr>
              <a:t>最初の強制移動は</a:t>
            </a:r>
            <a:r>
              <a:rPr lang="en-US" altLang="ja-JP" sz="2400" dirty="0">
                <a:latin typeface="Times New Roman" panose="02020603050405020304" pitchFamily="18" charset="0"/>
                <a:cs typeface="Times New Roman" panose="02020603050405020304" pitchFamily="18" charset="0"/>
              </a:rPr>
              <a:t>1975</a:t>
            </a:r>
            <a:r>
              <a:rPr lang="ja-JP" altLang="en-US" sz="2400" dirty="0">
                <a:latin typeface="Times New Roman" panose="02020603050405020304" pitchFamily="18" charset="0"/>
                <a:cs typeface="Times New Roman" panose="02020603050405020304" pitchFamily="18" charset="0"/>
              </a:rPr>
              <a:t>年</a:t>
            </a:r>
            <a:r>
              <a:rPr lang="en-US" altLang="ja-JP" sz="2400" dirty="0">
                <a:latin typeface="Times New Roman" panose="02020603050405020304" pitchFamily="18" charset="0"/>
                <a:cs typeface="Times New Roman" panose="02020603050405020304" pitchFamily="18" charset="0"/>
              </a:rPr>
              <a:t>4</a:t>
            </a:r>
            <a:r>
              <a:rPr lang="ja-JP" altLang="en-US" sz="2400" dirty="0">
                <a:latin typeface="Times New Roman" panose="02020603050405020304" pitchFamily="18" charset="0"/>
                <a:cs typeface="Times New Roman" panose="02020603050405020304" pitchFamily="18" charset="0"/>
              </a:rPr>
              <a:t>月</a:t>
            </a:r>
            <a:r>
              <a:rPr lang="en-US" altLang="ja-JP" sz="2400" dirty="0">
                <a:latin typeface="Times New Roman" panose="02020603050405020304" pitchFamily="18" charset="0"/>
                <a:cs typeface="Times New Roman" panose="02020603050405020304" pitchFamily="18" charset="0"/>
              </a:rPr>
              <a:t>17</a:t>
            </a:r>
            <a:r>
              <a:rPr lang="ja-JP" altLang="en-US" sz="2400" dirty="0">
                <a:latin typeface="Times New Roman" panose="02020603050405020304" pitchFamily="18" charset="0"/>
                <a:cs typeface="Times New Roman" panose="02020603050405020304" pitchFamily="18" charset="0"/>
              </a:rPr>
              <a:t>日、人々はクメール・ルージュからの様々な理由のもと、プノンペン市内から強制的に退去させられました。</a:t>
            </a:r>
            <a:endParaRPr lang="en-US" altLang="ja-JP" sz="2400" dirty="0">
              <a:latin typeface="Times New Roman" panose="02020603050405020304" pitchFamily="18" charset="0"/>
              <a:cs typeface="Times New Roman" panose="02020603050405020304" pitchFamily="18" charset="0"/>
            </a:endParaRPr>
          </a:p>
          <a:p>
            <a:pPr lvl="2"/>
            <a:r>
              <a:rPr lang="ja-JP" altLang="en-US" sz="2400" dirty="0">
                <a:latin typeface="Times New Roman" panose="02020603050405020304" pitchFamily="18" charset="0"/>
                <a:cs typeface="Times New Roman" panose="02020603050405020304" pitchFamily="18" charset="0"/>
              </a:rPr>
              <a:t>強制移動のさなか、移動の理由として下記のようなことをクメール政権は伝えていました。</a:t>
            </a:r>
          </a:p>
          <a:p>
            <a:pPr lvl="2"/>
            <a:endParaRPr lang="en-US"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
            </a:pPr>
            <a:r>
              <a:rPr lang="ja-JP" altLang="en-US" sz="2400" dirty="0">
                <a:latin typeface="Times New Roman" panose="02020603050405020304" pitchFamily="18" charset="0"/>
                <a:cs typeface="Times New Roman" panose="02020603050405020304" pitchFamily="18" charset="0"/>
              </a:rPr>
              <a:t>アメリカによる爆撃の脅威がある</a:t>
            </a:r>
          </a:p>
          <a:p>
            <a:pPr marL="1714500" lvl="3" indent="-342900">
              <a:buFont typeface="Wingdings" panose="05000000000000000000" pitchFamily="2" charset="2"/>
              <a:buChar char="§"/>
            </a:pPr>
            <a:r>
              <a:rPr lang="ja-JP" altLang="en-US" sz="2400" dirty="0">
                <a:latin typeface="Times New Roman" panose="02020603050405020304" pitchFamily="18" charset="0"/>
                <a:cs typeface="Times New Roman" panose="02020603050405020304" pitchFamily="18" charset="0"/>
              </a:rPr>
              <a:t>食糧不足になる</a:t>
            </a:r>
          </a:p>
          <a:p>
            <a:pPr marL="1714500" lvl="3" indent="-342900">
              <a:buFont typeface="Wingdings" panose="05000000000000000000" pitchFamily="2" charset="2"/>
              <a:buChar char="§"/>
            </a:pPr>
            <a:r>
              <a:rPr lang="ja-JP" altLang="en-US" sz="2400" dirty="0">
                <a:latin typeface="Times New Roman" panose="02020603050405020304" pitchFamily="18" charset="0"/>
                <a:cs typeface="Times New Roman" panose="02020603050405020304" pitchFamily="18" charset="0"/>
              </a:rPr>
              <a:t>敵のスパイ組織の解体を目的としている</a:t>
            </a:r>
          </a:p>
          <a:p>
            <a:pPr lvl="3"/>
            <a:endParaRPr lang="en-US" sz="2000" dirty="0">
              <a:latin typeface="Khmer OS Battambang" panose="02000500000000020004" pitchFamily="2" charset="0"/>
              <a:cs typeface="Khmer OS Battambang" panose="02000500000000020004" pitchFamily="2" charset="0"/>
            </a:endParaRPr>
          </a:p>
          <a:p>
            <a:pPr lvl="2"/>
            <a:r>
              <a:rPr lang="en-US" sz="2000" dirty="0">
                <a:latin typeface="Khmer OS Battambang" panose="02000500000000020004" pitchFamily="2" charset="0"/>
                <a:cs typeface="Khmer OS Battambang" panose="02000500000000020004" pitchFamily="2" charset="0"/>
              </a:rPr>
              <a:t>  </a:t>
            </a:r>
            <a:r>
              <a:rPr lang="en-US" dirty="0"/>
              <a:t> </a:t>
            </a:r>
          </a:p>
        </p:txBody>
      </p:sp>
      <p:sp>
        <p:nvSpPr>
          <p:cNvPr id="8" name="TextBox 7">
            <a:extLst>
              <a:ext uri="{FF2B5EF4-FFF2-40B4-BE49-F238E27FC236}">
                <a16:creationId xmlns:a16="http://schemas.microsoft.com/office/drawing/2014/main" id="{DE39BA91-5D38-48E1-9ED6-0BB565CD4162}"/>
              </a:ext>
            </a:extLst>
          </p:cNvPr>
          <p:cNvSpPr txBox="1"/>
          <p:nvPr/>
        </p:nvSpPr>
        <p:spPr>
          <a:xfrm>
            <a:off x="8166538" y="6315860"/>
            <a:ext cx="1340269" cy="336118"/>
          </a:xfrm>
          <a:prstGeom prst="rect">
            <a:avLst/>
          </a:prstGeom>
          <a:noFill/>
        </p:spPr>
        <p:txBody>
          <a:bodyPr wrap="square" rtlCol="0">
            <a:spAutoFit/>
          </a:bodyPr>
          <a:lstStyle/>
          <a:p>
            <a:pPr algn="ctr">
              <a:lnSpc>
                <a:spcPct val="150000"/>
              </a:lnSpc>
            </a:pPr>
            <a:r>
              <a:rPr lang="en-US" sz="1200" dirty="0">
                <a:latin typeface="Times New Roman" panose="02020603050405020304" pitchFamily="18" charset="0"/>
                <a:cs typeface="Times New Roman" panose="02020603050405020304" pitchFamily="18" charset="0"/>
              </a:rPr>
              <a:t>©TSGM Archives</a:t>
            </a:r>
          </a:p>
        </p:txBody>
      </p:sp>
      <p:sp>
        <p:nvSpPr>
          <p:cNvPr id="10" name="TextBox 9">
            <a:extLst>
              <a:ext uri="{FF2B5EF4-FFF2-40B4-BE49-F238E27FC236}">
                <a16:creationId xmlns:a16="http://schemas.microsoft.com/office/drawing/2014/main" id="{68FC5DE9-573E-44AB-B723-87E1DEC705A3}"/>
              </a:ext>
            </a:extLst>
          </p:cNvPr>
          <p:cNvSpPr txBox="1"/>
          <p:nvPr/>
        </p:nvSpPr>
        <p:spPr>
          <a:xfrm>
            <a:off x="9781878" y="3112971"/>
            <a:ext cx="1340269" cy="336118"/>
          </a:xfrm>
          <a:prstGeom prst="rect">
            <a:avLst/>
          </a:prstGeom>
          <a:noFill/>
        </p:spPr>
        <p:txBody>
          <a:bodyPr wrap="square" rtlCol="0">
            <a:spAutoFit/>
          </a:bodyPr>
          <a:lstStyle/>
          <a:p>
            <a:pPr algn="ctr">
              <a:lnSpc>
                <a:spcPct val="150000"/>
              </a:lnSpc>
            </a:pPr>
            <a:r>
              <a:rPr lang="en-US" sz="1200" dirty="0">
                <a:latin typeface="Times New Roman" panose="02020603050405020304" pitchFamily="18" charset="0"/>
                <a:cs typeface="Times New Roman" panose="02020603050405020304" pitchFamily="18" charset="0"/>
              </a:rPr>
              <a:t>©TSGM Archives</a:t>
            </a:r>
          </a:p>
        </p:txBody>
      </p:sp>
      <p:pic>
        <p:nvPicPr>
          <p:cNvPr id="11" name="図 10" descr="ダイアグラム&#10;&#10;中程度の精度で自動的に生成された説明">
            <a:extLst>
              <a:ext uri="{FF2B5EF4-FFF2-40B4-BE49-F238E27FC236}">
                <a16:creationId xmlns:a16="http://schemas.microsoft.com/office/drawing/2014/main" id="{5726A208-30F8-8345-B912-E4DD2853843D}"/>
              </a:ext>
            </a:extLst>
          </p:cNvPr>
          <p:cNvPicPr>
            <a:picLocks noChangeAspect="1"/>
          </p:cNvPicPr>
          <p:nvPr/>
        </p:nvPicPr>
        <p:blipFill>
          <a:blip r:embed="rId3"/>
          <a:stretch>
            <a:fillRect/>
          </a:stretch>
        </p:blipFill>
        <p:spPr>
          <a:xfrm>
            <a:off x="8078512" y="183784"/>
            <a:ext cx="3619500" cy="3048000"/>
          </a:xfrm>
          <a:prstGeom prst="rect">
            <a:avLst/>
          </a:prstGeom>
        </p:spPr>
      </p:pic>
      <p:pic>
        <p:nvPicPr>
          <p:cNvPr id="13" name="図 12" descr="雪の上を歩いている人たちの白黒写真&#10;&#10;低い精度で自動的に生成された説明">
            <a:extLst>
              <a:ext uri="{FF2B5EF4-FFF2-40B4-BE49-F238E27FC236}">
                <a16:creationId xmlns:a16="http://schemas.microsoft.com/office/drawing/2014/main" id="{159D84FC-7550-4645-93C8-97001AA215F1}"/>
              </a:ext>
            </a:extLst>
          </p:cNvPr>
          <p:cNvPicPr>
            <a:picLocks noChangeAspect="1"/>
          </p:cNvPicPr>
          <p:nvPr/>
        </p:nvPicPr>
        <p:blipFill>
          <a:blip r:embed="rId4"/>
          <a:stretch>
            <a:fillRect/>
          </a:stretch>
        </p:blipFill>
        <p:spPr>
          <a:xfrm>
            <a:off x="8260385" y="3472603"/>
            <a:ext cx="3255754" cy="2905673"/>
          </a:xfrm>
          <a:prstGeom prst="rect">
            <a:avLst/>
          </a:prstGeom>
        </p:spPr>
      </p:pic>
    </p:spTree>
    <p:extLst>
      <p:ext uri="{BB962C8B-B14F-4D97-AF65-F5344CB8AC3E}">
        <p14:creationId xmlns:p14="http://schemas.microsoft.com/office/powerpoint/2010/main" val="290713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0DEB42-3813-4607-BAA4-EC9DCE4E8DE9}"/>
              </a:ext>
            </a:extLst>
          </p:cNvPr>
          <p:cNvSpPr>
            <a:spLocks noGrp="1"/>
          </p:cNvSpPr>
          <p:nvPr>
            <p:ph type="sldNum" sz="quarter" idx="12"/>
          </p:nvPr>
        </p:nvSpPr>
        <p:spPr/>
        <p:txBody>
          <a:bodyPr/>
          <a:lstStyle/>
          <a:p>
            <a:fld id="{2ACA162E-92A6-5D4E-B864-5C37E50D6AA7}" type="slidenum">
              <a:rPr lang="en-US" smtClean="0"/>
              <a:t>7</a:t>
            </a:fld>
            <a:endParaRPr lang="en-US" dirty="0"/>
          </a:p>
        </p:txBody>
      </p:sp>
      <p:sp>
        <p:nvSpPr>
          <p:cNvPr id="13" name="Title 4">
            <a:extLst>
              <a:ext uri="{FF2B5EF4-FFF2-40B4-BE49-F238E27FC236}">
                <a16:creationId xmlns:a16="http://schemas.microsoft.com/office/drawing/2014/main" id="{AB065374-8610-4520-97AA-BE68285FA253}"/>
              </a:ext>
            </a:extLst>
          </p:cNvPr>
          <p:cNvSpPr txBox="1">
            <a:spLocks/>
          </p:cNvSpPr>
          <p:nvPr/>
        </p:nvSpPr>
        <p:spPr>
          <a:xfrm>
            <a:off x="450937" y="2587603"/>
            <a:ext cx="5311036" cy="1311128"/>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006666"/>
                </a:solidFill>
                <a:latin typeface="Yu Gothic" panose="020B0400000000000000" pitchFamily="34" charset="-128"/>
                <a:ea typeface="Yu Gothic" panose="020B0400000000000000" pitchFamily="34" charset="-128"/>
                <a:cs typeface="Times New Roman" panose="02020603050405020304" pitchFamily="18" charset="0"/>
              </a:rPr>
              <a:t>クメール・ルージュ政権下での生活</a:t>
            </a:r>
            <a:endParaRPr lang="en-US" b="1" dirty="0">
              <a:solidFill>
                <a:srgbClr val="006666"/>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Picture 3">
            <a:extLst>
              <a:ext uri="{FF2B5EF4-FFF2-40B4-BE49-F238E27FC236}">
                <a16:creationId xmlns:a16="http://schemas.microsoft.com/office/drawing/2014/main" id="{821D4BA0-7BA1-4805-808A-7D2106FC30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14634" y="0"/>
            <a:ext cx="6177366" cy="6869652"/>
          </a:xfrm>
          <a:prstGeom prst="rect">
            <a:avLst/>
          </a:prstGeom>
        </p:spPr>
      </p:pic>
      <p:sp>
        <p:nvSpPr>
          <p:cNvPr id="6" name="TextBox 5">
            <a:extLst>
              <a:ext uri="{FF2B5EF4-FFF2-40B4-BE49-F238E27FC236}">
                <a16:creationId xmlns:a16="http://schemas.microsoft.com/office/drawing/2014/main" id="{EA6C5A6C-0282-4E17-86ED-6F0ECB8F1FE3}"/>
              </a:ext>
            </a:extLst>
          </p:cNvPr>
          <p:cNvSpPr txBox="1"/>
          <p:nvPr/>
        </p:nvSpPr>
        <p:spPr>
          <a:xfrm>
            <a:off x="5972348" y="6483919"/>
            <a:ext cx="1340269" cy="336118"/>
          </a:xfrm>
          <a:prstGeom prst="rect">
            <a:avLst/>
          </a:prstGeom>
          <a:noFill/>
        </p:spPr>
        <p:txBody>
          <a:bodyPr wrap="square" rtlCol="0">
            <a:spAutoFit/>
          </a:bodyPr>
          <a:lstStyle/>
          <a:p>
            <a:pPr algn="ctr">
              <a:lnSpc>
                <a:spcPct val="150000"/>
              </a:lnSpc>
            </a:pPr>
            <a:r>
              <a:rPr lang="en-US" sz="1200" dirty="0">
                <a:latin typeface="Times New Roman" panose="02020603050405020304" pitchFamily="18" charset="0"/>
                <a:cs typeface="Times New Roman" panose="02020603050405020304" pitchFamily="18" charset="0"/>
              </a:rPr>
              <a:t>©TSGM Archives</a:t>
            </a:r>
          </a:p>
        </p:txBody>
      </p:sp>
      <p:sp>
        <p:nvSpPr>
          <p:cNvPr id="3" name="TextBox 2">
            <a:extLst>
              <a:ext uri="{FF2B5EF4-FFF2-40B4-BE49-F238E27FC236}">
                <a16:creationId xmlns:a16="http://schemas.microsoft.com/office/drawing/2014/main" id="{EF949B39-76B3-4A09-B8A1-C00438E312FC}"/>
              </a:ext>
            </a:extLst>
          </p:cNvPr>
          <p:cNvSpPr txBox="1"/>
          <p:nvPr/>
        </p:nvSpPr>
        <p:spPr>
          <a:xfrm>
            <a:off x="7207396" y="6573816"/>
            <a:ext cx="2248678"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(Propaganda picture)</a:t>
            </a:r>
          </a:p>
        </p:txBody>
      </p:sp>
    </p:spTree>
    <p:extLst>
      <p:ext uri="{BB962C8B-B14F-4D97-AF65-F5344CB8AC3E}">
        <p14:creationId xmlns:p14="http://schemas.microsoft.com/office/powerpoint/2010/main" val="51075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072C97-8EA0-7342-81E8-68A57E2DB7A6}"/>
              </a:ext>
            </a:extLst>
          </p:cNvPr>
          <p:cNvSpPr>
            <a:spLocks noGrp="1"/>
          </p:cNvSpPr>
          <p:nvPr>
            <p:ph type="sldNum" sz="quarter" idx="12"/>
          </p:nvPr>
        </p:nvSpPr>
        <p:spPr/>
        <p:txBody>
          <a:bodyPr/>
          <a:lstStyle/>
          <a:p>
            <a:fld id="{2ACA162E-92A6-5D4E-B864-5C37E50D6AA7}" type="slidenum">
              <a:rPr lang="en-US" smtClean="0"/>
              <a:t>8</a:t>
            </a:fld>
            <a:endParaRPr lang="en-US" dirty="0"/>
          </a:p>
        </p:txBody>
      </p:sp>
      <p:sp>
        <p:nvSpPr>
          <p:cNvPr id="8" name="TextBox 7">
            <a:extLst>
              <a:ext uri="{FF2B5EF4-FFF2-40B4-BE49-F238E27FC236}">
                <a16:creationId xmlns:a16="http://schemas.microsoft.com/office/drawing/2014/main" id="{A99F20FC-A4E5-4DC5-92C0-B45BE38EBA71}"/>
              </a:ext>
            </a:extLst>
          </p:cNvPr>
          <p:cNvSpPr txBox="1"/>
          <p:nvPr/>
        </p:nvSpPr>
        <p:spPr>
          <a:xfrm>
            <a:off x="914400" y="315021"/>
            <a:ext cx="10561175" cy="6001643"/>
          </a:xfrm>
          <a:prstGeom prst="rect">
            <a:avLst/>
          </a:prstGeom>
          <a:noFill/>
        </p:spPr>
        <p:txBody>
          <a:bodyPr wrap="square">
            <a:spAutoFit/>
          </a:bodyPr>
          <a:lstStyle/>
          <a:p>
            <a:pPr>
              <a:lnSpc>
                <a:spcPct val="150000"/>
              </a:lnSpc>
            </a:pPr>
            <a:r>
              <a:rPr lang="ja-JP" altLang="en-US" sz="3200" b="1" dirty="0">
                <a:latin typeface="Times New Roman" panose="02020603050405020304" pitchFamily="18" charset="0"/>
                <a:cs typeface="Times New Roman" panose="02020603050405020304" pitchFamily="18" charset="0"/>
              </a:rPr>
              <a:t> 新しい</a:t>
            </a:r>
            <a:r>
              <a:rPr lang="en-US" altLang="ja-JP" sz="3200" b="1" dirty="0">
                <a:latin typeface="Times New Roman" panose="02020603050405020304" pitchFamily="18" charset="0"/>
                <a:cs typeface="Times New Roman" panose="02020603050405020304" pitchFamily="18" charset="0"/>
              </a:rPr>
              <a:t>2</a:t>
            </a:r>
            <a:r>
              <a:rPr lang="ja-JP" altLang="en-US" sz="3200" b="1" dirty="0" err="1">
                <a:latin typeface="Times New Roman" panose="02020603050405020304" pitchFamily="18" charset="0"/>
                <a:cs typeface="Times New Roman" panose="02020603050405020304" pitchFamily="18" charset="0"/>
              </a:rPr>
              <a:t>つの</a:t>
            </a:r>
            <a:r>
              <a:rPr lang="ja-JP" altLang="en-US" sz="3200" b="1" dirty="0">
                <a:latin typeface="Times New Roman" panose="02020603050405020304" pitchFamily="18" charset="0"/>
                <a:cs typeface="Times New Roman" panose="02020603050405020304" pitchFamily="18" charset="0"/>
              </a:rPr>
              <a:t>階級</a:t>
            </a:r>
          </a:p>
          <a:p>
            <a:pPr>
              <a:lnSpc>
                <a:spcPct val="150000"/>
              </a:lnSpc>
            </a:pPr>
            <a:endParaRPr lang="ja-JP" altLang="en-US" sz="2800" b="1" dirty="0">
              <a:latin typeface="Times New Roman" panose="02020603050405020304" pitchFamily="18" charset="0"/>
              <a:cs typeface="Times New Roman" panose="02020603050405020304" pitchFamily="18" charset="0"/>
            </a:endParaRPr>
          </a:p>
          <a:p>
            <a:pPr>
              <a:lnSpc>
                <a:spcPct val="150000"/>
              </a:lnSpc>
            </a:pPr>
            <a:r>
              <a:rPr lang="ja-JP" altLang="en-US" sz="2800" b="1" u="sng" dirty="0">
                <a:latin typeface="Times New Roman" panose="02020603050405020304" pitchFamily="18" charset="0"/>
                <a:cs typeface="Times New Roman" panose="02020603050405020304" pitchFamily="18" charset="0"/>
              </a:rPr>
              <a:t>ベースピープル／オールドピープル</a:t>
            </a:r>
            <a:endParaRPr lang="en-US" altLang="ja-JP" sz="2800" b="1" u="sng" dirty="0">
              <a:latin typeface="Times New Roman" panose="02020603050405020304" pitchFamily="18" charset="0"/>
              <a:cs typeface="Times New Roman" panose="02020603050405020304" pitchFamily="18" charset="0"/>
            </a:endParaRPr>
          </a:p>
          <a:p>
            <a:pPr>
              <a:lnSpc>
                <a:spcPct val="150000"/>
              </a:lnSpc>
            </a:pPr>
            <a:r>
              <a:rPr lang="ja-JP" altLang="en-US" sz="2800" b="1" dirty="0">
                <a:latin typeface="Times New Roman" panose="02020603050405020304" pitchFamily="18" charset="0"/>
                <a:cs typeface="Times New Roman" panose="02020603050405020304" pitchFamily="18" charset="0"/>
              </a:rPr>
              <a:t>クメール・ルージュ解放区（内戦中にクメール・ルージュ軍が支配していた地域）に住んでいた人々（</a:t>
            </a:r>
            <a:r>
              <a:rPr lang="en-US" altLang="ja-JP" sz="2800" b="1" dirty="0">
                <a:latin typeface="Times New Roman" panose="02020603050405020304" pitchFamily="18" charset="0"/>
                <a:cs typeface="Times New Roman" panose="02020603050405020304" pitchFamily="18" charset="0"/>
              </a:rPr>
              <a:t>1975</a:t>
            </a:r>
            <a:r>
              <a:rPr lang="ja-JP" altLang="en-US" sz="2800" b="1" dirty="0">
                <a:latin typeface="Times New Roman" panose="02020603050405020304" pitchFamily="18" charset="0"/>
                <a:cs typeface="Times New Roman" panose="02020603050405020304" pitchFamily="18" charset="0"/>
              </a:rPr>
              <a:t>年</a:t>
            </a:r>
            <a:r>
              <a:rPr lang="en-US" altLang="ja-JP" sz="2800" b="1" dirty="0">
                <a:latin typeface="Times New Roman" panose="02020603050405020304" pitchFamily="18" charset="0"/>
                <a:cs typeface="Times New Roman" panose="02020603050405020304" pitchFamily="18" charset="0"/>
              </a:rPr>
              <a:t>4</a:t>
            </a:r>
            <a:r>
              <a:rPr lang="ja-JP" altLang="en-US" sz="2800" b="1" dirty="0">
                <a:latin typeface="Times New Roman" panose="02020603050405020304" pitchFamily="18" charset="0"/>
                <a:cs typeface="Times New Roman" panose="02020603050405020304" pitchFamily="18" charset="0"/>
              </a:rPr>
              <a:t>月</a:t>
            </a:r>
            <a:r>
              <a:rPr lang="en-US" altLang="ja-JP" sz="2800" b="1" dirty="0">
                <a:latin typeface="Times New Roman" panose="02020603050405020304" pitchFamily="18" charset="0"/>
                <a:cs typeface="Times New Roman" panose="02020603050405020304" pitchFamily="18" charset="0"/>
              </a:rPr>
              <a:t>17</a:t>
            </a:r>
            <a:r>
              <a:rPr lang="ja-JP" altLang="en-US" sz="2800" b="1" dirty="0">
                <a:latin typeface="Times New Roman" panose="02020603050405020304" pitchFamily="18" charset="0"/>
                <a:cs typeface="Times New Roman" panose="02020603050405020304" pitchFamily="18" charset="0"/>
              </a:rPr>
              <a:t>日以前）</a:t>
            </a:r>
          </a:p>
          <a:p>
            <a:pPr>
              <a:lnSpc>
                <a:spcPct val="150000"/>
              </a:lnSpc>
            </a:pPr>
            <a:endParaRPr lang="ja-JP" altLang="en-US" sz="2800" b="1" dirty="0">
              <a:latin typeface="Times New Roman" panose="02020603050405020304" pitchFamily="18" charset="0"/>
              <a:cs typeface="Times New Roman" panose="02020603050405020304" pitchFamily="18" charset="0"/>
            </a:endParaRPr>
          </a:p>
          <a:p>
            <a:pPr>
              <a:lnSpc>
                <a:spcPct val="150000"/>
              </a:lnSpc>
            </a:pPr>
            <a:r>
              <a:rPr lang="ja-JP" altLang="en-US" sz="2800" b="1" u="sng" dirty="0">
                <a:latin typeface="Times New Roman" panose="02020603050405020304" pitchFamily="18" charset="0"/>
                <a:cs typeface="Times New Roman" panose="02020603050405020304" pitchFamily="18" charset="0"/>
              </a:rPr>
              <a:t>ニューピープル／</a:t>
            </a:r>
            <a:r>
              <a:rPr lang="en-US" altLang="ja-JP" sz="2800" b="1" u="sng" dirty="0">
                <a:latin typeface="Times New Roman" panose="02020603050405020304" pitchFamily="18" charset="0"/>
                <a:cs typeface="Times New Roman" panose="02020603050405020304" pitchFamily="18" charset="0"/>
              </a:rPr>
              <a:t>4</a:t>
            </a:r>
            <a:r>
              <a:rPr lang="ja-JP" altLang="en-US" sz="2800" b="1" u="sng" dirty="0">
                <a:latin typeface="Times New Roman" panose="02020603050405020304" pitchFamily="18" charset="0"/>
                <a:cs typeface="Times New Roman" panose="02020603050405020304" pitchFamily="18" charset="0"/>
              </a:rPr>
              <a:t>月</a:t>
            </a:r>
            <a:r>
              <a:rPr lang="en-US" altLang="ja-JP" sz="2800" b="1" u="sng" dirty="0">
                <a:latin typeface="Times New Roman" panose="02020603050405020304" pitchFamily="18" charset="0"/>
                <a:cs typeface="Times New Roman" panose="02020603050405020304" pitchFamily="18" charset="0"/>
              </a:rPr>
              <a:t>17</a:t>
            </a:r>
            <a:r>
              <a:rPr lang="ja-JP" altLang="en-US" sz="2800" b="1" u="sng" dirty="0">
                <a:latin typeface="Times New Roman" panose="02020603050405020304" pitchFamily="18" charset="0"/>
                <a:cs typeface="Times New Roman" panose="02020603050405020304" pitchFamily="18" charset="0"/>
              </a:rPr>
              <a:t>日ピープル</a:t>
            </a:r>
            <a:endParaRPr lang="en-US" altLang="ja-JP" sz="2800" b="1" u="sng" dirty="0">
              <a:latin typeface="Times New Roman" panose="02020603050405020304" pitchFamily="18" charset="0"/>
              <a:cs typeface="Times New Roman" panose="02020603050405020304" pitchFamily="18" charset="0"/>
            </a:endParaRPr>
          </a:p>
          <a:p>
            <a:pPr>
              <a:lnSpc>
                <a:spcPct val="150000"/>
              </a:lnSpc>
            </a:pPr>
            <a:r>
              <a:rPr lang="en-US" altLang="ja-JP" sz="2800" b="1" dirty="0">
                <a:latin typeface="Times New Roman" panose="02020603050405020304" pitchFamily="18" charset="0"/>
                <a:cs typeface="Times New Roman" panose="02020603050405020304" pitchFamily="18" charset="0"/>
              </a:rPr>
              <a:t>1975</a:t>
            </a:r>
            <a:r>
              <a:rPr lang="ja-JP" altLang="en-US" sz="2800" b="1" dirty="0">
                <a:latin typeface="Times New Roman" panose="02020603050405020304" pitchFamily="18" charset="0"/>
                <a:cs typeface="Times New Roman" panose="02020603050405020304" pitchFamily="18" charset="0"/>
              </a:rPr>
              <a:t>年</a:t>
            </a:r>
            <a:r>
              <a:rPr lang="en-US" altLang="ja-JP" sz="2800" b="1" dirty="0">
                <a:latin typeface="Times New Roman" panose="02020603050405020304" pitchFamily="18" charset="0"/>
                <a:cs typeface="Times New Roman" panose="02020603050405020304" pitchFamily="18" charset="0"/>
              </a:rPr>
              <a:t>4</a:t>
            </a:r>
            <a:r>
              <a:rPr lang="ja-JP" altLang="en-US" sz="2800" b="1" dirty="0">
                <a:latin typeface="Times New Roman" panose="02020603050405020304" pitchFamily="18" charset="0"/>
                <a:cs typeface="Times New Roman" panose="02020603050405020304" pitchFamily="18" charset="0"/>
              </a:rPr>
              <a:t>月</a:t>
            </a:r>
            <a:r>
              <a:rPr lang="en-US" altLang="ja-JP" sz="2800" b="1" dirty="0">
                <a:latin typeface="Times New Roman" panose="02020603050405020304" pitchFamily="18" charset="0"/>
                <a:cs typeface="Times New Roman" panose="02020603050405020304" pitchFamily="18" charset="0"/>
              </a:rPr>
              <a:t>17</a:t>
            </a:r>
            <a:r>
              <a:rPr lang="ja-JP" altLang="en-US" sz="2800" b="1" dirty="0">
                <a:latin typeface="Times New Roman" panose="02020603050405020304" pitchFamily="18" charset="0"/>
                <a:cs typeface="Times New Roman" panose="02020603050405020304" pitchFamily="18" charset="0"/>
              </a:rPr>
              <a:t>日までロン・ノル政権が支配していた地域に住んでいた人々</a:t>
            </a:r>
            <a:endParaRPr lang="en-US" sz="2800" b="1" dirty="0"/>
          </a:p>
        </p:txBody>
      </p:sp>
    </p:spTree>
    <p:extLst>
      <p:ext uri="{BB962C8B-B14F-4D97-AF65-F5344CB8AC3E}">
        <p14:creationId xmlns:p14="http://schemas.microsoft.com/office/powerpoint/2010/main" val="105073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D915D16A-7DE5-4552-B61C-D24D104976F8}"/>
              </a:ext>
            </a:extLst>
          </p:cNvPr>
          <p:cNvSpPr txBox="1">
            <a:spLocks noGrp="1"/>
          </p:cNvSpPr>
          <p:nvPr>
            <p:ph type="title"/>
          </p:nvPr>
        </p:nvSpPr>
        <p:spPr>
          <a:xfrm>
            <a:off x="3254935" y="843834"/>
            <a:ext cx="4247535" cy="706604"/>
          </a:xfrm>
          <a:prstGeom prst="rect">
            <a:avLst/>
          </a:prstGeom>
          <a:noFill/>
        </p:spPr>
        <p:txBody>
          <a:bodyPr wrap="square" rtlCol="0">
            <a:spAutoFit/>
          </a:bodyPr>
          <a:lstStyle/>
          <a:p>
            <a:pPr algn="ctr"/>
            <a:r>
              <a:rPr lang="en-US" b="1" dirty="0" err="1">
                <a:solidFill>
                  <a:srgbClr val="006666"/>
                </a:solidFill>
                <a:latin typeface="Yu Gothic" panose="020B0400000000000000" pitchFamily="34" charset="-128"/>
                <a:ea typeface="Yu Gothic" panose="020B0400000000000000" pitchFamily="34" charset="-128"/>
                <a:cs typeface="Times New Roman" panose="02020603050405020304" pitchFamily="18" charset="0"/>
              </a:rPr>
              <a:t>強制労働</a:t>
            </a:r>
            <a:endParaRPr lang="en-US" b="1" dirty="0">
              <a:solidFill>
                <a:srgbClr val="006666"/>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F57FA44E-4BBA-B243-99B6-8C916FAF4D62}"/>
              </a:ext>
            </a:extLst>
          </p:cNvPr>
          <p:cNvSpPr>
            <a:spLocks noGrp="1"/>
          </p:cNvSpPr>
          <p:nvPr>
            <p:ph type="sldNum" sz="quarter" idx="12"/>
          </p:nvPr>
        </p:nvSpPr>
        <p:spPr/>
        <p:txBody>
          <a:bodyPr/>
          <a:lstStyle/>
          <a:p>
            <a:fld id="{2ACA162E-92A6-5D4E-B864-5C37E50D6AA7}" type="slidenum">
              <a:rPr lang="en-US" smtClean="0"/>
              <a:t>9</a:t>
            </a:fld>
            <a:endParaRPr lang="en-US" dirty="0"/>
          </a:p>
        </p:txBody>
      </p:sp>
      <p:sp>
        <p:nvSpPr>
          <p:cNvPr id="4" name="TextBox 3"/>
          <p:cNvSpPr txBox="1"/>
          <p:nvPr/>
        </p:nvSpPr>
        <p:spPr>
          <a:xfrm>
            <a:off x="1252603" y="5146521"/>
            <a:ext cx="3557521" cy="830997"/>
          </a:xfrm>
          <a:prstGeom prst="rect">
            <a:avLst/>
          </a:prstGeom>
          <a:noFill/>
        </p:spPr>
        <p:txBody>
          <a:bodyPr wrap="square" rtlCol="0">
            <a:spAutoFit/>
          </a:bodyPr>
          <a:lstStyle/>
          <a:p>
            <a:pPr algn="ctr"/>
            <a:r>
              <a:rPr lang="ja-JP" altLang="en-US" sz="2400" dirty="0">
                <a:latin typeface="Times New Roman" panose="02020603050405020304" pitchFamily="18" charset="0"/>
                <a:cs typeface="Times New Roman" panose="02020603050405020304" pitchFamily="18" charset="0"/>
              </a:rPr>
              <a:t>十分な食料もない中での集団生活と過酷な労働</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C48603C-6CCF-485F-AA3F-CA1E50478ED8}"/>
              </a:ext>
            </a:extLst>
          </p:cNvPr>
          <p:cNvSpPr txBox="1"/>
          <p:nvPr/>
        </p:nvSpPr>
        <p:spPr>
          <a:xfrm>
            <a:off x="5441531" y="5071284"/>
            <a:ext cx="4940719" cy="591252"/>
          </a:xfrm>
          <a:prstGeom prst="rect">
            <a:avLst/>
          </a:prstGeom>
          <a:noFill/>
        </p:spPr>
        <p:txBody>
          <a:bodyPr wrap="square" rtlCol="0">
            <a:spAutoFit/>
          </a:bodyPr>
          <a:lstStyle/>
          <a:p>
            <a:pPr algn="ctr">
              <a:lnSpc>
                <a:spcPct val="150000"/>
              </a:lnSpc>
            </a:pPr>
            <a:r>
              <a:rPr lang="ja-JP" altLang="en-US" sz="2400" dirty="0">
                <a:latin typeface="Times New Roman" panose="02020603050405020304" pitchFamily="18" charset="0"/>
                <a:cs typeface="Times New Roman" panose="02020603050405020304" pitchFamily="18" charset="0"/>
              </a:rPr>
              <a:t>児童労働と子どもの権利の搾取</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2363B0B-2C6B-4865-8A1E-36C59AAF13B0}"/>
              </a:ext>
            </a:extLst>
          </p:cNvPr>
          <p:cNvSpPr txBox="1"/>
          <p:nvPr/>
        </p:nvSpPr>
        <p:spPr>
          <a:xfrm>
            <a:off x="1412456" y="4762637"/>
            <a:ext cx="1340269" cy="336118"/>
          </a:xfrm>
          <a:prstGeom prst="rect">
            <a:avLst/>
          </a:prstGeom>
          <a:noFill/>
        </p:spPr>
        <p:txBody>
          <a:bodyPr wrap="square" rtlCol="0">
            <a:spAutoFit/>
          </a:bodyPr>
          <a:lstStyle/>
          <a:p>
            <a:pPr algn="ctr">
              <a:lnSpc>
                <a:spcPct val="150000"/>
              </a:lnSpc>
            </a:pPr>
            <a:r>
              <a:rPr lang="en-US" sz="1200" dirty="0">
                <a:solidFill>
                  <a:schemeClr val="bg1"/>
                </a:solidFill>
                <a:latin typeface="Times New Roman" panose="02020603050405020304" pitchFamily="18" charset="0"/>
                <a:cs typeface="Times New Roman" panose="02020603050405020304" pitchFamily="18" charset="0"/>
              </a:rPr>
              <a:t>©TSGM Archives</a:t>
            </a:r>
          </a:p>
        </p:txBody>
      </p:sp>
      <p:sp>
        <p:nvSpPr>
          <p:cNvPr id="15" name="TextBox 14">
            <a:extLst>
              <a:ext uri="{FF2B5EF4-FFF2-40B4-BE49-F238E27FC236}">
                <a16:creationId xmlns:a16="http://schemas.microsoft.com/office/drawing/2014/main" id="{919DA916-1D1C-4210-ABC7-3BF95EF6F264}"/>
              </a:ext>
            </a:extLst>
          </p:cNvPr>
          <p:cNvSpPr txBox="1"/>
          <p:nvPr/>
        </p:nvSpPr>
        <p:spPr>
          <a:xfrm>
            <a:off x="5338392" y="4759364"/>
            <a:ext cx="1340269" cy="336118"/>
          </a:xfrm>
          <a:prstGeom prst="rect">
            <a:avLst/>
          </a:prstGeom>
          <a:noFill/>
        </p:spPr>
        <p:txBody>
          <a:bodyPr wrap="square" rtlCol="0">
            <a:spAutoFit/>
          </a:bodyPr>
          <a:lstStyle/>
          <a:p>
            <a:pPr algn="ctr">
              <a:lnSpc>
                <a:spcPct val="150000"/>
              </a:lnSpc>
            </a:pPr>
            <a:r>
              <a:rPr lang="en-US" sz="1200" dirty="0">
                <a:solidFill>
                  <a:schemeClr val="bg1"/>
                </a:solidFill>
                <a:latin typeface="Times New Roman" panose="02020603050405020304" pitchFamily="18" charset="0"/>
                <a:cs typeface="Times New Roman" panose="02020603050405020304" pitchFamily="18" charset="0"/>
              </a:rPr>
              <a:t>©TSGM Archives</a:t>
            </a:r>
          </a:p>
        </p:txBody>
      </p:sp>
      <p:sp>
        <p:nvSpPr>
          <p:cNvPr id="14" name="TextBox 13">
            <a:extLst>
              <a:ext uri="{FF2B5EF4-FFF2-40B4-BE49-F238E27FC236}">
                <a16:creationId xmlns:a16="http://schemas.microsoft.com/office/drawing/2014/main" id="{C76DC70D-D70F-404C-80EB-E6E21B027B82}"/>
              </a:ext>
            </a:extLst>
          </p:cNvPr>
          <p:cNvSpPr txBox="1"/>
          <p:nvPr/>
        </p:nvSpPr>
        <p:spPr>
          <a:xfrm>
            <a:off x="2576081" y="4845871"/>
            <a:ext cx="1403204"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(Propaganda picture)</a:t>
            </a:r>
          </a:p>
        </p:txBody>
      </p:sp>
      <p:sp>
        <p:nvSpPr>
          <p:cNvPr id="16" name="TextBox 15">
            <a:extLst>
              <a:ext uri="{FF2B5EF4-FFF2-40B4-BE49-F238E27FC236}">
                <a16:creationId xmlns:a16="http://schemas.microsoft.com/office/drawing/2014/main" id="{05B01DC7-9F03-450F-8AD5-591338EC479B}"/>
              </a:ext>
            </a:extLst>
          </p:cNvPr>
          <p:cNvSpPr txBox="1"/>
          <p:nvPr/>
        </p:nvSpPr>
        <p:spPr>
          <a:xfrm>
            <a:off x="6505326" y="4855621"/>
            <a:ext cx="1403204"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(Propaganda picture)</a:t>
            </a:r>
          </a:p>
        </p:txBody>
      </p:sp>
      <p:pic>
        <p:nvPicPr>
          <p:cNvPr id="6" name="図 5">
            <a:extLst>
              <a:ext uri="{FF2B5EF4-FFF2-40B4-BE49-F238E27FC236}">
                <a16:creationId xmlns:a16="http://schemas.microsoft.com/office/drawing/2014/main" id="{FDC70EFC-5FC7-C34A-9A8C-763140380E9B}"/>
              </a:ext>
            </a:extLst>
          </p:cNvPr>
          <p:cNvPicPr>
            <a:picLocks noChangeAspect="1"/>
          </p:cNvPicPr>
          <p:nvPr/>
        </p:nvPicPr>
        <p:blipFill>
          <a:blip r:embed="rId3"/>
          <a:stretch>
            <a:fillRect/>
          </a:stretch>
        </p:blipFill>
        <p:spPr>
          <a:xfrm>
            <a:off x="1559216" y="1680384"/>
            <a:ext cx="3390900" cy="3390900"/>
          </a:xfrm>
          <a:prstGeom prst="rect">
            <a:avLst/>
          </a:prstGeom>
        </p:spPr>
      </p:pic>
      <p:pic>
        <p:nvPicPr>
          <p:cNvPr id="9" name="図 8" descr="馬に乗った人々の白黒写真&#10;&#10;中程度の精度で自動的に生成された説明">
            <a:extLst>
              <a:ext uri="{FF2B5EF4-FFF2-40B4-BE49-F238E27FC236}">
                <a16:creationId xmlns:a16="http://schemas.microsoft.com/office/drawing/2014/main" id="{7550EE15-5E61-5B49-A316-F41808AF84D5}"/>
              </a:ext>
            </a:extLst>
          </p:cNvPr>
          <p:cNvPicPr>
            <a:picLocks noChangeAspect="1"/>
          </p:cNvPicPr>
          <p:nvPr/>
        </p:nvPicPr>
        <p:blipFill>
          <a:blip r:embed="rId4"/>
          <a:stretch>
            <a:fillRect/>
          </a:stretch>
        </p:blipFill>
        <p:spPr>
          <a:xfrm>
            <a:off x="5801608" y="1680384"/>
            <a:ext cx="5270500" cy="3390900"/>
          </a:xfrm>
          <a:prstGeom prst="rect">
            <a:avLst/>
          </a:prstGeom>
        </p:spPr>
      </p:pic>
    </p:spTree>
    <p:extLst>
      <p:ext uri="{BB962C8B-B14F-4D97-AF65-F5344CB8AC3E}">
        <p14:creationId xmlns:p14="http://schemas.microsoft.com/office/powerpoint/2010/main" val="42677168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2007</Words>
  <Application>Microsoft Office PowerPoint</Application>
  <PresentationFormat>ワイド画面</PresentationFormat>
  <Paragraphs>123</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Khmer OS Battambang</vt:lpstr>
      <vt:lpstr>游ゴシック</vt:lpstr>
      <vt:lpstr>游ゴシック</vt:lpstr>
      <vt:lpstr>游ゴシック Light</vt:lpstr>
      <vt:lpstr>Arial</vt:lpstr>
      <vt:lpstr>Times New Roman</vt:lpstr>
      <vt:lpstr>Wingdings</vt:lpstr>
      <vt:lpstr>Office テーマ</vt:lpstr>
      <vt:lpstr>PowerPoint プレゼンテーション</vt:lpstr>
      <vt:lpstr>概要</vt:lpstr>
      <vt:lpstr>PowerPoint プレゼンテーション</vt:lpstr>
      <vt:lpstr>PowerPoint プレゼンテーション</vt:lpstr>
      <vt:lpstr>PowerPoint プレゼンテーション</vt:lpstr>
      <vt:lpstr>強制移動 </vt:lpstr>
      <vt:lpstr>PowerPoint プレゼンテーション</vt:lpstr>
      <vt:lpstr>PowerPoint プレゼンテーション</vt:lpstr>
      <vt:lpstr>強制労働</vt:lpstr>
      <vt:lpstr>PowerPoint プレゼンテーション</vt:lpstr>
      <vt:lpstr>PowerPoint プレゼンテーション</vt:lpstr>
      <vt:lpstr>                                 </vt:lpstr>
      <vt:lpstr>                                 </vt:lpstr>
      <vt:lpstr>現在のカンボジア</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2022-03-15T05:35:58Z</dcterms:created>
  <dcterms:modified xsi:type="dcterms:W3CDTF">2022-03-15T05:36:12Z</dcterms:modified>
  <cp:category/>
</cp:coreProperties>
</file>