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9965" autoAdjust="0"/>
  </p:normalViewPr>
  <p:slideViewPr>
    <p:cSldViewPr snapToGrid="0">
      <p:cViewPr varScale="1">
        <p:scale>
          <a:sx n="46" d="100"/>
          <a:sy n="46" d="100"/>
        </p:scale>
        <p:origin x="15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632C4-23E5-4079-A925-27E7A0744E77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A3F81-2EE2-4122-91CA-87CCB04F1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15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35298-8D85-4B51-92AA-8EB279450D0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851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ja-JP" altLang="en-US"/>
              <a:t>日米の空母：</a:t>
            </a:r>
            <a:r>
              <a:rPr lang="en-US" altLang="ja-JP"/>
              <a:t>42</a:t>
            </a:r>
            <a:r>
              <a:rPr lang="ja-JP" altLang="en-US"/>
              <a:t>年</a:t>
            </a:r>
            <a:r>
              <a:rPr lang="en-US" altLang="ja-JP"/>
              <a:t>6</a:t>
            </a:r>
            <a:r>
              <a:rPr lang="ja-JP" altLang="en-US"/>
              <a:t>月、日本</a:t>
            </a:r>
            <a:r>
              <a:rPr lang="en-US" altLang="ja-JP"/>
              <a:t>5</a:t>
            </a:r>
            <a:r>
              <a:rPr lang="ja-JP" altLang="en-US"/>
              <a:t>隻、米国</a:t>
            </a:r>
            <a:r>
              <a:rPr lang="en-US" altLang="ja-JP"/>
              <a:t>4</a:t>
            </a:r>
            <a:r>
              <a:rPr lang="ja-JP" altLang="en-US"/>
              <a:t>隻　</a:t>
            </a:r>
            <a:r>
              <a:rPr lang="en-US" altLang="ja-JP"/>
              <a:t>45</a:t>
            </a:r>
            <a:r>
              <a:rPr lang="ja-JP" altLang="en-US"/>
              <a:t>年</a:t>
            </a:r>
            <a:r>
              <a:rPr lang="en-US" altLang="ja-JP"/>
              <a:t>7</a:t>
            </a:r>
            <a:r>
              <a:rPr lang="ja-JP" altLang="en-US"/>
              <a:t>月、日本</a:t>
            </a:r>
            <a:r>
              <a:rPr lang="en-US" altLang="ja-JP"/>
              <a:t>3</a:t>
            </a:r>
            <a:r>
              <a:rPr lang="ja-JP" altLang="en-US"/>
              <a:t>隻、米国</a:t>
            </a:r>
            <a:r>
              <a:rPr lang="en-US" altLang="ja-JP"/>
              <a:t>27</a:t>
            </a:r>
            <a:r>
              <a:rPr lang="ja-JP" altLang="en-US"/>
              <a:t>隻</a:t>
            </a:r>
          </a:p>
        </p:txBody>
      </p:sp>
      <p:sp>
        <p:nvSpPr>
          <p:cNvPr id="4301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357754" indent="-137597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550389" indent="-11007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771269" indent="-11007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991426" indent="-11007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1199994" indent="-11007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1408563" indent="-11007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617132" indent="-11007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5700" indent="-11007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4A47348D-5EFF-4D07-BD2E-789A83A5CEB1}" type="slidenum">
              <a:rPr lang="ja-JP" altLang="en-US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302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89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1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07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86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29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26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79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15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68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847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6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6E6E3-A305-464B-AE70-4C1E9EA0D51D}" type="datetimeFigureOut">
              <a:rPr kumimoji="1" lang="ja-JP" altLang="en-US" smtClean="0"/>
              <a:t>2022/3/14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8B257-81A1-4F88-BF6C-907DD68E46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813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39040" y="244106"/>
            <a:ext cx="9978259" cy="72014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</a:rPr>
              <a:t>日本はなぜ太平洋戦争を起こしたか？（１）</a:t>
            </a:r>
          </a:p>
        </p:txBody>
      </p:sp>
      <p:sp>
        <p:nvSpPr>
          <p:cNvPr id="36866" name="コンテンツ プレースホルダ 2"/>
          <p:cNvSpPr>
            <a:spLocks noGrp="1"/>
          </p:cNvSpPr>
          <p:nvPr>
            <p:ph idx="1"/>
          </p:nvPr>
        </p:nvSpPr>
        <p:spPr>
          <a:xfrm>
            <a:off x="444137" y="1645859"/>
            <a:ext cx="8090263" cy="4530824"/>
          </a:xfrm>
        </p:spPr>
        <p:txBody>
          <a:bodyPr>
            <a:normAutofit/>
          </a:bodyPr>
          <a:lstStyle/>
          <a:p>
            <a:pPr marL="273050" indent="-190500">
              <a:buFont typeface="Wingdings 3" panose="05040102010807070707" pitchFamily="18" charset="2"/>
              <a:buChar char=""/>
            </a:pPr>
            <a:r>
              <a:rPr lang="ja-JP" altLang="en-US" sz="3200" dirty="0"/>
              <a:t>アジアに築いた権益を守るため。</a:t>
            </a:r>
            <a:endParaRPr lang="en-US" altLang="ja-JP" sz="3200" dirty="0"/>
          </a:p>
          <a:p>
            <a:pPr marL="236538" lvl="1" indent="0">
              <a:spcBef>
                <a:spcPts val="238"/>
              </a:spcBef>
              <a:buNone/>
            </a:pPr>
            <a:r>
              <a:rPr lang="ja-JP" altLang="en-US" sz="2800" dirty="0"/>
              <a:t>日本は、日清戦争、日露戦争、日韓併合、第一次世界大戦によって以下を獲得していた。</a:t>
            </a:r>
            <a:endParaRPr lang="en-US" altLang="ja-JP" sz="2800" dirty="0"/>
          </a:p>
          <a:p>
            <a:pPr marL="236538" lvl="1" indent="0">
              <a:spcBef>
                <a:spcPts val="238"/>
              </a:spcBef>
              <a:buNone/>
            </a:pPr>
            <a:r>
              <a:rPr lang="ja-JP" altLang="en-US" sz="2800" dirty="0"/>
              <a:t>②</a:t>
            </a:r>
            <a:r>
              <a:rPr lang="ja-JP" altLang="en-US" sz="2800" dirty="0">
                <a:solidFill>
                  <a:srgbClr val="0070C0"/>
                </a:solidFill>
              </a:rPr>
              <a:t>台湾</a:t>
            </a:r>
            <a:endParaRPr lang="en-US" altLang="ja-JP" sz="2800" dirty="0">
              <a:solidFill>
                <a:srgbClr val="0070C0"/>
              </a:solidFill>
            </a:endParaRPr>
          </a:p>
          <a:p>
            <a:pPr marL="236538" lvl="1" indent="0">
              <a:spcBef>
                <a:spcPts val="238"/>
              </a:spcBef>
              <a:buNone/>
            </a:pPr>
            <a:r>
              <a:rPr lang="ja-JP" altLang="en-US" sz="2800" dirty="0"/>
              <a:t>③</a:t>
            </a:r>
            <a:r>
              <a:rPr lang="ja-JP" altLang="en-US" sz="2800" dirty="0">
                <a:solidFill>
                  <a:srgbClr val="0070C0"/>
                </a:solidFill>
              </a:rPr>
              <a:t>南樺太</a:t>
            </a:r>
            <a:endParaRPr lang="en-US" altLang="ja-JP" sz="2800" dirty="0">
              <a:solidFill>
                <a:srgbClr val="0070C0"/>
              </a:solidFill>
            </a:endParaRPr>
          </a:p>
          <a:p>
            <a:pPr marL="236538" lvl="1" indent="0">
              <a:spcBef>
                <a:spcPts val="238"/>
              </a:spcBef>
              <a:buNone/>
            </a:pPr>
            <a:r>
              <a:rPr lang="ja-JP" altLang="en-US" sz="2800" dirty="0"/>
              <a:t>⑤</a:t>
            </a:r>
            <a:r>
              <a:rPr lang="ja-JP" altLang="en-US" sz="2800" dirty="0">
                <a:solidFill>
                  <a:srgbClr val="0070C0"/>
                </a:solidFill>
              </a:rPr>
              <a:t>旅順・大連</a:t>
            </a:r>
            <a:endParaRPr lang="en-US" altLang="ja-JP" sz="2800" dirty="0"/>
          </a:p>
          <a:p>
            <a:pPr marL="236538" lvl="1" indent="0">
              <a:spcBef>
                <a:spcPts val="238"/>
              </a:spcBef>
              <a:buNone/>
            </a:pPr>
            <a:r>
              <a:rPr lang="ja-JP" altLang="en-US" sz="2800" dirty="0"/>
              <a:t>⑥</a:t>
            </a:r>
            <a:r>
              <a:rPr lang="ja-JP" altLang="en-US" sz="2800" dirty="0">
                <a:solidFill>
                  <a:srgbClr val="0070C0"/>
                </a:solidFill>
              </a:rPr>
              <a:t>南満州鉄道を獲得</a:t>
            </a:r>
            <a:endParaRPr lang="en-US" altLang="ja-JP" sz="2800" dirty="0"/>
          </a:p>
          <a:p>
            <a:pPr marL="236538" lvl="1" indent="0">
              <a:spcBef>
                <a:spcPts val="238"/>
              </a:spcBef>
              <a:buNone/>
            </a:pPr>
            <a:r>
              <a:rPr lang="ja-JP" altLang="en-US" sz="2800" dirty="0"/>
              <a:t>④</a:t>
            </a:r>
            <a:r>
              <a:rPr lang="ja-JP" altLang="en-US" sz="2800" dirty="0">
                <a:solidFill>
                  <a:srgbClr val="0070C0"/>
                </a:solidFill>
              </a:rPr>
              <a:t>朝鮮半島植民地</a:t>
            </a:r>
            <a:endParaRPr lang="en-US" altLang="ja-JP" sz="2800" dirty="0"/>
          </a:p>
          <a:p>
            <a:pPr marL="179388" lvl="1" indent="0">
              <a:spcBef>
                <a:spcPts val="238"/>
              </a:spcBef>
              <a:buNone/>
            </a:pPr>
            <a:r>
              <a:rPr lang="ja-JP" altLang="en-US" sz="2800" dirty="0"/>
              <a:t>⑦</a:t>
            </a:r>
            <a:r>
              <a:rPr lang="ja-JP" altLang="en-US" sz="2800" dirty="0">
                <a:solidFill>
                  <a:srgbClr val="0070C0"/>
                </a:solidFill>
              </a:rPr>
              <a:t>南太平洋諸島（委任統治領</a:t>
            </a:r>
            <a:r>
              <a:rPr lang="ja-JP" altLang="en-US" sz="2800" dirty="0"/>
              <a:t>）</a:t>
            </a:r>
            <a:endParaRPr lang="en-US" altLang="ja-JP" sz="2800" dirty="0"/>
          </a:p>
          <a:p>
            <a:pPr marL="236538" lvl="1" indent="0">
              <a:spcBef>
                <a:spcPts val="238"/>
              </a:spcBef>
              <a:buNone/>
            </a:pPr>
            <a:endParaRPr lang="en-US" altLang="ja-JP" dirty="0"/>
          </a:p>
          <a:p>
            <a:pPr marL="236538" lvl="1" indent="0">
              <a:spcBef>
                <a:spcPts val="238"/>
              </a:spcBef>
              <a:buNone/>
            </a:pPr>
            <a:endParaRPr lang="en-US" altLang="ja-JP" sz="2400" dirty="0"/>
          </a:p>
        </p:txBody>
      </p:sp>
      <p:pic>
        <p:nvPicPr>
          <p:cNvPr id="36868" name="Picture 2" descr="D:\講演・報告\2013年\130811青少年未来会議講演\130808日本の領土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7" y="1210037"/>
            <a:ext cx="3627430" cy="2591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8752114" y="3801291"/>
            <a:ext cx="3017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地図中、①はもともとの日本の領土を指す。②から⑦はその後獲得した権益や植民地を指す。</a:t>
            </a:r>
            <a:endParaRPr kumimoji="1" lang="en-US" altLang="ja-JP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186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597"/>
    </mc:Choice>
    <mc:Fallback xmlns="">
      <p:transition spd="slow" advTm="2659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45127" y="1482436"/>
            <a:ext cx="10363200" cy="4870750"/>
          </a:xfrm>
        </p:spPr>
        <p:txBody>
          <a:bodyPr>
            <a:normAutofit lnSpcReduction="10000"/>
          </a:bodyPr>
          <a:lstStyle/>
          <a:p>
            <a:pPr marL="179388" lvl="1" indent="0">
              <a:spcBef>
                <a:spcPts val="250"/>
              </a:spcBef>
              <a:buNone/>
            </a:pPr>
            <a:r>
              <a:rPr lang="ja-JP" altLang="en-US" sz="2800" b="1" dirty="0">
                <a:solidFill>
                  <a:srgbClr val="0070C0"/>
                </a:solidFill>
              </a:rPr>
              <a:t>日本は中国大陸への侵攻を開始</a:t>
            </a:r>
            <a:r>
              <a:rPr lang="en-US" altLang="ja-JP" sz="2800" b="1" dirty="0">
                <a:solidFill>
                  <a:srgbClr val="0070C0"/>
                </a:solidFill>
              </a:rPr>
              <a:t>…</a:t>
            </a:r>
            <a:r>
              <a:rPr lang="ja-JP" altLang="en-US" sz="2800" b="1" dirty="0">
                <a:solidFill>
                  <a:srgbClr val="0070C0"/>
                </a:solidFill>
              </a:rPr>
              <a:t>発端は第</a:t>
            </a:r>
            <a:r>
              <a:rPr lang="en-US" altLang="ja-JP" sz="2800" b="1" dirty="0">
                <a:solidFill>
                  <a:srgbClr val="0070C0"/>
                </a:solidFill>
              </a:rPr>
              <a:t>1</a:t>
            </a:r>
            <a:r>
              <a:rPr lang="ja-JP" altLang="en-US" sz="2800" b="1" dirty="0">
                <a:solidFill>
                  <a:srgbClr val="0070C0"/>
                </a:solidFill>
              </a:rPr>
              <a:t>次大戦前後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pPr marL="179388" lvl="1" indent="0">
              <a:spcBef>
                <a:spcPts val="250"/>
              </a:spcBef>
              <a:buNone/>
            </a:pPr>
            <a:endParaRPr lang="en-US" altLang="ja-JP" sz="2800" b="1" dirty="0">
              <a:solidFill>
                <a:srgbClr val="0070C0"/>
              </a:solidFill>
            </a:endParaRPr>
          </a:p>
          <a:p>
            <a:pPr marL="636588" lvl="1" indent="-457200">
              <a:spcBef>
                <a:spcPts val="250"/>
              </a:spcBef>
            </a:pPr>
            <a:r>
              <a:rPr lang="en-US" altLang="ja-JP" sz="2800" dirty="0"/>
              <a:t>1914</a:t>
            </a:r>
            <a:r>
              <a:rPr lang="ja-JP" altLang="en-US" sz="2800" dirty="0"/>
              <a:t>年、</a:t>
            </a:r>
            <a:r>
              <a:rPr lang="ja-JP" altLang="en-US" sz="2800" dirty="0">
                <a:solidFill>
                  <a:srgbClr val="0070C0"/>
                </a:solidFill>
              </a:rPr>
              <a:t>山東省・青島</a:t>
            </a:r>
            <a:r>
              <a:rPr lang="ja-JP" altLang="en-US" sz="2800" dirty="0"/>
              <a:t>占領</a:t>
            </a:r>
            <a:r>
              <a:rPr lang="en-US" altLang="ja-JP" sz="2800" dirty="0"/>
              <a:t>(</a:t>
            </a:r>
            <a:r>
              <a:rPr lang="ja-JP" altLang="en-US" sz="2800" dirty="0"/>
              <a:t>ドイツが租借</a:t>
            </a:r>
            <a:r>
              <a:rPr lang="en-US" altLang="ja-JP" sz="2800" dirty="0"/>
              <a:t>)</a:t>
            </a:r>
          </a:p>
          <a:p>
            <a:pPr marL="636588" lvl="1" indent="-457200">
              <a:spcBef>
                <a:spcPts val="250"/>
              </a:spcBef>
            </a:pPr>
            <a:r>
              <a:rPr lang="en-US" altLang="ja-JP" sz="2800" dirty="0"/>
              <a:t>1915</a:t>
            </a:r>
            <a:r>
              <a:rPr lang="ja-JP" altLang="en-US" sz="2800" dirty="0"/>
              <a:t>年、中国に</a:t>
            </a:r>
            <a:r>
              <a:rPr lang="en-US" altLang="ja-JP" sz="2800" dirty="0">
                <a:solidFill>
                  <a:srgbClr val="FF0000"/>
                </a:solidFill>
              </a:rPr>
              <a:t>21</a:t>
            </a:r>
            <a:r>
              <a:rPr lang="ja-JP" altLang="en-US" sz="2800" dirty="0">
                <a:solidFill>
                  <a:srgbClr val="FF0000"/>
                </a:solidFill>
              </a:rPr>
              <a:t>か条要求</a:t>
            </a:r>
            <a:r>
              <a:rPr lang="ja-JP" altLang="en-US" sz="2800" dirty="0"/>
              <a:t>で権益承認迫る</a:t>
            </a:r>
            <a:endParaRPr lang="en-US" altLang="ja-JP" sz="2800" dirty="0"/>
          </a:p>
          <a:p>
            <a:pPr marL="179388" lvl="1" indent="0">
              <a:spcBef>
                <a:spcPts val="250"/>
              </a:spcBef>
              <a:buNone/>
            </a:pPr>
            <a:endParaRPr lang="en-US" altLang="ja-JP" sz="2800" b="1" dirty="0">
              <a:solidFill>
                <a:srgbClr val="00B0F0"/>
              </a:solidFill>
            </a:endParaRPr>
          </a:p>
          <a:p>
            <a:pPr marL="179388" lvl="1" indent="0">
              <a:spcBef>
                <a:spcPts val="250"/>
              </a:spcBef>
              <a:buNone/>
            </a:pPr>
            <a:r>
              <a:rPr lang="ja-JP" altLang="en-US" sz="2800" b="1" dirty="0">
                <a:solidFill>
                  <a:srgbClr val="00B0F0"/>
                </a:solidFill>
              </a:rPr>
              <a:t>一方で国際協調体制にも加わる</a:t>
            </a:r>
            <a:endParaRPr lang="en-US" altLang="ja-JP" sz="2800" b="1" dirty="0">
              <a:solidFill>
                <a:srgbClr val="00B0F0"/>
              </a:solidFill>
            </a:endParaRPr>
          </a:p>
          <a:p>
            <a:pPr marL="636588" lvl="1" indent="-457200">
              <a:spcBef>
                <a:spcPts val="250"/>
              </a:spcBef>
            </a:pPr>
            <a:r>
              <a:rPr lang="en-US" altLang="ja-JP" sz="2800" dirty="0"/>
              <a:t>1921</a:t>
            </a:r>
            <a:r>
              <a:rPr lang="ja-JP" altLang="en-US" sz="2800" dirty="0"/>
              <a:t>年、米国主導で</a:t>
            </a:r>
            <a:r>
              <a:rPr lang="ja-JP" altLang="en-US" sz="2800" dirty="0">
                <a:solidFill>
                  <a:srgbClr val="FF0000"/>
                </a:solidFill>
              </a:rPr>
              <a:t>ワシントン会議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636588" lvl="1" indent="-457200">
              <a:spcBef>
                <a:spcPts val="250"/>
              </a:spcBef>
            </a:pPr>
            <a:r>
              <a:rPr lang="ja-JP" altLang="en-US" sz="2800" dirty="0">
                <a:solidFill>
                  <a:srgbClr val="FF0000"/>
                </a:solidFill>
              </a:rPr>
              <a:t>九カ国条約</a:t>
            </a:r>
            <a:r>
              <a:rPr lang="en-US" altLang="ja-JP" sz="2800" dirty="0">
                <a:solidFill>
                  <a:srgbClr val="FF0000"/>
                </a:solidFill>
              </a:rPr>
              <a:t>(1922</a:t>
            </a:r>
            <a:r>
              <a:rPr lang="ja-JP" altLang="en-US" sz="2800" dirty="0">
                <a:solidFill>
                  <a:srgbClr val="FF0000"/>
                </a:solidFill>
              </a:rPr>
              <a:t>年</a:t>
            </a:r>
            <a:r>
              <a:rPr lang="en-US" altLang="ja-JP" sz="2800" dirty="0">
                <a:solidFill>
                  <a:srgbClr val="FF0000"/>
                </a:solidFill>
              </a:rPr>
              <a:t>)</a:t>
            </a:r>
            <a:r>
              <a:rPr lang="ja-JP" altLang="en-US" sz="2800" dirty="0"/>
              <a:t>に日本も加盟</a:t>
            </a:r>
            <a:endParaRPr lang="en-US" altLang="ja-JP" sz="2800" dirty="0"/>
          </a:p>
          <a:p>
            <a:pPr marL="636588" lvl="1" indent="-457200">
              <a:spcBef>
                <a:spcPts val="250"/>
              </a:spcBef>
            </a:pPr>
            <a:r>
              <a:rPr lang="ja-JP" altLang="en-US" sz="2800" dirty="0"/>
              <a:t>中国の</a:t>
            </a:r>
            <a:r>
              <a:rPr lang="en-US" altLang="ja-JP" sz="2800" dirty="0"/>
              <a:t>｢</a:t>
            </a:r>
            <a:r>
              <a:rPr lang="ja-JP" altLang="en-US" sz="2800" dirty="0"/>
              <a:t>主権尊重</a:t>
            </a:r>
            <a:r>
              <a:rPr lang="en-US" altLang="ja-JP" sz="2800" dirty="0"/>
              <a:t>｣｢</a:t>
            </a:r>
            <a:r>
              <a:rPr lang="ja-JP" altLang="en-US" sz="2800" dirty="0"/>
              <a:t>機会均等</a:t>
            </a:r>
            <a:r>
              <a:rPr lang="en-US" altLang="ja-JP" sz="2800" dirty="0"/>
              <a:t>｣｢</a:t>
            </a:r>
            <a:r>
              <a:rPr lang="ja-JP" altLang="en-US" sz="2800" dirty="0"/>
              <a:t>領土保全</a:t>
            </a:r>
            <a:r>
              <a:rPr lang="en-US" altLang="ja-JP" sz="2800" dirty="0"/>
              <a:t>｣</a:t>
            </a:r>
            <a:r>
              <a:rPr lang="ja-JP" altLang="en-US" sz="2800" dirty="0"/>
              <a:t>などを約束</a:t>
            </a:r>
            <a:endParaRPr lang="en-US" altLang="ja-JP" sz="2800" dirty="0"/>
          </a:p>
          <a:p>
            <a:pPr marL="390525" lvl="2" indent="0">
              <a:spcBef>
                <a:spcPts val="250"/>
              </a:spcBef>
              <a:buNone/>
            </a:pPr>
            <a:r>
              <a:rPr lang="ja-JP" altLang="en-US" sz="2800" dirty="0"/>
              <a:t>　</a:t>
            </a:r>
            <a:r>
              <a:rPr lang="en-US" altLang="ja-JP" sz="2800" dirty="0"/>
              <a:t>｢</a:t>
            </a:r>
            <a:r>
              <a:rPr lang="ja-JP" altLang="en-US" sz="2800" dirty="0">
                <a:solidFill>
                  <a:srgbClr val="FF0000"/>
                </a:solidFill>
              </a:rPr>
              <a:t>ワシントン体制</a:t>
            </a:r>
            <a:r>
              <a:rPr lang="en-US" altLang="ja-JP" sz="2000" dirty="0"/>
              <a:t>｣</a:t>
            </a:r>
          </a:p>
          <a:p>
            <a:pPr marL="390525" lvl="2" indent="0">
              <a:spcBef>
                <a:spcPts val="250"/>
              </a:spcBef>
              <a:buNone/>
            </a:pPr>
            <a:endParaRPr lang="en-US" altLang="ja-JP" sz="3200" dirty="0">
              <a:solidFill>
                <a:srgbClr val="C00000"/>
              </a:solidFill>
            </a:endParaRPr>
          </a:p>
          <a:p>
            <a:pPr marL="390525" lvl="2" indent="0">
              <a:spcBef>
                <a:spcPts val="250"/>
              </a:spcBef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陸軍は一貫して満蒙の権益確保を狙う</a:t>
            </a:r>
            <a:endParaRPr lang="en-US" altLang="ja-JP" sz="2400" dirty="0">
              <a:solidFill>
                <a:srgbClr val="FF0000"/>
              </a:solidFill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1439040" y="244106"/>
            <a:ext cx="9978259" cy="72014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</a:rPr>
              <a:t>日本はなぜ太平洋戦争を起こしたか？（２）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91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146"/>
    </mc:Choice>
    <mc:Fallback xmlns="">
      <p:transition spd="slow" advTm="3514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351150" y="1633929"/>
            <a:ext cx="7561262" cy="4817672"/>
          </a:xfrm>
        </p:spPr>
        <p:txBody>
          <a:bodyPr>
            <a:noAutofit/>
          </a:bodyPr>
          <a:lstStyle/>
          <a:p>
            <a:pPr marL="0" indent="0">
              <a:spcBef>
                <a:spcPts val="250"/>
              </a:spcBef>
              <a:buNone/>
            </a:pPr>
            <a:r>
              <a:rPr lang="en-US" altLang="ja-JP" dirty="0">
                <a:solidFill>
                  <a:srgbClr val="FF0000"/>
                </a:solidFill>
              </a:rPr>
              <a:t>1931</a:t>
            </a:r>
            <a:r>
              <a:rPr lang="ja-JP" altLang="en-US" dirty="0">
                <a:solidFill>
                  <a:srgbClr val="FF0000"/>
                </a:solidFill>
              </a:rPr>
              <a:t>年</a:t>
            </a:r>
            <a:r>
              <a:rPr lang="en-US" altLang="ja-JP" dirty="0">
                <a:solidFill>
                  <a:srgbClr val="FF0000"/>
                </a:solidFill>
              </a:rPr>
              <a:t>9</a:t>
            </a:r>
            <a:r>
              <a:rPr lang="ja-JP" altLang="en-US" dirty="0">
                <a:solidFill>
                  <a:srgbClr val="FF0000"/>
                </a:solidFill>
              </a:rPr>
              <a:t>月</a:t>
            </a:r>
            <a:r>
              <a:rPr lang="en-US" altLang="ja-JP" dirty="0">
                <a:solidFill>
                  <a:srgbClr val="FF0000"/>
                </a:solidFill>
              </a:rPr>
              <a:t>18</a:t>
            </a:r>
            <a:r>
              <a:rPr lang="ja-JP" altLang="en-US" dirty="0">
                <a:solidFill>
                  <a:srgbClr val="FF0000"/>
                </a:solidFill>
              </a:rPr>
              <a:t>日「満州事変」</a:t>
            </a:r>
            <a:endParaRPr lang="en-US" altLang="ja-JP" dirty="0">
              <a:solidFill>
                <a:srgbClr val="FF0000"/>
              </a:solidFill>
            </a:endParaRPr>
          </a:p>
          <a:p>
            <a:pPr marL="465138" lvl="1" indent="-342900">
              <a:spcBef>
                <a:spcPts val="250"/>
              </a:spcBef>
            </a:pPr>
            <a:r>
              <a:rPr lang="ja-JP" altLang="en-US" sz="2800" dirty="0"/>
              <a:t>関東軍が満鉄の線路を爆破（</a:t>
            </a:r>
            <a:r>
              <a:rPr lang="ja-JP" altLang="en-US" sz="2800" dirty="0">
                <a:solidFill>
                  <a:srgbClr val="7030A0"/>
                </a:solidFill>
              </a:rPr>
              <a:t>謀略</a:t>
            </a:r>
            <a:r>
              <a:rPr lang="ja-JP" altLang="en-US" sz="2800" dirty="0"/>
              <a:t>）</a:t>
            </a:r>
            <a:endParaRPr lang="en-US" altLang="ja-JP" sz="2800" dirty="0"/>
          </a:p>
          <a:p>
            <a:pPr marL="465138" lvl="1" indent="-342900">
              <a:spcBef>
                <a:spcPts val="250"/>
              </a:spcBef>
            </a:pPr>
            <a:r>
              <a:rPr lang="ja-JP" altLang="en-US" sz="2800" dirty="0"/>
              <a:t>「中国軍の行動だ」と報告</a:t>
            </a:r>
            <a:endParaRPr lang="en-US" altLang="ja-JP" sz="2800" dirty="0"/>
          </a:p>
          <a:p>
            <a:pPr marL="465138" lvl="1" indent="-342900">
              <a:spcBef>
                <a:spcPts val="250"/>
              </a:spcBef>
            </a:pPr>
            <a:r>
              <a:rPr lang="ja-JP" altLang="en-US" sz="2800" dirty="0"/>
              <a:t>満州全域で軍事行動を拡大</a:t>
            </a:r>
            <a:endParaRPr lang="en-US" altLang="ja-JP" sz="2800" dirty="0"/>
          </a:p>
          <a:p>
            <a:pPr marL="465138" lvl="1" indent="-342900">
              <a:spcBef>
                <a:spcPts val="250"/>
              </a:spcBef>
            </a:pPr>
            <a:r>
              <a:rPr lang="ja-JP" altLang="en-US" sz="2800" dirty="0"/>
              <a:t>内閣の「不拡大方針」に従わず</a:t>
            </a:r>
            <a:endParaRPr lang="en-US" altLang="ja-JP" sz="2800" dirty="0"/>
          </a:p>
          <a:p>
            <a:pPr marL="0" indent="0">
              <a:spcBef>
                <a:spcPts val="250"/>
              </a:spcBef>
              <a:buNone/>
            </a:pPr>
            <a:r>
              <a:rPr lang="en-US" altLang="ja-JP" dirty="0">
                <a:solidFill>
                  <a:srgbClr val="FF0000"/>
                </a:solidFill>
              </a:rPr>
              <a:t>1932</a:t>
            </a:r>
            <a:r>
              <a:rPr lang="ja-JP" altLang="en-US" dirty="0">
                <a:solidFill>
                  <a:srgbClr val="FF0000"/>
                </a:solidFill>
              </a:rPr>
              <a:t>年</a:t>
            </a:r>
            <a:r>
              <a:rPr lang="ja-JP" altLang="en-US" dirty="0"/>
              <a:t>には</a:t>
            </a:r>
            <a:r>
              <a:rPr lang="ja-JP" altLang="en-US" dirty="0">
                <a:solidFill>
                  <a:schemeClr val="accent4">
                    <a:lumMod val="50000"/>
                  </a:schemeClr>
                </a:solidFill>
              </a:rPr>
              <a:t>陸軍</a:t>
            </a:r>
            <a:r>
              <a:rPr lang="ja-JP" altLang="en-US" dirty="0"/>
              <a:t>主導で「</a:t>
            </a:r>
            <a:r>
              <a:rPr lang="ja-JP" altLang="en-US" dirty="0">
                <a:solidFill>
                  <a:srgbClr val="00B050"/>
                </a:solidFill>
              </a:rPr>
              <a:t>満州国</a:t>
            </a:r>
            <a:r>
              <a:rPr lang="ja-JP" altLang="en-US" dirty="0"/>
              <a:t>」を独立</a:t>
            </a:r>
            <a:endParaRPr lang="en-US" altLang="ja-JP" dirty="0"/>
          </a:p>
          <a:p>
            <a:pPr marL="465138" lvl="1" indent="-342900">
              <a:spcBef>
                <a:spcPts val="250"/>
              </a:spcBef>
            </a:pPr>
            <a:r>
              <a:rPr lang="ja-JP" altLang="en-US" sz="2800" dirty="0"/>
              <a:t>インドシナ半島へも侵攻</a:t>
            </a:r>
            <a:endParaRPr lang="en-US" altLang="ja-JP" sz="2800" dirty="0"/>
          </a:p>
          <a:p>
            <a:pPr marL="179388" indent="-457200">
              <a:spcBef>
                <a:spcPts val="250"/>
              </a:spcBef>
            </a:pPr>
            <a:r>
              <a:rPr lang="ja-JP" altLang="en-US" dirty="0"/>
              <a:t>中国～アジアへの進出に</a:t>
            </a:r>
            <a:r>
              <a:rPr lang="ja-JP" altLang="en-US" dirty="0">
                <a:solidFill>
                  <a:srgbClr val="FF0000"/>
                </a:solidFill>
              </a:rPr>
              <a:t>米英</a:t>
            </a:r>
            <a:r>
              <a:rPr lang="ja-JP" altLang="en-US" dirty="0"/>
              <a:t>が反発、</a:t>
            </a:r>
            <a:r>
              <a:rPr lang="ja-JP" altLang="en-US" dirty="0">
                <a:solidFill>
                  <a:srgbClr val="FF0000"/>
                </a:solidFill>
              </a:rPr>
              <a:t>経済制裁</a:t>
            </a:r>
            <a:r>
              <a:rPr lang="ja-JP" altLang="en-US" dirty="0"/>
              <a:t>を強める（</a:t>
            </a:r>
            <a:r>
              <a:rPr lang="en-US" altLang="ja-JP" dirty="0"/>
              <a:t>ABCD</a:t>
            </a:r>
            <a:r>
              <a:rPr lang="ja-JP" altLang="en-US" dirty="0"/>
              <a:t>包囲網）</a:t>
            </a:r>
            <a:endParaRPr lang="en-US" altLang="ja-JP" dirty="0"/>
          </a:p>
          <a:p>
            <a:pPr marL="465138" lvl="1" indent="-342900">
              <a:spcBef>
                <a:spcPts val="250"/>
              </a:spcBef>
            </a:pPr>
            <a:r>
              <a:rPr lang="ja-JP" altLang="en-US" sz="2800" dirty="0">
                <a:solidFill>
                  <a:srgbClr val="FF0000"/>
                </a:solidFill>
              </a:rPr>
              <a:t>「ワシントン体制＝</a:t>
            </a:r>
            <a:r>
              <a:rPr lang="en-US" altLang="ja-JP" sz="2800" dirty="0">
                <a:solidFill>
                  <a:srgbClr val="FF0000"/>
                </a:solidFill>
              </a:rPr>
              <a:t>9</a:t>
            </a:r>
            <a:r>
              <a:rPr lang="ja-JP" altLang="en-US" sz="2800" dirty="0">
                <a:solidFill>
                  <a:srgbClr val="FF0000"/>
                </a:solidFill>
              </a:rPr>
              <a:t>か国条約（</a:t>
            </a:r>
            <a:r>
              <a:rPr lang="en-US" altLang="ja-JP" sz="2800" dirty="0">
                <a:solidFill>
                  <a:srgbClr val="FF0000"/>
                </a:solidFill>
              </a:rPr>
              <a:t>1922</a:t>
            </a:r>
            <a:r>
              <a:rPr lang="ja-JP" altLang="en-US" sz="2800" dirty="0">
                <a:solidFill>
                  <a:srgbClr val="FF0000"/>
                </a:solidFill>
              </a:rPr>
              <a:t>年）に違反」</a:t>
            </a:r>
            <a:r>
              <a:rPr lang="ja-JP" altLang="en-US" sz="2800" dirty="0"/>
              <a:t>（米英）</a:t>
            </a:r>
            <a:endParaRPr lang="en-US" altLang="ja-JP" sz="2800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439040" y="244106"/>
            <a:ext cx="9978259" cy="72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</a:rPr>
              <a:t>日本はなぜ太平洋戦争を起こしたか？（３）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529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2299062" y="325937"/>
            <a:ext cx="9054737" cy="875846"/>
          </a:xfrm>
        </p:spPr>
        <p:txBody>
          <a:bodyPr/>
          <a:lstStyle/>
          <a:p>
            <a:pPr>
              <a:defRPr/>
            </a:pPr>
            <a:r>
              <a:rPr lang="ja-JP" altLang="en-US" dirty="0"/>
              <a:t>なぜ日米開戦に踏み切ったか</a:t>
            </a:r>
          </a:p>
        </p:txBody>
      </p:sp>
      <p:sp>
        <p:nvSpPr>
          <p:cNvPr id="39938" name="コンテンツ プレースホルダー 1"/>
          <p:cNvSpPr>
            <a:spLocks noGrp="1"/>
          </p:cNvSpPr>
          <p:nvPr>
            <p:ph idx="1"/>
          </p:nvPr>
        </p:nvSpPr>
        <p:spPr>
          <a:xfrm>
            <a:off x="2038350" y="1416349"/>
            <a:ext cx="8115300" cy="4673348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米国務長官ハルからの最後通牒</a:t>
            </a:r>
            <a:endParaRPr lang="en-US" altLang="ja-JP" sz="3600" dirty="0"/>
          </a:p>
          <a:p>
            <a:pPr lvl="1"/>
            <a:r>
              <a:rPr lang="ja-JP" altLang="en-US" sz="3600" dirty="0"/>
              <a:t>「ハル・ノート」</a:t>
            </a:r>
            <a:r>
              <a:rPr lang="en-US" altLang="ja-JP" sz="3600" dirty="0"/>
              <a:t>(1941</a:t>
            </a:r>
            <a:r>
              <a:rPr lang="ja-JP" altLang="en-US" sz="3600" dirty="0"/>
              <a:t>年）</a:t>
            </a:r>
            <a:endParaRPr lang="en-US" altLang="ja-JP" sz="3600" dirty="0"/>
          </a:p>
          <a:p>
            <a:pPr lvl="1"/>
            <a:r>
              <a:rPr lang="ja-JP" altLang="en-US" sz="3600" dirty="0">
                <a:solidFill>
                  <a:srgbClr val="FF0000"/>
                </a:solidFill>
              </a:rPr>
              <a:t>⇒ワシントン体制への復帰求める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lvl="1"/>
            <a:r>
              <a:rPr lang="ja-JP" altLang="en-US" sz="3200" dirty="0"/>
              <a:t>中国・インドシナからの全面撤退要求</a:t>
            </a:r>
            <a:endParaRPr lang="en-US" altLang="ja-JP" sz="3200" dirty="0"/>
          </a:p>
          <a:p>
            <a:pPr lvl="2"/>
            <a:r>
              <a:rPr lang="ja-JP" altLang="en-US" sz="3200" dirty="0">
                <a:solidFill>
                  <a:srgbClr val="0070C0"/>
                </a:solidFill>
              </a:rPr>
              <a:t>日本は「</a:t>
            </a:r>
            <a:r>
              <a:rPr lang="en-US" altLang="ja-JP" sz="3200" dirty="0">
                <a:solidFill>
                  <a:srgbClr val="0070C0"/>
                </a:solidFill>
              </a:rPr>
              <a:t>『</a:t>
            </a:r>
            <a:r>
              <a:rPr lang="ja-JP" altLang="en-US" sz="3200" dirty="0">
                <a:solidFill>
                  <a:srgbClr val="0070C0"/>
                </a:solidFill>
              </a:rPr>
              <a:t>満州事変</a:t>
            </a:r>
            <a:r>
              <a:rPr lang="en-US" altLang="ja-JP" sz="3200" dirty="0">
                <a:solidFill>
                  <a:srgbClr val="0070C0"/>
                </a:solidFill>
              </a:rPr>
              <a:t>』</a:t>
            </a:r>
            <a:r>
              <a:rPr lang="ja-JP" altLang="en-US" sz="3200" dirty="0">
                <a:solidFill>
                  <a:srgbClr val="0070C0"/>
                </a:solidFill>
              </a:rPr>
              <a:t>以前の状態に戻せとの要求」</a:t>
            </a:r>
            <a:r>
              <a:rPr lang="ja-JP" altLang="en-US" sz="3200" dirty="0"/>
              <a:t>と理解</a:t>
            </a:r>
            <a:endParaRPr lang="en-US" altLang="ja-JP" sz="3200" dirty="0"/>
          </a:p>
          <a:p>
            <a:pPr lvl="2"/>
            <a:r>
              <a:rPr lang="ja-JP" altLang="en-US" sz="3200" dirty="0">
                <a:solidFill>
                  <a:srgbClr val="FF0000"/>
                </a:solidFill>
              </a:rPr>
              <a:t>満州を手放すのは不可能</a:t>
            </a:r>
            <a:r>
              <a:rPr lang="ja-JP" altLang="en-US" sz="3200" dirty="0"/>
              <a:t>と判断、</a:t>
            </a:r>
            <a:r>
              <a:rPr lang="ja-JP" altLang="en-US" sz="3200" dirty="0">
                <a:solidFill>
                  <a:srgbClr val="FF0000"/>
                </a:solidFill>
              </a:rPr>
              <a:t>開戦（真珠湾攻撃）</a:t>
            </a:r>
            <a:r>
              <a:rPr lang="ja-JP" altLang="en-US" sz="3200" dirty="0"/>
              <a:t>に踏み切る</a:t>
            </a:r>
            <a:endParaRPr lang="en-US" altLang="ja-JP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712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03512" y="428604"/>
            <a:ext cx="8478684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dirty="0"/>
              <a:t>太平洋戦争に勝ち目はあったのか？</a:t>
            </a:r>
          </a:p>
        </p:txBody>
      </p:sp>
      <p:sp>
        <p:nvSpPr>
          <p:cNvPr id="40962" name="コンテンツ プレースホルダ 2"/>
          <p:cNvSpPr>
            <a:spLocks noGrp="1"/>
          </p:cNvSpPr>
          <p:nvPr>
            <p:ph idx="1"/>
          </p:nvPr>
        </p:nvSpPr>
        <p:spPr>
          <a:xfrm>
            <a:off x="2135189" y="1988840"/>
            <a:ext cx="8281987" cy="4367510"/>
          </a:xfrm>
        </p:spPr>
        <p:txBody>
          <a:bodyPr>
            <a:noAutofit/>
          </a:bodyPr>
          <a:lstStyle/>
          <a:p>
            <a:pPr eaLnBrk="1" hangingPunct="1"/>
            <a:r>
              <a:rPr lang="ja-JP" altLang="en-US" sz="4000" dirty="0"/>
              <a:t>開戦当時（</a:t>
            </a:r>
            <a:r>
              <a:rPr lang="en-US" altLang="ja-JP" sz="4000" dirty="0"/>
              <a:t>1941</a:t>
            </a:r>
            <a:r>
              <a:rPr lang="ja-JP" altLang="en-US" sz="4000" dirty="0"/>
              <a:t>年）の</a:t>
            </a:r>
            <a:r>
              <a:rPr lang="ja-JP" altLang="en-US" sz="4000" dirty="0">
                <a:solidFill>
                  <a:srgbClr val="002060"/>
                </a:solidFill>
              </a:rPr>
              <a:t>米国の国力</a:t>
            </a:r>
            <a:endParaRPr lang="en-US" altLang="ja-JP" sz="4000" dirty="0">
              <a:solidFill>
                <a:srgbClr val="002060"/>
              </a:solidFill>
            </a:endParaRPr>
          </a:p>
          <a:p>
            <a:pPr lvl="1" eaLnBrk="1" hangingPunct="1"/>
            <a:r>
              <a:rPr lang="ja-JP" altLang="en-US" sz="4000" dirty="0">
                <a:solidFill>
                  <a:srgbClr val="002060"/>
                </a:solidFill>
              </a:rPr>
              <a:t>国民総生産</a:t>
            </a:r>
            <a:r>
              <a:rPr lang="ja-JP" altLang="en-US" sz="4000" dirty="0"/>
              <a:t>　日本の</a:t>
            </a:r>
            <a:r>
              <a:rPr lang="en-US" altLang="ja-JP" sz="4000" dirty="0">
                <a:solidFill>
                  <a:srgbClr val="FF0000"/>
                </a:solidFill>
              </a:rPr>
              <a:t>12</a:t>
            </a:r>
            <a:r>
              <a:rPr lang="ja-JP" altLang="en-US" sz="4000" dirty="0"/>
              <a:t>倍</a:t>
            </a:r>
            <a:endParaRPr lang="en-US" altLang="ja-JP" sz="4000" dirty="0"/>
          </a:p>
          <a:p>
            <a:pPr lvl="1" eaLnBrk="1" hangingPunct="1"/>
            <a:r>
              <a:rPr lang="ja-JP" altLang="en-US" sz="4000" dirty="0">
                <a:solidFill>
                  <a:srgbClr val="002060"/>
                </a:solidFill>
              </a:rPr>
              <a:t>粗鋼生産力</a:t>
            </a:r>
            <a:r>
              <a:rPr lang="ja-JP" altLang="en-US" sz="4000" dirty="0"/>
              <a:t>　日本の</a:t>
            </a:r>
            <a:r>
              <a:rPr lang="en-US" altLang="ja-JP" sz="4000" dirty="0">
                <a:solidFill>
                  <a:srgbClr val="FF0000"/>
                </a:solidFill>
              </a:rPr>
              <a:t>12</a:t>
            </a:r>
            <a:r>
              <a:rPr lang="ja-JP" altLang="en-US" sz="4000" dirty="0"/>
              <a:t>倍</a:t>
            </a:r>
            <a:endParaRPr lang="en-US" altLang="ja-JP" sz="4000" dirty="0"/>
          </a:p>
          <a:p>
            <a:pPr lvl="1" eaLnBrk="1" hangingPunct="1"/>
            <a:r>
              <a:rPr lang="ja-JP" altLang="en-US" sz="4000" dirty="0">
                <a:solidFill>
                  <a:srgbClr val="002060"/>
                </a:solidFill>
              </a:rPr>
              <a:t>自動車保有台数</a:t>
            </a:r>
            <a:r>
              <a:rPr lang="ja-JP" altLang="en-US" sz="4000" dirty="0"/>
              <a:t>　日本の</a:t>
            </a:r>
            <a:r>
              <a:rPr lang="en-US" altLang="ja-JP" sz="4000" dirty="0">
                <a:solidFill>
                  <a:srgbClr val="FF0000"/>
                </a:solidFill>
              </a:rPr>
              <a:t>160</a:t>
            </a:r>
            <a:r>
              <a:rPr lang="ja-JP" altLang="en-US" sz="4000" dirty="0"/>
              <a:t>倍</a:t>
            </a:r>
            <a:endParaRPr lang="en-US" altLang="ja-JP" sz="4000" dirty="0"/>
          </a:p>
          <a:p>
            <a:pPr lvl="1" eaLnBrk="1" hangingPunct="1"/>
            <a:r>
              <a:rPr lang="ja-JP" altLang="en-US" sz="4000" dirty="0">
                <a:solidFill>
                  <a:srgbClr val="00B0F0"/>
                </a:solidFill>
              </a:rPr>
              <a:t>国内石油産出量</a:t>
            </a:r>
            <a:r>
              <a:rPr lang="ja-JP" altLang="en-US" sz="4000" dirty="0"/>
              <a:t>　日本の</a:t>
            </a:r>
            <a:r>
              <a:rPr lang="en-US" altLang="ja-JP" sz="4000" dirty="0">
                <a:solidFill>
                  <a:srgbClr val="FF0000"/>
                </a:solidFill>
              </a:rPr>
              <a:t>777</a:t>
            </a:r>
            <a:r>
              <a:rPr lang="ja-JP" altLang="en-US" sz="4000" dirty="0"/>
              <a:t>倍</a:t>
            </a:r>
            <a:endParaRPr lang="en-US" altLang="ja-JP" sz="4000" dirty="0"/>
          </a:p>
          <a:p>
            <a:pPr lvl="2"/>
            <a:r>
              <a:rPr lang="ja-JP" altLang="en-US" sz="4000" dirty="0">
                <a:solidFill>
                  <a:srgbClr val="FF0000"/>
                </a:solidFill>
              </a:rPr>
              <a:t>石油の輸入の</a:t>
            </a:r>
            <a:r>
              <a:rPr lang="en-US" altLang="ja-JP" sz="4000" dirty="0">
                <a:solidFill>
                  <a:srgbClr val="0070C0"/>
                </a:solidFill>
              </a:rPr>
              <a:t>7</a:t>
            </a:r>
            <a:r>
              <a:rPr lang="ja-JP" altLang="en-US" sz="4000" dirty="0">
                <a:solidFill>
                  <a:srgbClr val="0070C0"/>
                </a:solidFill>
              </a:rPr>
              <a:t>割</a:t>
            </a:r>
            <a:r>
              <a:rPr lang="ja-JP" altLang="en-US" sz="4000" dirty="0">
                <a:solidFill>
                  <a:srgbClr val="FF0000"/>
                </a:solidFill>
              </a:rPr>
              <a:t>は</a:t>
            </a:r>
            <a:r>
              <a:rPr lang="ja-JP" altLang="en-US" sz="4000" dirty="0">
                <a:solidFill>
                  <a:srgbClr val="0070C0"/>
                </a:solidFill>
              </a:rPr>
              <a:t>米国</a:t>
            </a:r>
            <a:r>
              <a:rPr lang="ja-JP" altLang="en-US" sz="4000" dirty="0">
                <a:solidFill>
                  <a:srgbClr val="FF0000"/>
                </a:solidFill>
              </a:rPr>
              <a:t>に依存</a:t>
            </a:r>
            <a:endParaRPr lang="en-US" altLang="ja-JP" sz="4000" dirty="0">
              <a:solidFill>
                <a:srgbClr val="FF0000"/>
              </a:solidFill>
            </a:endParaRPr>
          </a:p>
          <a:p>
            <a:pPr lvl="1" eaLnBrk="1" hangingPunct="1"/>
            <a:endParaRPr lang="ja-JP" alt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020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コンテンツ プレースホルダ 2"/>
          <p:cNvSpPr>
            <a:spLocks noGrp="1"/>
          </p:cNvSpPr>
          <p:nvPr>
            <p:ph idx="1"/>
          </p:nvPr>
        </p:nvSpPr>
        <p:spPr>
          <a:xfrm>
            <a:off x="1991581" y="2066743"/>
            <a:ext cx="8064500" cy="432099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ja-JP" sz="3200" dirty="0">
                <a:latin typeface="Century" panose="02040604050505020304" pitchFamily="18" charset="0"/>
              </a:rPr>
              <a:t>1941</a:t>
            </a:r>
            <a:r>
              <a:rPr lang="ja-JP" altLang="en-US" sz="3200" dirty="0">
                <a:latin typeface="Century" panose="02040604050505020304" pitchFamily="18" charset="0"/>
              </a:rPr>
              <a:t>年</a:t>
            </a:r>
            <a:r>
              <a:rPr lang="en-US" altLang="ja-JP" sz="3200" dirty="0">
                <a:latin typeface="Century" panose="02040604050505020304" pitchFamily="18" charset="0"/>
              </a:rPr>
              <a:t>12</a:t>
            </a:r>
            <a:r>
              <a:rPr lang="ja-JP" altLang="en-US" sz="3200" dirty="0">
                <a:latin typeface="Century" panose="02040604050505020304" pitchFamily="18" charset="0"/>
              </a:rPr>
              <a:t>月　</a:t>
            </a:r>
            <a:r>
              <a:rPr lang="ja-JP" altLang="en-US" sz="3200" dirty="0">
                <a:solidFill>
                  <a:srgbClr val="FF0000"/>
                </a:solidFill>
                <a:latin typeface="Century" panose="02040604050505020304" pitchFamily="18" charset="0"/>
              </a:rPr>
              <a:t>真珠湾攻撃</a:t>
            </a:r>
            <a:r>
              <a:rPr lang="ja-JP" altLang="en-US" sz="3200" dirty="0">
                <a:latin typeface="Century" panose="02040604050505020304" pitchFamily="18" charset="0"/>
              </a:rPr>
              <a:t>で奇襲には成功</a:t>
            </a:r>
            <a:endParaRPr lang="en-US" altLang="ja-JP" sz="3200" dirty="0">
              <a:latin typeface="Century" panose="02040604050505020304" pitchFamily="18" charset="0"/>
            </a:endParaRPr>
          </a:p>
          <a:p>
            <a:pPr eaLnBrk="1" hangingPunct="1"/>
            <a:r>
              <a:rPr lang="ja-JP" altLang="en-US" sz="3200" dirty="0">
                <a:solidFill>
                  <a:srgbClr val="0070C0"/>
                </a:solidFill>
                <a:latin typeface="Century" panose="02040604050505020304" pitchFamily="18" charset="0"/>
              </a:rPr>
              <a:t>宣戦布告前に攻撃を開始</a:t>
            </a:r>
            <a:r>
              <a:rPr lang="ja-JP" altLang="en-US" sz="3200" dirty="0">
                <a:latin typeface="Century" panose="02040604050505020304" pitchFamily="18" charset="0"/>
              </a:rPr>
              <a:t>し、米側に「だまし討ち」の怒りをかう</a:t>
            </a:r>
            <a:endParaRPr lang="en-US" altLang="ja-JP" sz="3200" dirty="0">
              <a:latin typeface="Century" panose="02040604050505020304" pitchFamily="18" charset="0"/>
            </a:endParaRPr>
          </a:p>
          <a:p>
            <a:pPr eaLnBrk="1" hangingPunct="1"/>
            <a:r>
              <a:rPr lang="en-US" altLang="ja-JP" sz="3200" dirty="0">
                <a:latin typeface="Century" panose="02040604050505020304" pitchFamily="18" charset="0"/>
              </a:rPr>
              <a:t>1942</a:t>
            </a:r>
            <a:r>
              <a:rPr lang="ja-JP" altLang="en-US" sz="3200" dirty="0">
                <a:latin typeface="Century" panose="02040604050505020304" pitchFamily="18" charset="0"/>
              </a:rPr>
              <a:t>年</a:t>
            </a:r>
            <a:r>
              <a:rPr lang="en-US" altLang="ja-JP" sz="3200" dirty="0">
                <a:latin typeface="Century" panose="02040604050505020304" pitchFamily="18" charset="0"/>
              </a:rPr>
              <a:t>6</a:t>
            </a:r>
            <a:r>
              <a:rPr lang="ja-JP" altLang="en-US" sz="3200" dirty="0">
                <a:latin typeface="Century" panose="02040604050505020304" pitchFamily="18" charset="0"/>
              </a:rPr>
              <a:t>月　</a:t>
            </a:r>
            <a:r>
              <a:rPr lang="ja-JP" altLang="en-US" sz="3200" dirty="0">
                <a:solidFill>
                  <a:srgbClr val="FF0000"/>
                </a:solidFill>
                <a:latin typeface="Century" panose="02040604050505020304" pitchFamily="18" charset="0"/>
              </a:rPr>
              <a:t>ミッドウェー海戦</a:t>
            </a:r>
            <a:r>
              <a:rPr lang="ja-JP" altLang="en-US" sz="3200" dirty="0">
                <a:latin typeface="Century" panose="02040604050505020304" pitchFamily="18" charset="0"/>
              </a:rPr>
              <a:t>で</a:t>
            </a:r>
            <a:r>
              <a:rPr lang="ja-JP" altLang="en-US" sz="3200" dirty="0">
                <a:solidFill>
                  <a:srgbClr val="FF0000"/>
                </a:solidFill>
                <a:latin typeface="Century" panose="02040604050505020304" pitchFamily="18" charset="0"/>
              </a:rPr>
              <a:t>大敗</a:t>
            </a:r>
            <a:r>
              <a:rPr lang="ja-JP" altLang="en-US" sz="3200" dirty="0">
                <a:latin typeface="Century" panose="02040604050505020304" pitchFamily="18" charset="0"/>
              </a:rPr>
              <a:t>、</a:t>
            </a:r>
            <a:r>
              <a:rPr lang="ja-JP" altLang="en-US" sz="3200" dirty="0">
                <a:solidFill>
                  <a:schemeClr val="tx1"/>
                </a:solidFill>
                <a:latin typeface="Century" panose="02040604050505020304" pitchFamily="18" charset="0"/>
              </a:rPr>
              <a:t>空母</a:t>
            </a:r>
            <a:r>
              <a:rPr lang="en-US" altLang="ja-JP" sz="3200" dirty="0">
                <a:solidFill>
                  <a:schemeClr val="tx1"/>
                </a:solidFill>
                <a:latin typeface="Century" panose="02040604050505020304" pitchFamily="18" charset="0"/>
              </a:rPr>
              <a:t>4</a:t>
            </a:r>
            <a:r>
              <a:rPr lang="ja-JP" altLang="en-US" sz="3200" dirty="0">
                <a:solidFill>
                  <a:schemeClr val="tx1"/>
                </a:solidFill>
                <a:latin typeface="Century" panose="02040604050505020304" pitchFamily="18" charset="0"/>
              </a:rPr>
              <a:t>隻失う</a:t>
            </a:r>
            <a:r>
              <a:rPr lang="ja-JP" altLang="en-US" sz="3200" dirty="0">
                <a:latin typeface="Century" panose="02040604050505020304" pitchFamily="18" charset="0"/>
              </a:rPr>
              <a:t>。</a:t>
            </a:r>
            <a:r>
              <a:rPr lang="ja-JP" altLang="en-US" sz="3200" dirty="0">
                <a:solidFill>
                  <a:srgbClr val="7030A0"/>
                </a:solidFill>
                <a:latin typeface="Century" panose="02040604050505020304" pitchFamily="18" charset="0"/>
              </a:rPr>
              <a:t>これ以降、戦局は敗北の連続</a:t>
            </a:r>
            <a:endParaRPr lang="en-US" altLang="ja-JP" sz="3200" dirty="0">
              <a:solidFill>
                <a:srgbClr val="7030A0"/>
              </a:solidFill>
              <a:latin typeface="Century" panose="02040604050505020304" pitchFamily="18" charset="0"/>
            </a:endParaRPr>
          </a:p>
          <a:p>
            <a:pPr eaLnBrk="1" hangingPunct="1"/>
            <a:r>
              <a:rPr lang="en-US" altLang="ja-JP" sz="3200" dirty="0">
                <a:latin typeface="Century" panose="02040604050505020304" pitchFamily="18" charset="0"/>
              </a:rPr>
              <a:t>1943</a:t>
            </a:r>
            <a:r>
              <a:rPr lang="ja-JP" altLang="en-US" sz="3200" dirty="0">
                <a:latin typeface="Century" panose="02040604050505020304" pitchFamily="18" charset="0"/>
              </a:rPr>
              <a:t>年</a:t>
            </a:r>
            <a:r>
              <a:rPr lang="en-US" altLang="ja-JP" sz="3200" dirty="0">
                <a:latin typeface="Century" panose="02040604050505020304" pitchFamily="18" charset="0"/>
              </a:rPr>
              <a:t>5</a:t>
            </a:r>
            <a:r>
              <a:rPr lang="ja-JP" altLang="en-US" sz="3200" dirty="0">
                <a:latin typeface="Century" panose="02040604050505020304" pitchFamily="18" charset="0"/>
              </a:rPr>
              <a:t>月、</a:t>
            </a:r>
            <a:r>
              <a:rPr lang="ja-JP" altLang="en-US" sz="3200" dirty="0">
                <a:solidFill>
                  <a:srgbClr val="FF0000"/>
                </a:solidFill>
                <a:latin typeface="Century" panose="02040604050505020304" pitchFamily="18" charset="0"/>
              </a:rPr>
              <a:t>アッツ島</a:t>
            </a:r>
            <a:r>
              <a:rPr lang="ja-JP" altLang="en-US" sz="3200" dirty="0">
                <a:latin typeface="Century" panose="02040604050505020304" pitchFamily="18" charset="0"/>
              </a:rPr>
              <a:t>守備隊</a:t>
            </a:r>
            <a:r>
              <a:rPr lang="en-US" altLang="ja-JP" sz="3200" dirty="0">
                <a:latin typeface="Century" panose="02040604050505020304" pitchFamily="18" charset="0"/>
              </a:rPr>
              <a:t>2,500</a:t>
            </a:r>
            <a:r>
              <a:rPr lang="ja-JP" altLang="en-US" sz="3200" dirty="0">
                <a:latin typeface="Century" panose="02040604050505020304" pitchFamily="18" charset="0"/>
              </a:rPr>
              <a:t>人全員戦死、初めて「</a:t>
            </a:r>
            <a:r>
              <a:rPr lang="ja-JP" altLang="en-US" sz="3200" dirty="0">
                <a:solidFill>
                  <a:srgbClr val="FF0000"/>
                </a:solidFill>
                <a:latin typeface="Century" panose="02040604050505020304" pitchFamily="18" charset="0"/>
              </a:rPr>
              <a:t>玉砕</a:t>
            </a:r>
            <a:r>
              <a:rPr lang="ja-JP" altLang="en-US" sz="3200" dirty="0">
                <a:latin typeface="Century" panose="02040604050505020304" pitchFamily="18" charset="0"/>
              </a:rPr>
              <a:t>」と発表される。</a:t>
            </a:r>
            <a:endParaRPr lang="en-US" altLang="ja-JP" sz="3200" dirty="0">
              <a:latin typeface="Century" panose="02040604050505020304" pitchFamily="18" charset="0"/>
            </a:endParaRPr>
          </a:p>
          <a:p>
            <a:pPr eaLnBrk="1" hangingPunct="1"/>
            <a:r>
              <a:rPr lang="en-US" altLang="ja-JP" sz="3200" dirty="0">
                <a:latin typeface="Century" panose="02040604050505020304" pitchFamily="18" charset="0"/>
              </a:rPr>
              <a:t>1943</a:t>
            </a:r>
            <a:r>
              <a:rPr lang="ja-JP" altLang="en-US" sz="3200" dirty="0">
                <a:latin typeface="Century" panose="02040604050505020304" pitchFamily="18" charset="0"/>
              </a:rPr>
              <a:t>年</a:t>
            </a:r>
            <a:r>
              <a:rPr lang="en-US" altLang="ja-JP" sz="3200" dirty="0">
                <a:latin typeface="Century" panose="02040604050505020304" pitchFamily="18" charset="0"/>
              </a:rPr>
              <a:t>9</a:t>
            </a:r>
            <a:r>
              <a:rPr lang="ja-JP" altLang="en-US" sz="3200" dirty="0">
                <a:latin typeface="Century" panose="02040604050505020304" pitchFamily="18" charset="0"/>
              </a:rPr>
              <a:t>月、「</a:t>
            </a:r>
            <a:r>
              <a:rPr lang="ja-JP" altLang="en-US" sz="3200" dirty="0">
                <a:solidFill>
                  <a:srgbClr val="FF0000"/>
                </a:solidFill>
                <a:latin typeface="Century" panose="02040604050505020304" pitchFamily="18" charset="0"/>
              </a:rPr>
              <a:t>絶対国防圏</a:t>
            </a:r>
            <a:r>
              <a:rPr lang="ja-JP" altLang="en-US" sz="3200" dirty="0">
                <a:latin typeface="Century" panose="02040604050505020304" pitchFamily="18" charset="0"/>
              </a:rPr>
              <a:t>」が設定される</a:t>
            </a:r>
            <a:endParaRPr lang="en-US" altLang="ja-JP" sz="3200" dirty="0">
              <a:latin typeface="Century" panose="02040604050505020304" pitchFamily="18" charset="0"/>
            </a:endParaRPr>
          </a:p>
        </p:txBody>
      </p:sp>
      <p:sp>
        <p:nvSpPr>
          <p:cNvPr id="21507" name="タイトル 1"/>
          <p:cNvSpPr>
            <a:spLocks noGrp="1"/>
          </p:cNvSpPr>
          <p:nvPr>
            <p:ph type="title"/>
          </p:nvPr>
        </p:nvSpPr>
        <p:spPr>
          <a:xfrm>
            <a:off x="1703512" y="512763"/>
            <a:ext cx="8640638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ja-JP" altLang="en-US" dirty="0"/>
              <a:t>太平洋戦争で日本はどう戦ったか？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322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420"/>
    </mc:Choice>
    <mc:Fallback xmlns="">
      <p:transition spd="slow" advTm="5242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コンテンツ プレースホルダ 12" descr="110117絶対国防圏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3435" y="888133"/>
            <a:ext cx="6212540" cy="5493477"/>
          </a:xfrm>
        </p:spPr>
      </p:pic>
      <p:sp>
        <p:nvSpPr>
          <p:cNvPr id="22531" name="テキスト プレースホルダ 11"/>
          <p:cNvSpPr>
            <a:spLocks noGrp="1"/>
          </p:cNvSpPr>
          <p:nvPr>
            <p:ph sz="half" idx="2"/>
          </p:nvPr>
        </p:nvSpPr>
        <p:spPr>
          <a:xfrm>
            <a:off x="6804214" y="1630877"/>
            <a:ext cx="4900240" cy="3524437"/>
          </a:xfrm>
        </p:spPr>
        <p:txBody>
          <a:bodyPr>
            <a:normAutofit/>
          </a:bodyPr>
          <a:lstStyle/>
          <a:p>
            <a:pPr marL="273844" indent="-191691">
              <a:buFont typeface="Wingdings 3" pitchFamily="18" charset="2"/>
              <a:buChar char=""/>
              <a:defRPr/>
            </a:pPr>
            <a:r>
              <a:rPr lang="ja-JP" altLang="en-US" sz="2400" dirty="0"/>
              <a:t>日本が絶対に死守すべき地域。この範囲で</a:t>
            </a:r>
            <a:r>
              <a:rPr lang="ja-JP" altLang="en-US" sz="2400" dirty="0">
                <a:solidFill>
                  <a:srgbClr val="FF0000"/>
                </a:solidFill>
              </a:rPr>
              <a:t>制空権</a:t>
            </a:r>
            <a:r>
              <a:rPr lang="ja-JP" altLang="en-US" sz="2400" dirty="0"/>
              <a:t>、</a:t>
            </a:r>
            <a:r>
              <a:rPr lang="ja-JP" altLang="en-US" sz="2400" dirty="0">
                <a:solidFill>
                  <a:srgbClr val="FF0000"/>
                </a:solidFill>
              </a:rPr>
              <a:t>制海圏</a:t>
            </a:r>
            <a:r>
              <a:rPr lang="ja-JP" altLang="en-US" sz="2400" dirty="0"/>
              <a:t>を確保し、持久態勢を固めた上で、連合軍を迎え撃つ、とされた。</a:t>
            </a:r>
            <a:endParaRPr lang="en-US" altLang="ja-JP" sz="2400" dirty="0"/>
          </a:p>
          <a:p>
            <a:pPr marL="273844" indent="-191691">
              <a:buFont typeface="Wingdings 3" pitchFamily="18" charset="2"/>
              <a:buChar char=""/>
              <a:defRPr/>
            </a:pPr>
            <a:r>
              <a:rPr lang="ja-JP" altLang="en-US" sz="2400" dirty="0"/>
              <a:t>その一角であるマリアナ諸島（グアム、サイパン、テニアン島が</a:t>
            </a:r>
            <a:r>
              <a:rPr lang="en-US" altLang="ja-JP" sz="2400" dirty="0"/>
              <a:t>1944</a:t>
            </a:r>
            <a:r>
              <a:rPr lang="ja-JP" altLang="en-US" sz="2400" dirty="0"/>
              <a:t>年６月から７月に陥落）＝米軍は日本の</a:t>
            </a:r>
            <a:r>
              <a:rPr lang="ja-JP" altLang="en-US" sz="2400" dirty="0">
                <a:solidFill>
                  <a:srgbClr val="FF0000"/>
                </a:solidFill>
              </a:rPr>
              <a:t>本土空襲</a:t>
            </a:r>
            <a:r>
              <a:rPr lang="ja-JP" altLang="en-US" sz="2400" dirty="0"/>
              <a:t>が可能に。</a:t>
            </a:r>
            <a:r>
              <a:rPr lang="ja-JP" altLang="en-US" sz="2400" dirty="0">
                <a:solidFill>
                  <a:srgbClr val="FF0000"/>
                </a:solidFill>
              </a:rPr>
              <a:t>日本の敗北は決定的</a:t>
            </a:r>
            <a:r>
              <a:rPr lang="ja-JP" altLang="en-US" sz="2400" dirty="0"/>
              <a:t>）</a:t>
            </a:r>
          </a:p>
        </p:txBody>
      </p:sp>
      <p:sp>
        <p:nvSpPr>
          <p:cNvPr id="22532" name="タイトル 9"/>
          <p:cNvSpPr>
            <a:spLocks noGrp="1"/>
          </p:cNvSpPr>
          <p:nvPr>
            <p:ph type="title"/>
          </p:nvPr>
        </p:nvSpPr>
        <p:spPr>
          <a:xfrm>
            <a:off x="7238115" y="627019"/>
            <a:ext cx="4032437" cy="77726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ja-JP" altLang="en-US" dirty="0"/>
              <a:t>絶対国防圏とは</a:t>
            </a:r>
          </a:p>
        </p:txBody>
      </p:sp>
    </p:spTree>
    <p:extLst>
      <p:ext uri="{BB962C8B-B14F-4D97-AF65-F5344CB8AC3E}">
        <p14:creationId xmlns:p14="http://schemas.microsoft.com/office/powerpoint/2010/main" val="241546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891"/>
    </mc:Choice>
    <mc:Fallback xmlns="">
      <p:transition spd="slow" advTm="41891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|2.2|1.5|1.3|1.5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7|27.3|1.2|11|3.1|0.6|11.7|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2|0.2|0.2|0.7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640</Words>
  <Application>Microsoft Office PowerPoint</Application>
  <PresentationFormat>ワイド画面</PresentationFormat>
  <Paragraphs>59</Paragraphs>
  <Slides>7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</vt:lpstr>
      <vt:lpstr>Wingdings 3</vt:lpstr>
      <vt:lpstr>Office テーマ</vt:lpstr>
      <vt:lpstr>日本はなぜ太平洋戦争を起こしたか？（１）</vt:lpstr>
      <vt:lpstr>日本はなぜ太平洋戦争を起こしたか？（２）</vt:lpstr>
      <vt:lpstr>PowerPoint プレゼンテーション</vt:lpstr>
      <vt:lpstr>なぜ日米開戦に踏み切ったか</vt:lpstr>
      <vt:lpstr>太平洋戦争に勝ち目はあったのか？</vt:lpstr>
      <vt:lpstr>太平洋戦争で日本はどう戦ったか？</vt:lpstr>
      <vt:lpstr>絶対国防圏とは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日本はなぜ太平洋戦争を起こしたか？</dc:title>
  <dc:creator>Microsoft アカウント</dc:creator>
  <cp:lastModifiedBy>Yohei Higuchi</cp:lastModifiedBy>
  <cp:revision>4</cp:revision>
  <dcterms:created xsi:type="dcterms:W3CDTF">2022-01-31T12:24:01Z</dcterms:created>
  <dcterms:modified xsi:type="dcterms:W3CDTF">2022-03-14T05:19:44Z</dcterms:modified>
</cp:coreProperties>
</file>