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word/numbering.xml" ContentType="application/vnd.openxmlformats-officedocument.wordprocessingml.numbering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otnotes.xml" ContentType="application/vnd.openxmlformats-officedocument.wordprocessingml.footnotes+xml"/>
  <Override PartName="/word/endnotes.xml" ContentType="application/vnd.openxmlformats-officedocument.wordprocessingml.endnote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body>
    <w:p w14:paraId="1675A005" w14:textId="77777777" w:rsidR="007E1867" w:rsidRPr="00255A18" w:rsidRDefault="007E1867" w:rsidP="007E1867">
      <w:pPr>
        <w:jc w:val="center"/>
      </w:pPr>
      <w:r w:rsidRPr="00255A18">
        <w:t>2021 年「平和への思い」発信・交流・継承事業 平和教育教材</w:t>
      </w:r>
    </w:p>
    <w:p w14:paraId="398892EB" w14:textId="77777777" w:rsidR="007E1867" w:rsidRPr="00255A18" w:rsidRDefault="007E1867" w:rsidP="007E1867">
      <w:pPr>
        <w:jc w:val="center"/>
      </w:pPr>
      <w:r w:rsidRPr="00255A18">
        <w:rPr>
          <w:rFonts w:hint="eastAsia"/>
        </w:rPr>
        <w:t>授業ワークシート</w:t>
      </w:r>
    </w:p>
    <w:p w14:paraId="47791690" w14:textId="77777777" w:rsidR="0030448E" w:rsidRPr="00255A18" w:rsidRDefault="0030448E" w:rsidP="007E1867">
      <w:pPr>
        <w:jc w:val="right"/>
        <w:rPr>
          <w:rFonts w:ascii="ＭＳ 明朝" w:eastAsia="ＭＳ 明朝" w:hAnsi="ＭＳ 明朝" w:cs="ＭＳ 明朝"/>
        </w:rPr>
      </w:pPr>
    </w:p>
    <w:p w14:paraId="0B638050" w14:textId="77777777" w:rsidR="004845F0" w:rsidRPr="00255A18" w:rsidRDefault="0030448E" w:rsidP="007E1867">
      <w:pPr>
        <w:jc w:val="right"/>
      </w:pPr>
      <w:r w:rsidRPr="00255A18">
        <w:t xml:space="preserve"> </w:t>
      </w:r>
      <w:r w:rsidR="007E1867" w:rsidRPr="00255A18">
        <w:t xml:space="preserve">( </w:t>
      </w:r>
      <w:r w:rsidR="007E1867" w:rsidRPr="00255A18">
        <w:rPr>
          <w:rFonts w:hint="eastAsia"/>
        </w:rPr>
        <w:t xml:space="preserve">　</w:t>
      </w:r>
      <w:r w:rsidR="007E1867" w:rsidRPr="00255A18">
        <w:t>)年(</w:t>
      </w:r>
      <w:r w:rsidR="007E1867" w:rsidRPr="00255A18">
        <w:rPr>
          <w:rFonts w:hint="eastAsia"/>
        </w:rPr>
        <w:t xml:space="preserve">　</w:t>
      </w:r>
      <w:r w:rsidR="007E1867" w:rsidRPr="00255A18">
        <w:t xml:space="preserve"> )組 氏名(</w:t>
      </w:r>
      <w:r w:rsidR="007E1867" w:rsidRPr="00255A18">
        <w:rPr>
          <w:rFonts w:hint="eastAsia"/>
        </w:rPr>
        <w:t xml:space="preserve">　　　　　　　　　　　　)</w:t>
      </w:r>
    </w:p>
    <w:p w14:paraId="033E230E" w14:textId="77777777" w:rsidR="007E1867" w:rsidRPr="00255A18" w:rsidRDefault="007E1867" w:rsidP="007E1867">
      <w:pPr>
        <w:jc w:val="left"/>
      </w:pPr>
    </w:p>
    <w:p w14:paraId="01D38716" w14:textId="77777777" w:rsidR="007E1867" w:rsidRPr="00255A18" w:rsidRDefault="00833B01" w:rsidP="007E1867">
      <w:pPr>
        <w:pStyle w:val="a3"/>
        <w:numPr>
          <w:ilvl w:val="0"/>
          <w:numId w:val="1"/>
        </w:numPr>
        <w:ind w:leftChars="0"/>
        <w:jc w:val="left"/>
      </w:pPr>
      <w:r w:rsidRPr="00255A18">
        <w:rPr>
          <w:rFonts w:hint="eastAsia"/>
        </w:rPr>
        <w:t>あなたが思う「平和」とは？</w:t>
      </w:r>
      <w:r w:rsidR="0030448E" w:rsidRPr="00255A18">
        <w:t>（あなたの平和の定義を教えてください）</w:t>
      </w:r>
    </w:p>
    <w:tbl>
      <w:tblPr>
        <w:tblW w:w="8520" w:type="dxa"/>
        <w:tblInd w:w="49" w:type="dxa"/>
        <w:tblBorders>
          <w:top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20"/>
      </w:tblGrid>
      <w:tr w:rsidR="007E1867" w:rsidRPr="00255A18" w14:paraId="2112FF61" w14:textId="77777777" w:rsidTr="007E1867">
        <w:trPr>
          <w:trHeight w:val="100"/>
        </w:trPr>
        <w:tc>
          <w:tcPr>
            <w:tcW w:w="8520" w:type="dxa"/>
            <w:tcBorders>
              <w:left w:val="single" w:sz="4" w:space="0" w:color="auto"/>
              <w:bottom w:val="single" w:sz="4" w:space="0" w:color="auto"/>
              <w:right w:val="single" w:sz="4" w:space="0" w:color="auto"/>
            </w:tcBorders>
          </w:tcPr>
          <w:p w14:paraId="2AF216E9" w14:textId="77777777" w:rsidR="007E1867" w:rsidRPr="00255A18" w:rsidRDefault="007E1867" w:rsidP="007E1867">
            <w:pPr>
              <w:jc w:val="left"/>
            </w:pPr>
          </w:p>
          <w:p w14:paraId="2465B0CC" w14:textId="77777777" w:rsidR="007E1867" w:rsidRPr="00255A18" w:rsidRDefault="007E1867" w:rsidP="007E1867">
            <w:pPr>
              <w:jc w:val="left"/>
            </w:pPr>
          </w:p>
          <w:p w14:paraId="6C3C513B" w14:textId="77777777" w:rsidR="0030448E" w:rsidRPr="00255A18" w:rsidRDefault="0030448E" w:rsidP="007E1867">
            <w:pPr>
              <w:jc w:val="left"/>
            </w:pPr>
          </w:p>
          <w:p w14:paraId="61053D71" w14:textId="77777777" w:rsidR="007E1867" w:rsidRPr="00255A18" w:rsidRDefault="007E1867" w:rsidP="007E1867">
            <w:pPr>
              <w:jc w:val="left"/>
            </w:pPr>
          </w:p>
        </w:tc>
      </w:tr>
    </w:tbl>
    <w:p w14:paraId="70DBF238" w14:textId="77777777" w:rsidR="0030448E" w:rsidRPr="00255A18" w:rsidRDefault="0030448E" w:rsidP="0030448E">
      <w:pPr>
        <w:jc w:val="left"/>
      </w:pPr>
    </w:p>
    <w:p w14:paraId="40E84136" w14:textId="77777777" w:rsidR="007E1867" w:rsidRPr="00255A18" w:rsidRDefault="0030448E" w:rsidP="0030448E">
      <w:pPr>
        <w:jc w:val="left"/>
      </w:pPr>
      <w:r w:rsidRPr="00255A18">
        <w:t>２．</w:t>
      </w:r>
      <w:r w:rsidR="00833B01" w:rsidRPr="00255A18">
        <w:rPr>
          <w:rFonts w:hint="eastAsia"/>
        </w:rPr>
        <w:t>平和な社会を作るためには軍隊をもつべき？</w:t>
      </w:r>
      <w:r w:rsidRPr="00255A18">
        <w:rPr>
          <w:rFonts w:hint="eastAsia"/>
        </w:rPr>
        <w:t>持つべきではない？</w:t>
      </w:r>
      <w:r w:rsidR="00833B01" w:rsidRPr="00255A18">
        <w:rPr>
          <w:rFonts w:hint="eastAsia"/>
        </w:rPr>
        <w:t>その理由は？</w:t>
      </w:r>
    </w:p>
    <w:tbl>
      <w:tblPr>
        <w:tblW w:w="8595" w:type="dxa"/>
        <w:tblInd w:w="49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95"/>
      </w:tblGrid>
      <w:tr w:rsidR="007E1867" w:rsidRPr="00255A18" w14:paraId="77B8D420" w14:textId="77777777" w:rsidTr="0030448E">
        <w:trPr>
          <w:trHeight w:val="2164"/>
        </w:trPr>
        <w:tc>
          <w:tcPr>
            <w:tcW w:w="8595" w:type="dxa"/>
          </w:tcPr>
          <w:p w14:paraId="291A79A1" w14:textId="77777777" w:rsidR="007E1867" w:rsidRPr="00255A18" w:rsidRDefault="007E1867" w:rsidP="007E1867">
            <w:pPr>
              <w:jc w:val="left"/>
            </w:pPr>
          </w:p>
        </w:tc>
      </w:tr>
    </w:tbl>
    <w:p w14:paraId="08AECA23" w14:textId="77777777" w:rsidR="0030448E" w:rsidRPr="00255A18" w:rsidRDefault="0030448E" w:rsidP="000A070E">
      <w:pPr>
        <w:jc w:val="left"/>
      </w:pPr>
    </w:p>
    <w:p w14:paraId="348D5398" w14:textId="77777777" w:rsidR="000A070E" w:rsidRPr="00255A18" w:rsidRDefault="00F8317B" w:rsidP="000A070E">
      <w:pPr>
        <w:jc w:val="left"/>
      </w:pPr>
      <w:r w:rsidRPr="00255A18">
        <w:rPr>
          <w:rFonts w:hint="eastAsia"/>
        </w:rPr>
        <w:t>３．</w:t>
      </w:r>
      <w:r w:rsidR="0030448E" w:rsidRPr="00255A18">
        <w:rPr>
          <w:rFonts w:hint="eastAsia"/>
        </w:rPr>
        <w:t>講義用メモ（沖縄戦、ベトナム戦争について気づいたことをメモしておこう）</w:t>
      </w:r>
      <w:r w:rsidR="0030448E" w:rsidRPr="00255A18">
        <w:t xml:space="preserve"> </w:t>
      </w:r>
    </w:p>
    <w:tbl>
      <w:tblPr>
        <w:tblW w:w="0" w:type="auto"/>
        <w:tblInd w:w="19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385"/>
      </w:tblGrid>
      <w:tr w:rsidR="000A070E" w:rsidRPr="00255A18" w14:paraId="434F8539" w14:textId="77777777" w:rsidTr="0030448E">
        <w:trPr>
          <w:trHeight w:val="5224"/>
        </w:trPr>
        <w:tc>
          <w:tcPr>
            <w:tcW w:w="8385" w:type="dxa"/>
          </w:tcPr>
          <w:p w14:paraId="2CCCAE82" w14:textId="77777777" w:rsidR="000A070E" w:rsidRPr="00255A18" w:rsidRDefault="000A070E" w:rsidP="000A070E">
            <w:pPr>
              <w:jc w:val="left"/>
            </w:pPr>
          </w:p>
        </w:tc>
      </w:tr>
    </w:tbl>
    <w:p w14:paraId="5CB6A6EF" w14:textId="77777777" w:rsidR="000A070E" w:rsidRPr="00255A18" w:rsidRDefault="000A070E" w:rsidP="000A070E">
      <w:pPr>
        <w:jc w:val="left"/>
      </w:pPr>
    </w:p>
    <w:p w14:paraId="662F06BF" w14:textId="77777777" w:rsidR="000A070E" w:rsidRPr="00255A18" w:rsidRDefault="000A070E" w:rsidP="000A070E">
      <w:pPr>
        <w:jc w:val="left"/>
      </w:pPr>
      <w:r w:rsidRPr="00255A18">
        <w:rPr>
          <w:rFonts w:hint="eastAsia"/>
        </w:rPr>
        <w:lastRenderedPageBreak/>
        <w:t>４．</w:t>
      </w:r>
      <w:r w:rsidR="008F4A8F" w:rsidRPr="00255A18">
        <w:rPr>
          <w:rFonts w:hint="eastAsia"/>
        </w:rPr>
        <w:t>沖縄戦とベトナム戦争の話を聞いて、</w:t>
      </w:r>
      <w:r w:rsidR="00833B01" w:rsidRPr="00255A18">
        <w:rPr>
          <w:rFonts w:hint="eastAsia"/>
        </w:rPr>
        <w:t>軍隊と平和な社会の関係についてあなたはどう考えますか？（軍事的抑止力or非軍事・中立）</w:t>
      </w:r>
    </w:p>
    <w:tbl>
      <w:tblPr>
        <w:tblW w:w="8541" w:type="dxa"/>
        <w:tblInd w:w="-41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41"/>
      </w:tblGrid>
      <w:tr w:rsidR="000A070E" w:rsidRPr="00255A18" w14:paraId="12D70FCC" w14:textId="77777777" w:rsidTr="00FF6F8D">
        <w:trPr>
          <w:trHeight w:val="3994"/>
        </w:trPr>
        <w:tc>
          <w:tcPr>
            <w:tcW w:w="8541" w:type="dxa"/>
            <w:shd w:val="clear" w:color="auto" w:fill="auto"/>
          </w:tcPr>
          <w:p w14:paraId="3522CB1E" w14:textId="77777777" w:rsidR="000A070E" w:rsidRPr="00255A18" w:rsidRDefault="000A070E" w:rsidP="000A070E">
            <w:pPr>
              <w:jc w:val="left"/>
            </w:pPr>
          </w:p>
        </w:tc>
      </w:tr>
    </w:tbl>
    <w:p w14:paraId="5F85CD0A" w14:textId="77777777" w:rsidR="00FF6F8D" w:rsidRPr="00255A18" w:rsidRDefault="00FF6F8D" w:rsidP="00FF6F8D">
      <w:pPr>
        <w:pBdr>
          <w:bottom w:val="single" w:sz="4" w:space="0" w:color="auto"/>
        </w:pBdr>
        <w:jc w:val="left"/>
      </w:pPr>
    </w:p>
    <w:p w14:paraId="2B17E0DC" w14:textId="77777777" w:rsidR="00FF6F8D" w:rsidRDefault="000046E5" w:rsidP="00FF6F8D">
      <w:pPr>
        <w:pBdr>
          <w:bottom w:val="single" w:sz="4" w:space="0" w:color="auto"/>
        </w:pBdr>
        <w:jc w:val="left"/>
      </w:pPr>
      <w:r w:rsidRPr="00255A18">
        <w:rPr>
          <w:rFonts w:hint="eastAsia"/>
        </w:rPr>
        <w:t>５．</w:t>
      </w:r>
      <w:r w:rsidR="005F5BCE" w:rsidRPr="00255A18">
        <w:rPr>
          <w:rFonts w:hint="eastAsia"/>
        </w:rPr>
        <w:t>他の人の意見を聞いて、改めて考えてみよう。</w:t>
      </w:r>
      <w:r w:rsidRPr="00255A18">
        <w:rPr>
          <w:rFonts w:hint="eastAsia"/>
        </w:rPr>
        <w:t>平和な</w:t>
      </w:r>
      <w:r w:rsidR="008F4A8F" w:rsidRPr="00255A18">
        <w:rPr>
          <w:rFonts w:hint="eastAsia"/>
        </w:rPr>
        <w:t>社会</w:t>
      </w:r>
      <w:r w:rsidRPr="00255A18">
        <w:rPr>
          <w:rFonts w:hint="eastAsia"/>
        </w:rPr>
        <w:t>をつくるためには軍隊は必要だろうか？</w:t>
      </w:r>
      <w:r w:rsidR="005F5BCE" w:rsidRPr="00255A18">
        <w:rPr>
          <w:rFonts w:hint="eastAsia"/>
        </w:rPr>
        <w:t>あなたのできることは？</w:t>
      </w:r>
    </w:p>
    <w:tbl>
      <w:tblPr>
        <w:tblW w:w="8535" w:type="dxa"/>
        <w:tblInd w:w="-11" w:type="dxa"/>
        <w:tblBorders>
          <w:top w:val="single" w:sz="4" w:space="0" w:color="auto"/>
          <w:left w:val="single" w:sz="4" w:space="0" w:color="auto"/>
          <w:bottom w:val="single" w:sz="4" w:space="0" w:color="auto"/>
          <w:right w:val="single" w:sz="4" w:space="0" w:color="auto"/>
          <w:insideH w:val="single" w:sz="4" w:space="0" w:color="auto"/>
          <w:insideV w:val="single" w:sz="4" w:space="0" w:color="auto"/>
        </w:tblBorders>
        <w:tblCellMar>
          <w:left w:w="99" w:type="dxa"/>
          <w:right w:w="99" w:type="dxa"/>
        </w:tblCellMar>
        <w:tblLook w:val="0000" w:firstRow="0" w:lastRow="0" w:firstColumn="0" w:lastColumn="0" w:noHBand="0" w:noVBand="0"/>
      </w:tblPr>
      <w:tblGrid>
        <w:gridCol w:w="8535"/>
      </w:tblGrid>
      <w:tr w:rsidR="000A070E" w14:paraId="509603B8" w14:textId="77777777" w:rsidTr="00FF6F8D">
        <w:trPr>
          <w:trHeight w:val="1379"/>
        </w:trPr>
        <w:tc>
          <w:tcPr>
            <w:tcW w:w="8535" w:type="dxa"/>
            <w:tcBorders>
              <w:top w:val="nil"/>
            </w:tcBorders>
          </w:tcPr>
          <w:p w14:paraId="4E1A24CC" w14:textId="77777777" w:rsidR="000A070E" w:rsidRPr="000046E5" w:rsidRDefault="000A070E" w:rsidP="000A070E">
            <w:pPr>
              <w:jc w:val="left"/>
            </w:pPr>
          </w:p>
          <w:p w14:paraId="5C028DE2" w14:textId="77777777" w:rsidR="000046E5" w:rsidRDefault="000046E5" w:rsidP="000A070E">
            <w:pPr>
              <w:jc w:val="left"/>
            </w:pPr>
          </w:p>
          <w:p w14:paraId="690A06E4" w14:textId="77777777" w:rsidR="000046E5" w:rsidRDefault="000046E5" w:rsidP="000A070E">
            <w:pPr>
              <w:jc w:val="left"/>
            </w:pPr>
          </w:p>
          <w:p w14:paraId="40B75955" w14:textId="77777777" w:rsidR="000046E5" w:rsidRDefault="000046E5" w:rsidP="000A070E">
            <w:pPr>
              <w:jc w:val="left"/>
            </w:pPr>
          </w:p>
          <w:p w14:paraId="54EAD90F" w14:textId="77777777" w:rsidR="000046E5" w:rsidRDefault="000046E5" w:rsidP="000A070E">
            <w:pPr>
              <w:jc w:val="left"/>
            </w:pPr>
          </w:p>
        </w:tc>
      </w:tr>
    </w:tbl>
    <w:p w14:paraId="26197992" w14:textId="77777777" w:rsidR="00FF6F8D" w:rsidRPr="00FF6F8D" w:rsidRDefault="00FF6F8D" w:rsidP="00FF6F8D"/>
    <w:sectPr w:rsidR="00FF6F8D" w:rsidRPr="00FF6F8D">
      <w:pgSz w:w="11906" w:h="16838"/>
      <w:pgMar w:top="1985" w:right="1701" w:bottom="1701" w:left="1701" w:header="851" w:footer="992" w:gutter="0"/>
      <w:cols w:space="425"/>
      <w:docGrid w:type="lines" w:linePitch="360"/>
    </w:sectPr>
  </w:body>
</w:document>
</file>

<file path=word/endnotes.xml><?xml version="1.0" encoding="utf-8"?>
<w:endnote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endnote w:type="separator" w:id="-1">
    <w:p w14:paraId="38ECED2E" w14:textId="77777777" w:rsidR="003C258B" w:rsidRDefault="003C258B" w:rsidP="0030448E">
      <w:r>
        <w:separator/>
      </w:r>
    </w:p>
  </w:endnote>
  <w:endnote w:type="continuationSeparator" w:id="0">
    <w:p w14:paraId="4C705133" w14:textId="77777777" w:rsidR="003C258B" w:rsidRDefault="003C258B" w:rsidP="0030448E">
      <w:r>
        <w:continuationSeparator/>
      </w:r>
    </w:p>
  </w:endnote>
</w:endnotes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font w:name="Times New Roman">
    <w:panose1 w:val="02020603050405020304"/>
    <w:charset w:val="00"/>
    <w:family w:val="roman"/>
    <w:pitch w:val="variable"/>
    <w:sig w:usb0="E0002EFF" w:usb1="C000785B" w:usb2="00000009" w:usb3="00000000" w:csb0="000001FF" w:csb1="00000000"/>
  </w:font>
  <w:font w:name="游明朝">
    <w:panose1 w:val="02020400000000000000"/>
    <w:charset w:val="80"/>
    <w:family w:val="roman"/>
    <w:pitch w:val="variable"/>
    <w:sig w:usb0="800002E7" w:usb1="2AC7FCFF" w:usb2="00000012" w:usb3="00000000" w:csb0="0002009F" w:csb1="00000000"/>
  </w:font>
  <w:font w:name="ＭＳ 明朝">
    <w:altName w:val="MS Mincho"/>
    <w:panose1 w:val="02020609040205080304"/>
    <w:charset w:val="80"/>
    <w:family w:val="roman"/>
    <w:pitch w:val="fixed"/>
    <w:sig w:usb0="E00002FF" w:usb1="6AC7FDFB" w:usb2="08000012" w:usb3="00000000" w:csb0="0002009F" w:csb1="00000000"/>
  </w:font>
  <w:font w:name="游ゴシック Light">
    <w:panose1 w:val="020B0300000000000000"/>
    <w:charset w:val="80"/>
    <w:family w:val="modern"/>
    <w:pitch w:val="variable"/>
    <w:sig w:usb0="E00002FF" w:usb1="2AC7FDFF" w:usb2="00000016" w:usb3="00000000" w:csb0="0002009F" w:csb1="00000000"/>
  </w:font>
</w:fonts>
</file>

<file path=word/footnotes.xml><?xml version="1.0" encoding="utf-8"?>
<w:footnote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footnote w:type="separator" w:id="-1">
    <w:p w14:paraId="099FAE97" w14:textId="77777777" w:rsidR="003C258B" w:rsidRDefault="003C258B" w:rsidP="0030448E">
      <w:r>
        <w:separator/>
      </w:r>
    </w:p>
  </w:footnote>
  <w:footnote w:type="continuationSeparator" w:id="0">
    <w:p w14:paraId="7B56385D" w14:textId="77777777" w:rsidR="003C258B" w:rsidRDefault="003C258B" w:rsidP="0030448E">
      <w:r>
        <w:continuationSeparator/>
      </w:r>
    </w:p>
  </w:footnote>
</w:footnotes>
</file>

<file path=word/numbering.xml><?xml version="1.0" encoding="utf-8"?>
<w:numberin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abstractNum w:abstractNumId="0" w15:restartNumberingAfterBreak="0">
    <w:nsid w:val="66661D1E"/>
    <w:multiLevelType w:val="hybridMultilevel"/>
    <w:tmpl w:val="E12037EA"/>
    <w:lvl w:ilvl="0" w:tplc="5184A336">
      <w:start w:val="1"/>
      <w:numFmt w:val="decimalFullWidth"/>
      <w:lvlText w:val="%1．"/>
      <w:lvlJc w:val="left"/>
      <w:pPr>
        <w:ind w:left="420" w:hanging="420"/>
      </w:pPr>
      <w:rPr>
        <w:rFonts w:hint="default"/>
      </w:rPr>
    </w:lvl>
    <w:lvl w:ilvl="1" w:tplc="04090017" w:tentative="1">
      <w:start w:val="1"/>
      <w:numFmt w:val="aiueoFullWidth"/>
      <w:lvlText w:val="(%2)"/>
      <w:lvlJc w:val="left"/>
      <w:pPr>
        <w:ind w:left="840" w:hanging="420"/>
      </w:pPr>
    </w:lvl>
    <w:lvl w:ilvl="2" w:tplc="04090011" w:tentative="1">
      <w:start w:val="1"/>
      <w:numFmt w:val="decimalEnclosedCircle"/>
      <w:lvlText w:val="%3"/>
      <w:lvlJc w:val="left"/>
      <w:pPr>
        <w:ind w:left="1260" w:hanging="420"/>
      </w:pPr>
    </w:lvl>
    <w:lvl w:ilvl="3" w:tplc="0409000F" w:tentative="1">
      <w:start w:val="1"/>
      <w:numFmt w:val="decimal"/>
      <w:lvlText w:val="%4."/>
      <w:lvlJc w:val="left"/>
      <w:pPr>
        <w:ind w:left="1680" w:hanging="420"/>
      </w:pPr>
    </w:lvl>
    <w:lvl w:ilvl="4" w:tplc="04090017" w:tentative="1">
      <w:start w:val="1"/>
      <w:numFmt w:val="aiueoFullWidth"/>
      <w:lvlText w:val="(%5)"/>
      <w:lvlJc w:val="left"/>
      <w:pPr>
        <w:ind w:left="2100" w:hanging="420"/>
      </w:pPr>
    </w:lvl>
    <w:lvl w:ilvl="5" w:tplc="04090011" w:tentative="1">
      <w:start w:val="1"/>
      <w:numFmt w:val="decimalEnclosedCircle"/>
      <w:lvlText w:val="%6"/>
      <w:lvlJc w:val="left"/>
      <w:pPr>
        <w:ind w:left="2520" w:hanging="420"/>
      </w:pPr>
    </w:lvl>
    <w:lvl w:ilvl="6" w:tplc="0409000F" w:tentative="1">
      <w:start w:val="1"/>
      <w:numFmt w:val="decimal"/>
      <w:lvlText w:val="%7."/>
      <w:lvlJc w:val="left"/>
      <w:pPr>
        <w:ind w:left="2940" w:hanging="420"/>
      </w:pPr>
    </w:lvl>
    <w:lvl w:ilvl="7" w:tplc="04090017" w:tentative="1">
      <w:start w:val="1"/>
      <w:numFmt w:val="aiueoFullWidth"/>
      <w:lvlText w:val="(%8)"/>
      <w:lvlJc w:val="left"/>
      <w:pPr>
        <w:ind w:left="3360" w:hanging="420"/>
      </w:pPr>
    </w:lvl>
    <w:lvl w:ilvl="8" w:tplc="04090011" w:tentative="1">
      <w:start w:val="1"/>
      <w:numFmt w:val="decimalEnclosedCircle"/>
      <w:lvlText w:val="%9"/>
      <w:lvlJc w:val="left"/>
      <w:pPr>
        <w:ind w:left="3780" w:hanging="420"/>
      </w:pPr>
    </w:lvl>
  </w:abstractNum>
  <w:num w:numId="1">
    <w:abstractNumId w:val="0"/>
  </w:num>
</w:numbering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sl="http://schemas.openxmlformats.org/schemaLibrary/2006/main" mc:Ignorable="w14 w15 w16se w16cid w16 w16cex w16sdtdh">
  <w:zoom w:percent="100"/>
  <w:removePersonalInformation/>
  <w:removeDateAndTime/>
  <w:bordersDoNotSurroundHeader/>
  <w:bordersDoNotSurroundFooter/>
  <w:proofState w:spelling="clean" w:grammar="dirty"/>
  <w:defaultTabStop w:val="840"/>
  <w:displayHorizontalDrawingGridEvery w:val="0"/>
  <w:displayVerticalDrawingGridEvery w:val="2"/>
  <w:characterSpacingControl w:val="compressPunctuation"/>
  <w:hdrShapeDefaults>
    <o:shapedefaults v:ext="edit" spidmax="2050">
      <v:textbox inset="5.85pt,.7pt,5.85pt,.7pt"/>
    </o:shapedefaults>
  </w:hdrShapeDefaults>
  <w:footnotePr>
    <w:footnote w:id="-1"/>
    <w:footnote w:id="0"/>
  </w:footnotePr>
  <w:endnotePr>
    <w:endnote w:id="-1"/>
    <w:endnote w:id="0"/>
  </w:endnotePr>
  <w:compat>
    <w:spaceForUL/>
    <w:balanceSingleByteDoubleByteWidth/>
    <w:doNotLeaveBackslashAlone/>
    <w:ulTrailSpace/>
    <w:doNotExpandShiftReturn/>
    <w:adjustLineHeightInTable/>
    <w:useFELayout/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  <w:compatSetting w:name="useWord2013TrackBottomHyphenation" w:uri="http://schemas.microsoft.com/office/word" w:val="1"/>
  </w:compat>
  <w:rsids>
    <w:rsidRoot w:val="007E1867"/>
    <w:rsid w:val="000046E5"/>
    <w:rsid w:val="000A070E"/>
    <w:rsid w:val="001B6B9E"/>
    <w:rsid w:val="00255A18"/>
    <w:rsid w:val="002E5478"/>
    <w:rsid w:val="0030448E"/>
    <w:rsid w:val="003C258B"/>
    <w:rsid w:val="00415235"/>
    <w:rsid w:val="00572036"/>
    <w:rsid w:val="005F5BCE"/>
    <w:rsid w:val="007821CD"/>
    <w:rsid w:val="007E1867"/>
    <w:rsid w:val="00833B01"/>
    <w:rsid w:val="008D2714"/>
    <w:rsid w:val="008F4A8F"/>
    <w:rsid w:val="009F2350"/>
    <w:rsid w:val="00AF666E"/>
    <w:rsid w:val="00F313F7"/>
    <w:rsid w:val="00F40A6F"/>
    <w:rsid w:val="00F8317B"/>
    <w:rsid w:val="00FF6F8D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en-US" w:eastAsia="ja-JP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2050">
      <v:textbox inset="5.85pt,.7pt,5.85pt,.7pt"/>
    </o:shapedefaults>
    <o:shapelayout v:ext="edit">
      <o:idmap v:ext="edit" data="2"/>
    </o:shapelayout>
  </w:shapeDefaults>
  <w:decimalSymbol w:val="."/>
  <w:listSeparator w:val=","/>
  <w14:docId w14:val="1E8C46D1"/>
  <w15:chartTrackingRefBased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docDefaults>
    <w:rPrDefault>
      <w:rPr>
        <w:rFonts w:asciiTheme="minorHAnsi" w:eastAsiaTheme="minorEastAsia" w:hAnsiTheme="minorHAnsi" w:cstheme="minorBidi"/>
        <w:kern w:val="2"/>
        <w:sz w:val="21"/>
        <w:szCs w:val="22"/>
        <w:lang w:val="en-US" w:eastAsia="ja-JP" w:bidi="ar-SA"/>
      </w:rPr>
    </w:rPrDefault>
    <w:pPrDefault/>
  </w:docDefaults>
  <w:latentStyles w:defLockedState="0" w:defUIPriority="99" w:defSemiHidden="0" w:defUnhideWhenUsed="0" w:defQFormat="0" w:count="376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  <w:lsdException w:name="Mention" w:semiHidden="1" w:unhideWhenUsed="1"/>
    <w:lsdException w:name="Smart Hyperlink" w:semiHidden="1" w:unhideWhenUsed="1"/>
    <w:lsdException w:name="Hashtag" w:semiHidden="1" w:unhideWhenUsed="1"/>
    <w:lsdException w:name="Unresolved Mention" w:semiHidden="1" w:unhideWhenUsed="1"/>
    <w:lsdException w:name="Smart Link" w:semiHidden="1" w:unhideWhenUsed="1"/>
  </w:latentStyles>
  <w:style w:type="paragraph" w:default="1" w:styleId="a">
    <w:name w:val="Normal"/>
    <w:qFormat/>
    <w:pPr>
      <w:widowControl w:val="0"/>
      <w:jc w:val="both"/>
    </w:pPr>
  </w:style>
  <w:style w:type="character" w:default="1" w:styleId="a0">
    <w:name w:val="Default Paragraph Font"/>
    <w:uiPriority w:val="1"/>
    <w:semiHidden/>
    <w:unhideWhenUsed/>
  </w:style>
  <w:style w:type="table" w:default="1" w:styleId="a1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a2">
    <w:name w:val="No List"/>
    <w:uiPriority w:val="99"/>
    <w:semiHidden/>
    <w:unhideWhenUsed/>
  </w:style>
  <w:style w:type="paragraph" w:styleId="a3">
    <w:name w:val="List Paragraph"/>
    <w:basedOn w:val="a"/>
    <w:uiPriority w:val="34"/>
    <w:qFormat/>
    <w:rsid w:val="007E1867"/>
    <w:pPr>
      <w:ind w:leftChars="400" w:left="840"/>
    </w:pPr>
  </w:style>
  <w:style w:type="paragraph" w:styleId="a4">
    <w:name w:val="header"/>
    <w:basedOn w:val="a"/>
    <w:link w:val="a5"/>
    <w:uiPriority w:val="99"/>
    <w:unhideWhenUsed/>
    <w:rsid w:val="0030448E"/>
    <w:pPr>
      <w:tabs>
        <w:tab w:val="center" w:pos="4252"/>
        <w:tab w:val="right" w:pos="8504"/>
      </w:tabs>
      <w:snapToGrid w:val="0"/>
    </w:pPr>
  </w:style>
  <w:style w:type="character" w:customStyle="1" w:styleId="a5">
    <w:name w:val="ヘッダー (文字)"/>
    <w:basedOn w:val="a0"/>
    <w:link w:val="a4"/>
    <w:uiPriority w:val="99"/>
    <w:rsid w:val="0030448E"/>
  </w:style>
  <w:style w:type="paragraph" w:styleId="a6">
    <w:name w:val="footer"/>
    <w:basedOn w:val="a"/>
    <w:link w:val="a7"/>
    <w:uiPriority w:val="99"/>
    <w:unhideWhenUsed/>
    <w:rsid w:val="0030448E"/>
    <w:pPr>
      <w:tabs>
        <w:tab w:val="center" w:pos="4252"/>
        <w:tab w:val="right" w:pos="8504"/>
      </w:tabs>
      <w:snapToGrid w:val="0"/>
    </w:pPr>
  </w:style>
  <w:style w:type="character" w:customStyle="1" w:styleId="a7">
    <w:name w:val="フッター (文字)"/>
    <w:basedOn w:val="a0"/>
    <w:link w:val="a6"/>
    <w:uiPriority w:val="99"/>
    <w:rsid w:val="0030448E"/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optimizeForBrowser/>
  <w:relyOnVML/>
  <w:allowPNG/>
</w:webSettings>
</file>

<file path=word/_rels/document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ettings" Target="settings.xml"/><Relationship Id="rId7" Type="http://schemas.openxmlformats.org/officeDocument/2006/relationships/fontTable" Target="fontTable.xml"/><Relationship Id="rId2" Type="http://schemas.openxmlformats.org/officeDocument/2006/relationships/styles" Target="styles.xml"/><Relationship Id="rId1" Type="http://schemas.openxmlformats.org/officeDocument/2006/relationships/numbering" Target="numbering.xml"/><Relationship Id="rId6" Type="http://schemas.openxmlformats.org/officeDocument/2006/relationships/endnotes" Target="endnotes.xml"/><Relationship Id="rId5" Type="http://schemas.openxmlformats.org/officeDocument/2006/relationships/footnotes" Target="footnotes.xml"/><Relationship Id="rId4" Type="http://schemas.openxmlformats.org/officeDocument/2006/relationships/webSettings" Target="webSettings.xml"/></Relationships>
</file>

<file path=word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明朝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0</TotalTime>
  <Pages>2</Pages>
  <Words>48</Words>
  <Characters>277</Characters>
  <Application>Microsoft Office Word</Application>
  <DocSecurity>0</DocSecurity>
  <Lines>2</Lines>
  <Paragraphs>1</Paragraphs>
  <ScaleCrop>false</ScaleCrop>
  <Company/>
  <LinksUpToDate>false</LinksUpToDate>
  <CharactersWithSpaces>324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2022-03-15T03:14:00Z</dcterms:created>
  <dcterms:modified xsi:type="dcterms:W3CDTF">2022-03-15T03:14:00Z</dcterms:modified>
</cp:coreProperties>
</file>