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footer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body>
    <w:p w14:paraId="2B91DCEF" w14:textId="693BCB95" w:rsidR="00BF72C9" w:rsidRPr="00DF213D" w:rsidRDefault="00801014" w:rsidP="00801014">
      <w:pPr>
        <w:jc w:val="center"/>
        <w:rPr>
          <w:b/>
          <w:bCs/>
          <w:sz w:val="24"/>
          <w:szCs w:val="24"/>
        </w:rPr>
      </w:pPr>
      <w:r w:rsidRPr="00DF213D">
        <w:rPr>
          <w:rFonts w:hint="eastAsia"/>
          <w:b/>
          <w:bCs/>
          <w:sz w:val="24"/>
          <w:szCs w:val="24"/>
        </w:rPr>
        <w:t>2</w:t>
      </w:r>
      <w:r w:rsidRPr="00DF213D">
        <w:rPr>
          <w:b/>
          <w:bCs/>
          <w:sz w:val="24"/>
          <w:szCs w:val="24"/>
        </w:rPr>
        <w:t>021</w:t>
      </w:r>
      <w:r w:rsidRPr="00DF213D">
        <w:rPr>
          <w:rFonts w:hint="eastAsia"/>
          <w:b/>
          <w:bCs/>
          <w:sz w:val="24"/>
          <w:szCs w:val="24"/>
        </w:rPr>
        <w:t>年度「平和への思い」発信・交流・継承事業　平和学習教材</w:t>
      </w:r>
    </w:p>
    <w:p w14:paraId="186827A0" w14:textId="06C010B7" w:rsidR="00801014" w:rsidRPr="00DF213D" w:rsidRDefault="00801014" w:rsidP="00801014">
      <w:pPr>
        <w:jc w:val="center"/>
        <w:rPr>
          <w:rFonts w:eastAsia="DengXian"/>
          <w:b/>
          <w:bCs/>
          <w:sz w:val="24"/>
          <w:szCs w:val="24"/>
          <w:lang w:eastAsia="zh-CN"/>
        </w:rPr>
      </w:pPr>
      <w:r w:rsidRPr="00DF213D">
        <w:rPr>
          <w:rFonts w:hint="eastAsia"/>
          <w:b/>
          <w:bCs/>
          <w:sz w:val="24"/>
          <w:szCs w:val="24"/>
          <w:lang w:eastAsia="zh-CN"/>
        </w:rPr>
        <w:t>学習計画指導案</w:t>
      </w:r>
    </w:p>
    <w:p w14:paraId="4FB28FE4" w14:textId="47FEA6C9" w:rsidR="00BF72C9" w:rsidRPr="00DF213D" w:rsidRDefault="00BF72C9">
      <w:pPr>
        <w:rPr>
          <w:sz w:val="20"/>
          <w:szCs w:val="20"/>
          <w:lang w:eastAsia="zh-CN"/>
        </w:rPr>
      </w:pPr>
    </w:p>
    <w:p w14:paraId="0F5153F9" w14:textId="40832521" w:rsidR="003C1BCA" w:rsidRPr="00DF213D" w:rsidRDefault="003C1BCA">
      <w:pPr>
        <w:rPr>
          <w:b/>
          <w:bCs/>
          <w:sz w:val="20"/>
          <w:szCs w:val="20"/>
          <w:lang w:eastAsia="zh-CN"/>
        </w:rPr>
      </w:pPr>
      <w:r w:rsidRPr="00DF213D">
        <w:rPr>
          <w:rFonts w:hint="eastAsia"/>
          <w:b/>
          <w:bCs/>
          <w:sz w:val="20"/>
          <w:szCs w:val="20"/>
          <w:lang w:eastAsia="zh-CN"/>
        </w:rPr>
        <w:t>１．授業概要</w:t>
      </w:r>
    </w:p>
    <w:p w14:paraId="37CD2A0C" w14:textId="4181582A" w:rsidR="00061EBA" w:rsidRPr="00DF213D" w:rsidRDefault="00BF72C9">
      <w:pPr>
        <w:rPr>
          <w:sz w:val="20"/>
          <w:szCs w:val="20"/>
          <w:lang w:val="vi-VN"/>
        </w:rPr>
      </w:pPr>
      <w:r w:rsidRPr="00DF213D">
        <w:rPr>
          <w:rFonts w:hint="eastAsia"/>
          <w:sz w:val="20"/>
          <w:szCs w:val="20"/>
        </w:rPr>
        <w:t>・授業テーマ：「ベトナム戦争</w:t>
      </w:r>
      <w:r w:rsidR="00061EBA" w:rsidRPr="00DF213D">
        <w:rPr>
          <w:sz w:val="20"/>
          <w:szCs w:val="20"/>
        </w:rPr>
        <w:t>」</w:t>
      </w:r>
      <w:r w:rsidR="00061EBA" w:rsidRPr="00DF213D">
        <w:rPr>
          <w:rFonts w:hint="eastAsia"/>
          <w:sz w:val="20"/>
          <w:szCs w:val="20"/>
          <w:lang w:val="vi-VN"/>
        </w:rPr>
        <w:t>を通して習った愛国心と民族の団結精神</w:t>
      </w:r>
    </w:p>
    <w:p w14:paraId="38A57C1F" w14:textId="0F046A8C" w:rsidR="00BF72C9" w:rsidRPr="00DF213D" w:rsidRDefault="00BF72C9">
      <w:pPr>
        <w:rPr>
          <w:sz w:val="20"/>
          <w:szCs w:val="20"/>
        </w:rPr>
      </w:pPr>
      <w:r w:rsidRPr="00DF213D">
        <w:rPr>
          <w:rFonts w:hint="eastAsia"/>
          <w:sz w:val="20"/>
          <w:szCs w:val="20"/>
        </w:rPr>
        <w:t>・使用教材：</w:t>
      </w:r>
      <w:r w:rsidR="004A1089" w:rsidRPr="00DF213D">
        <w:rPr>
          <w:rFonts w:hint="eastAsia"/>
          <w:sz w:val="20"/>
          <w:szCs w:val="20"/>
        </w:rPr>
        <w:t>2021年「平和への思い」発信・交流・継承事業　平和学習教材</w:t>
      </w:r>
    </w:p>
    <w:p w14:paraId="1BBAD846" w14:textId="6E5B0CFF" w:rsidR="004709D5" w:rsidRPr="00DF213D" w:rsidRDefault="00BF72C9">
      <w:pPr>
        <w:rPr>
          <w:sz w:val="20"/>
          <w:szCs w:val="20"/>
        </w:rPr>
      </w:pPr>
      <w:r w:rsidRPr="00DF213D">
        <w:rPr>
          <w:rFonts w:hint="eastAsia"/>
          <w:sz w:val="20"/>
          <w:szCs w:val="20"/>
        </w:rPr>
        <w:t>・対象学年：高校生</w:t>
      </w:r>
    </w:p>
    <w:p w14:paraId="4509624B" w14:textId="77777777" w:rsidR="00491531" w:rsidRPr="00DF213D" w:rsidRDefault="00491531">
      <w:pPr>
        <w:rPr>
          <w:sz w:val="20"/>
          <w:szCs w:val="20"/>
        </w:rPr>
      </w:pPr>
    </w:p>
    <w:p w14:paraId="289BFFFB" w14:textId="2549D1A7" w:rsidR="00491531" w:rsidRPr="00DF213D" w:rsidRDefault="00491531" w:rsidP="00491531">
      <w:pPr>
        <w:rPr>
          <w:b/>
          <w:bCs/>
          <w:sz w:val="20"/>
          <w:szCs w:val="20"/>
          <w:lang w:val="vi-VN"/>
        </w:rPr>
      </w:pPr>
      <w:r w:rsidRPr="00DF213D">
        <w:rPr>
          <w:rFonts w:hint="eastAsia"/>
          <w:b/>
          <w:bCs/>
          <w:sz w:val="20"/>
          <w:szCs w:val="20"/>
        </w:rPr>
        <w:t>２．</w:t>
      </w:r>
      <w:r w:rsidR="00571D45" w:rsidRPr="00DF213D">
        <w:rPr>
          <w:rFonts w:hint="eastAsia"/>
          <w:b/>
          <w:bCs/>
          <w:sz w:val="20"/>
          <w:szCs w:val="20"/>
        </w:rPr>
        <w:t>本時</w:t>
      </w:r>
      <w:r w:rsidR="00CA7D11" w:rsidRPr="00DF213D">
        <w:rPr>
          <w:rFonts w:hint="eastAsia"/>
          <w:b/>
          <w:bCs/>
          <w:sz w:val="20"/>
          <w:szCs w:val="20"/>
        </w:rPr>
        <w:t>の目標</w:t>
      </w:r>
    </w:p>
    <w:p w14:paraId="0D974729" w14:textId="6B41C333" w:rsidR="00CA7D11" w:rsidRPr="00571D45" w:rsidRDefault="00491531">
      <w:pPr>
        <w:rPr>
          <w:sz w:val="20"/>
          <w:szCs w:val="20"/>
        </w:rPr>
      </w:pPr>
      <w:r w:rsidRPr="00DF213D">
        <w:rPr>
          <w:rFonts w:hint="eastAsia"/>
          <w:sz w:val="20"/>
          <w:szCs w:val="20"/>
        </w:rPr>
        <w:t>・</w:t>
      </w:r>
      <w:r w:rsidR="00CA7D11" w:rsidRPr="00DF213D">
        <w:rPr>
          <w:rFonts w:hint="eastAsia"/>
          <w:sz w:val="20"/>
          <w:szCs w:val="20"/>
        </w:rPr>
        <w:t>ベトナム戦争の</w:t>
      </w:r>
      <w:r w:rsidR="00E80148">
        <w:rPr>
          <w:rFonts w:hint="eastAsia"/>
          <w:sz w:val="20"/>
          <w:szCs w:val="20"/>
        </w:rPr>
        <w:t>概念・背景・戦法・被害・意味</w:t>
      </w:r>
      <w:r w:rsidR="00DC61EF">
        <w:rPr>
          <w:sz w:val="20"/>
          <w:szCs w:val="20"/>
        </w:rPr>
        <w:t>を</w:t>
      </w:r>
      <w:r w:rsidR="00CA7D11" w:rsidRPr="00DF213D">
        <w:rPr>
          <w:rFonts w:hint="eastAsia"/>
          <w:sz w:val="20"/>
          <w:szCs w:val="20"/>
        </w:rPr>
        <w:t>理解</w:t>
      </w:r>
      <w:r w:rsidR="00DC61EF">
        <w:rPr>
          <w:sz w:val="20"/>
          <w:szCs w:val="20"/>
        </w:rPr>
        <w:t>し</w:t>
      </w:r>
      <w:r w:rsidR="00571D45">
        <w:rPr>
          <w:rFonts w:hint="eastAsia"/>
          <w:sz w:val="20"/>
          <w:szCs w:val="20"/>
        </w:rPr>
        <w:t>、感想を書く。</w:t>
      </w:r>
    </w:p>
    <w:p w14:paraId="63940834" w14:textId="79F452D6" w:rsidR="00CA7D11" w:rsidRPr="00DF213D" w:rsidRDefault="00CA7D11">
      <w:pPr>
        <w:rPr>
          <w:sz w:val="20"/>
          <w:szCs w:val="20"/>
          <w:lang w:val="vi-VN"/>
        </w:rPr>
      </w:pPr>
      <w:r w:rsidRPr="00DF213D">
        <w:rPr>
          <w:rFonts w:hint="eastAsia"/>
          <w:sz w:val="20"/>
          <w:szCs w:val="20"/>
        </w:rPr>
        <w:t>・ベトナム戦争</w:t>
      </w:r>
      <w:r w:rsidR="0021342B" w:rsidRPr="00DF213D">
        <w:rPr>
          <w:rFonts w:hint="eastAsia"/>
          <w:sz w:val="20"/>
          <w:szCs w:val="20"/>
        </w:rPr>
        <w:t>を</w:t>
      </w:r>
      <w:r w:rsidRPr="00DF213D">
        <w:rPr>
          <w:rFonts w:hint="eastAsia"/>
          <w:sz w:val="20"/>
          <w:szCs w:val="20"/>
        </w:rPr>
        <w:t>学習し、更に自ら踏み込み学ぼうとする</w:t>
      </w:r>
      <w:r w:rsidR="00DC61EF">
        <w:rPr>
          <w:rFonts w:hint="eastAsia"/>
          <w:sz w:val="20"/>
          <w:szCs w:val="20"/>
        </w:rPr>
        <w:t>姿勢が育まれる</w:t>
      </w:r>
      <w:r w:rsidR="00571D45">
        <w:rPr>
          <w:rFonts w:hint="eastAsia"/>
          <w:sz w:val="20"/>
          <w:szCs w:val="20"/>
        </w:rPr>
        <w:t>（日本や各国の戦争と比較するなど）。</w:t>
      </w:r>
    </w:p>
    <w:p w14:paraId="2E91191D" w14:textId="65932DCA" w:rsidR="00BF72C9" w:rsidRPr="00DF213D" w:rsidRDefault="00BF72C9">
      <w:pPr>
        <w:rPr>
          <w:sz w:val="20"/>
          <w:szCs w:val="20"/>
        </w:rPr>
      </w:pPr>
    </w:p>
    <w:p w14:paraId="7D1BCFF4" w14:textId="1B0C70B9" w:rsidR="003C1BCA" w:rsidRPr="00DF213D" w:rsidRDefault="00491531">
      <w:pPr>
        <w:rPr>
          <w:b/>
          <w:bCs/>
          <w:sz w:val="20"/>
          <w:szCs w:val="20"/>
        </w:rPr>
      </w:pPr>
      <w:r w:rsidRPr="00DF213D">
        <w:rPr>
          <w:rFonts w:hint="eastAsia"/>
          <w:b/>
          <w:bCs/>
          <w:sz w:val="20"/>
          <w:szCs w:val="20"/>
        </w:rPr>
        <w:t>３</w:t>
      </w:r>
      <w:r w:rsidR="003C1BCA" w:rsidRPr="00DF213D">
        <w:rPr>
          <w:rFonts w:hint="eastAsia"/>
          <w:b/>
          <w:bCs/>
          <w:sz w:val="20"/>
          <w:szCs w:val="20"/>
        </w:rPr>
        <w:t>．</w:t>
      </w:r>
      <w:r w:rsidR="00BF72C9" w:rsidRPr="00DF213D">
        <w:rPr>
          <w:rFonts w:hint="eastAsia"/>
          <w:b/>
          <w:bCs/>
          <w:sz w:val="20"/>
          <w:szCs w:val="20"/>
        </w:rPr>
        <w:t>本時の</w:t>
      </w:r>
      <w:r w:rsidR="0092599D" w:rsidRPr="00DF213D">
        <w:rPr>
          <w:rFonts w:hint="eastAsia"/>
          <w:b/>
          <w:bCs/>
          <w:sz w:val="20"/>
          <w:szCs w:val="20"/>
        </w:rPr>
        <w:t>展開</w:t>
      </w:r>
    </w:p>
    <w:tbl>
      <w:tblPr>
        <w:tblStyle w:val="a3"/>
        <w:tblW w:w="8642" w:type="dxa"/>
        <w:tblLook w:val="04A0" w:firstRow="1" w:lastRow="0" w:firstColumn="1" w:lastColumn="0" w:noHBand="0" w:noVBand="1"/>
      </w:tblPr>
      <w:tblGrid>
        <w:gridCol w:w="988"/>
        <w:gridCol w:w="1701"/>
        <w:gridCol w:w="2835"/>
        <w:gridCol w:w="1842"/>
        <w:gridCol w:w="1276"/>
      </w:tblGrid>
      <w:tr w:rsidR="0092599D" w:rsidRPr="00DF213D" w14:paraId="635A6908" w14:textId="77777777" w:rsidTr="00BE282A">
        <w:tc>
          <w:tcPr>
            <w:tcW w:w="988" w:type="dxa"/>
          </w:tcPr>
          <w:p w14:paraId="070B1E3B" w14:textId="602B2ECF" w:rsidR="0092599D" w:rsidRPr="00DF213D" w:rsidRDefault="0092599D">
            <w:pPr>
              <w:rPr>
                <w:b/>
                <w:bCs/>
                <w:sz w:val="20"/>
                <w:szCs w:val="20"/>
              </w:rPr>
            </w:pPr>
            <w:r w:rsidRPr="00DF213D">
              <w:rPr>
                <w:rFonts w:hint="eastAsia"/>
                <w:b/>
                <w:bCs/>
                <w:sz w:val="20"/>
                <w:szCs w:val="20"/>
              </w:rPr>
              <w:t>時間</w:t>
            </w:r>
          </w:p>
        </w:tc>
        <w:tc>
          <w:tcPr>
            <w:tcW w:w="1701" w:type="dxa"/>
          </w:tcPr>
          <w:p w14:paraId="509378DA" w14:textId="6B4B8A2D" w:rsidR="0092599D" w:rsidRPr="00DF213D" w:rsidRDefault="0092599D">
            <w:pPr>
              <w:rPr>
                <w:b/>
                <w:bCs/>
                <w:sz w:val="20"/>
                <w:szCs w:val="20"/>
              </w:rPr>
            </w:pPr>
            <w:r w:rsidRPr="00DF213D">
              <w:rPr>
                <w:rFonts w:hint="eastAsia"/>
                <w:b/>
                <w:bCs/>
                <w:sz w:val="20"/>
                <w:szCs w:val="20"/>
              </w:rPr>
              <w:t>指導内容</w:t>
            </w:r>
          </w:p>
        </w:tc>
        <w:tc>
          <w:tcPr>
            <w:tcW w:w="2835" w:type="dxa"/>
          </w:tcPr>
          <w:p w14:paraId="44901E9C" w14:textId="4DEBA652" w:rsidR="0092599D" w:rsidRPr="00DF213D" w:rsidRDefault="0092599D" w:rsidP="006103A6">
            <w:pPr>
              <w:ind w:firstLineChars="50" w:firstLine="98"/>
              <w:rPr>
                <w:b/>
                <w:bCs/>
                <w:sz w:val="20"/>
                <w:szCs w:val="20"/>
              </w:rPr>
            </w:pPr>
            <w:r w:rsidRPr="00DF213D">
              <w:rPr>
                <w:rFonts w:hint="eastAsia"/>
                <w:b/>
                <w:bCs/>
                <w:sz w:val="20"/>
                <w:szCs w:val="20"/>
              </w:rPr>
              <w:t>生徒の学習内容</w:t>
            </w:r>
          </w:p>
        </w:tc>
        <w:tc>
          <w:tcPr>
            <w:tcW w:w="1842" w:type="dxa"/>
          </w:tcPr>
          <w:p w14:paraId="67F31139" w14:textId="4BCF3854" w:rsidR="0092599D" w:rsidRPr="00DF213D" w:rsidRDefault="0092599D" w:rsidP="006103A6">
            <w:pPr>
              <w:ind w:firstLineChars="50" w:firstLine="98"/>
              <w:rPr>
                <w:b/>
                <w:bCs/>
                <w:sz w:val="20"/>
                <w:szCs w:val="20"/>
              </w:rPr>
            </w:pPr>
            <w:r w:rsidRPr="00DF213D">
              <w:rPr>
                <w:rFonts w:hint="eastAsia"/>
                <w:b/>
                <w:bCs/>
                <w:sz w:val="20"/>
                <w:szCs w:val="20"/>
              </w:rPr>
              <w:t>生徒の活動</w:t>
            </w:r>
          </w:p>
        </w:tc>
        <w:tc>
          <w:tcPr>
            <w:tcW w:w="1276" w:type="dxa"/>
          </w:tcPr>
          <w:p w14:paraId="72E8ADA4" w14:textId="740DD21F" w:rsidR="0092599D" w:rsidRPr="00DF213D" w:rsidRDefault="0092599D">
            <w:pPr>
              <w:rPr>
                <w:b/>
                <w:bCs/>
                <w:sz w:val="20"/>
                <w:szCs w:val="20"/>
              </w:rPr>
            </w:pPr>
            <w:r w:rsidRPr="00DF213D">
              <w:rPr>
                <w:rFonts w:hint="eastAsia"/>
                <w:b/>
                <w:bCs/>
                <w:sz w:val="20"/>
                <w:szCs w:val="20"/>
              </w:rPr>
              <w:t>評価</w:t>
            </w:r>
          </w:p>
        </w:tc>
      </w:tr>
      <w:tr w:rsidR="00DF213D" w:rsidRPr="00DF213D" w14:paraId="7A4AE2F5" w14:textId="77777777" w:rsidTr="002A6619">
        <w:tc>
          <w:tcPr>
            <w:tcW w:w="988" w:type="dxa"/>
            <w:vMerge w:val="restart"/>
          </w:tcPr>
          <w:p w14:paraId="3B4D4250" w14:textId="77777777" w:rsidR="00DF213D" w:rsidRDefault="00DF213D">
            <w:pPr>
              <w:rPr>
                <w:b/>
                <w:bCs/>
                <w:sz w:val="20"/>
                <w:szCs w:val="20"/>
              </w:rPr>
            </w:pPr>
            <w:r w:rsidRPr="00DF213D">
              <w:rPr>
                <w:rFonts w:hint="eastAsia"/>
                <w:b/>
                <w:bCs/>
                <w:sz w:val="20"/>
                <w:szCs w:val="20"/>
              </w:rPr>
              <w:t>導入</w:t>
            </w:r>
          </w:p>
          <w:p w14:paraId="1E7C4CDF" w14:textId="45D77833" w:rsidR="0020739F" w:rsidRPr="00DF213D" w:rsidRDefault="0020739F">
            <w:pPr>
              <w:rPr>
                <w:b/>
                <w:bCs/>
                <w:sz w:val="20"/>
                <w:szCs w:val="20"/>
              </w:rPr>
            </w:pPr>
            <w:r>
              <w:rPr>
                <w:rFonts w:hint="eastAsia"/>
                <w:b/>
                <w:bCs/>
                <w:sz w:val="20"/>
                <w:szCs w:val="20"/>
              </w:rPr>
              <w:t>5分</w:t>
            </w:r>
          </w:p>
        </w:tc>
        <w:tc>
          <w:tcPr>
            <w:tcW w:w="6378" w:type="dxa"/>
            <w:gridSpan w:val="3"/>
          </w:tcPr>
          <w:p w14:paraId="13CDD5BC" w14:textId="309CD162" w:rsidR="00DF213D" w:rsidRPr="00DF213D" w:rsidRDefault="00DF213D" w:rsidP="0021342B">
            <w:pPr>
              <w:jc w:val="center"/>
              <w:rPr>
                <w:b/>
                <w:bCs/>
                <w:sz w:val="20"/>
                <w:szCs w:val="20"/>
                <w:bdr w:val="single" w:sz="4" w:space="0" w:color="auto"/>
              </w:rPr>
            </w:pPr>
            <w:r w:rsidRPr="00DF213D">
              <w:rPr>
                <w:rFonts w:hint="eastAsia"/>
                <w:b/>
                <w:bCs/>
                <w:sz w:val="20"/>
                <w:szCs w:val="20"/>
                <w:bdr w:val="single" w:sz="4" w:space="0" w:color="auto"/>
              </w:rPr>
              <w:t>問１：ベトナム戦争についてどんなイメージですか？</w:t>
            </w:r>
          </w:p>
        </w:tc>
        <w:tc>
          <w:tcPr>
            <w:tcW w:w="1276" w:type="dxa"/>
            <w:vMerge w:val="restart"/>
          </w:tcPr>
          <w:p w14:paraId="5C656BEC" w14:textId="3EE6BC97" w:rsidR="00DF213D" w:rsidRDefault="00DF213D">
            <w:pPr>
              <w:rPr>
                <w:sz w:val="20"/>
                <w:szCs w:val="20"/>
              </w:rPr>
            </w:pPr>
            <w:r w:rsidRPr="00DF213D">
              <w:rPr>
                <w:rFonts w:hint="eastAsia"/>
                <w:sz w:val="20"/>
                <w:szCs w:val="20"/>
              </w:rPr>
              <w:t>＜予想できる回答＞枯葉剤、ナパーム弾</w:t>
            </w:r>
            <w:r w:rsidR="00FD2F4D">
              <w:rPr>
                <w:rFonts w:hint="eastAsia"/>
                <w:sz w:val="20"/>
                <w:szCs w:val="20"/>
              </w:rPr>
              <w:t>、ベトちゃん・ドクちゃん</w:t>
            </w:r>
            <w:r w:rsidR="00571D45">
              <w:rPr>
                <w:rFonts w:hint="eastAsia"/>
                <w:sz w:val="20"/>
                <w:szCs w:val="20"/>
              </w:rPr>
              <w:t>。</w:t>
            </w:r>
          </w:p>
          <w:p w14:paraId="34DDCFFD" w14:textId="77777777" w:rsidR="00571D45" w:rsidRPr="00DF213D" w:rsidRDefault="00571D45">
            <w:pPr>
              <w:rPr>
                <w:sz w:val="20"/>
                <w:szCs w:val="20"/>
              </w:rPr>
            </w:pPr>
          </w:p>
          <w:p w14:paraId="5A8D5035" w14:textId="4C3F0AB1" w:rsidR="00DF213D" w:rsidRPr="00DF213D" w:rsidRDefault="00DF213D">
            <w:pPr>
              <w:rPr>
                <w:sz w:val="20"/>
                <w:szCs w:val="20"/>
              </w:rPr>
            </w:pPr>
            <w:r w:rsidRPr="00DF213D">
              <w:rPr>
                <w:rFonts w:hint="eastAsia"/>
                <w:sz w:val="20"/>
                <w:szCs w:val="20"/>
              </w:rPr>
              <w:t>関心・意欲・態度</w:t>
            </w:r>
            <w:r w:rsidR="00E80148">
              <w:rPr>
                <w:rFonts w:hint="eastAsia"/>
                <w:sz w:val="20"/>
                <w:szCs w:val="20"/>
              </w:rPr>
              <w:t>を評価する</w:t>
            </w:r>
          </w:p>
        </w:tc>
      </w:tr>
      <w:tr w:rsidR="00DF213D" w:rsidRPr="00DF213D" w14:paraId="64C1952D" w14:textId="77777777" w:rsidTr="00BE282A">
        <w:tc>
          <w:tcPr>
            <w:tcW w:w="988" w:type="dxa"/>
            <w:vMerge/>
          </w:tcPr>
          <w:p w14:paraId="25F1CBD0" w14:textId="77777777" w:rsidR="00DF213D" w:rsidRPr="00DF213D" w:rsidRDefault="00DF213D">
            <w:pPr>
              <w:rPr>
                <w:b/>
                <w:bCs/>
                <w:sz w:val="20"/>
                <w:szCs w:val="20"/>
              </w:rPr>
            </w:pPr>
          </w:p>
        </w:tc>
        <w:tc>
          <w:tcPr>
            <w:tcW w:w="1701" w:type="dxa"/>
          </w:tcPr>
          <w:p w14:paraId="692153D3" w14:textId="54EA7835" w:rsidR="00DF213D" w:rsidRPr="0020739F" w:rsidRDefault="00DF213D" w:rsidP="0020739F">
            <w:pPr>
              <w:pStyle w:val="a8"/>
              <w:numPr>
                <w:ilvl w:val="0"/>
                <w:numId w:val="1"/>
              </w:numPr>
              <w:ind w:leftChars="0"/>
              <w:rPr>
                <w:sz w:val="20"/>
                <w:szCs w:val="20"/>
              </w:rPr>
            </w:pPr>
            <w:r w:rsidRPr="0020739F">
              <w:rPr>
                <w:rFonts w:hint="eastAsia"/>
                <w:sz w:val="20"/>
                <w:szCs w:val="20"/>
              </w:rPr>
              <w:t>ベトナム国・ベトナム戦争</w:t>
            </w:r>
            <w:r w:rsidR="0020739F" w:rsidRPr="0020739F">
              <w:rPr>
                <w:rFonts w:hint="eastAsia"/>
                <w:sz w:val="20"/>
                <w:szCs w:val="20"/>
              </w:rPr>
              <w:t>について</w:t>
            </w:r>
            <w:r w:rsidRPr="0020739F">
              <w:rPr>
                <w:rFonts w:hint="eastAsia"/>
                <w:sz w:val="20"/>
                <w:szCs w:val="20"/>
              </w:rPr>
              <w:t>の知見を共有</w:t>
            </w:r>
            <w:r w:rsidR="00DC61EF">
              <w:rPr>
                <w:sz w:val="20"/>
                <w:szCs w:val="20"/>
              </w:rPr>
              <w:t>す</w:t>
            </w:r>
            <w:r w:rsidRPr="0020739F">
              <w:rPr>
                <w:rFonts w:hint="eastAsia"/>
                <w:sz w:val="20"/>
                <w:szCs w:val="20"/>
              </w:rPr>
              <w:t>る。</w:t>
            </w:r>
          </w:p>
          <w:p w14:paraId="6178CE8B" w14:textId="2C401740" w:rsidR="0020739F" w:rsidRDefault="0020739F">
            <w:pPr>
              <w:rPr>
                <w:sz w:val="20"/>
                <w:szCs w:val="20"/>
              </w:rPr>
            </w:pPr>
            <w:r>
              <w:rPr>
                <w:rFonts w:hint="eastAsia"/>
                <w:sz w:val="20"/>
                <w:szCs w:val="20"/>
              </w:rPr>
              <w:t>例：</w:t>
            </w:r>
            <w:r w:rsidR="00F5596E">
              <w:rPr>
                <w:rFonts w:hint="eastAsia"/>
                <w:sz w:val="20"/>
                <w:szCs w:val="20"/>
              </w:rPr>
              <w:t>ベトナムの位置、</w:t>
            </w:r>
            <w:r>
              <w:rPr>
                <w:rFonts w:hint="eastAsia"/>
                <w:sz w:val="20"/>
                <w:szCs w:val="20"/>
              </w:rPr>
              <w:t>参戦各国、使った武器</w:t>
            </w:r>
            <w:r w:rsidR="00F5596E">
              <w:rPr>
                <w:rFonts w:hint="eastAsia"/>
                <w:sz w:val="20"/>
                <w:szCs w:val="20"/>
              </w:rPr>
              <w:t>など</w:t>
            </w:r>
          </w:p>
          <w:p w14:paraId="4824B950" w14:textId="6EB169E1" w:rsidR="0020739F" w:rsidRPr="0020739F" w:rsidRDefault="0020739F" w:rsidP="0020739F">
            <w:pPr>
              <w:pStyle w:val="a8"/>
              <w:numPr>
                <w:ilvl w:val="0"/>
                <w:numId w:val="1"/>
              </w:numPr>
              <w:ind w:leftChars="0"/>
              <w:rPr>
                <w:sz w:val="20"/>
                <w:szCs w:val="20"/>
              </w:rPr>
            </w:pPr>
            <w:r>
              <w:rPr>
                <w:rFonts w:hint="eastAsia"/>
                <w:sz w:val="20"/>
                <w:szCs w:val="20"/>
              </w:rPr>
              <w:t>本時の目標の説明</w:t>
            </w:r>
          </w:p>
        </w:tc>
        <w:tc>
          <w:tcPr>
            <w:tcW w:w="2835" w:type="dxa"/>
          </w:tcPr>
          <w:p w14:paraId="450BC1EF" w14:textId="77777777" w:rsidR="00DF213D" w:rsidRDefault="00DF213D" w:rsidP="0020739F">
            <w:pPr>
              <w:pStyle w:val="a8"/>
              <w:numPr>
                <w:ilvl w:val="0"/>
                <w:numId w:val="2"/>
              </w:numPr>
              <w:ind w:leftChars="0"/>
              <w:rPr>
                <w:sz w:val="20"/>
                <w:szCs w:val="20"/>
              </w:rPr>
            </w:pPr>
            <w:r w:rsidRPr="0020739F">
              <w:rPr>
                <w:rFonts w:hint="eastAsia"/>
                <w:sz w:val="20"/>
                <w:szCs w:val="20"/>
              </w:rPr>
              <w:t>ベトナム国・ベトナム戦争についてのイメージを画一的に認識すること</w:t>
            </w:r>
          </w:p>
          <w:p w14:paraId="43E6083B" w14:textId="399CEEA8" w:rsidR="0020739F" w:rsidRPr="0020739F" w:rsidRDefault="0020739F" w:rsidP="0020739F">
            <w:pPr>
              <w:pStyle w:val="a8"/>
              <w:numPr>
                <w:ilvl w:val="0"/>
                <w:numId w:val="2"/>
              </w:numPr>
              <w:ind w:leftChars="0"/>
              <w:rPr>
                <w:sz w:val="20"/>
                <w:szCs w:val="20"/>
              </w:rPr>
            </w:pPr>
            <w:r>
              <w:rPr>
                <w:rFonts w:hint="eastAsia"/>
                <w:sz w:val="20"/>
                <w:szCs w:val="20"/>
              </w:rPr>
              <w:t>学習目標を把握</w:t>
            </w:r>
            <w:r w:rsidR="00F50B04">
              <w:rPr>
                <w:rFonts w:hint="eastAsia"/>
                <w:sz w:val="20"/>
                <w:szCs w:val="20"/>
              </w:rPr>
              <w:t>する</w:t>
            </w:r>
          </w:p>
        </w:tc>
        <w:tc>
          <w:tcPr>
            <w:tcW w:w="1842" w:type="dxa"/>
          </w:tcPr>
          <w:p w14:paraId="6AD694ED" w14:textId="1CA675B1" w:rsidR="00DF213D" w:rsidRPr="00DF213D" w:rsidRDefault="00DF213D">
            <w:pPr>
              <w:rPr>
                <w:sz w:val="20"/>
                <w:szCs w:val="20"/>
              </w:rPr>
            </w:pPr>
            <w:r w:rsidRPr="00DF213D">
              <w:rPr>
                <w:rFonts w:hint="eastAsia"/>
                <w:sz w:val="20"/>
                <w:szCs w:val="20"/>
              </w:rPr>
              <w:t>各自の意見をグループで共有、発表する</w:t>
            </w:r>
          </w:p>
        </w:tc>
        <w:tc>
          <w:tcPr>
            <w:tcW w:w="1276" w:type="dxa"/>
            <w:vMerge/>
          </w:tcPr>
          <w:p w14:paraId="451C2B9A" w14:textId="77777777" w:rsidR="00DF213D" w:rsidRPr="00DF213D" w:rsidRDefault="00DF213D">
            <w:pPr>
              <w:rPr>
                <w:b/>
                <w:bCs/>
                <w:sz w:val="20"/>
                <w:szCs w:val="20"/>
              </w:rPr>
            </w:pPr>
          </w:p>
        </w:tc>
      </w:tr>
      <w:tr w:rsidR="00A77044" w:rsidRPr="00DF213D" w14:paraId="71EA7973" w14:textId="77777777" w:rsidTr="002A6619">
        <w:tc>
          <w:tcPr>
            <w:tcW w:w="988" w:type="dxa"/>
            <w:vMerge w:val="restart"/>
          </w:tcPr>
          <w:p w14:paraId="7184BE34" w14:textId="2E93E75B" w:rsidR="00A77044" w:rsidRPr="00DF213D" w:rsidRDefault="00A77044" w:rsidP="00E11BAA">
            <w:pPr>
              <w:rPr>
                <w:b/>
                <w:bCs/>
                <w:sz w:val="20"/>
                <w:szCs w:val="20"/>
              </w:rPr>
            </w:pPr>
            <w:r>
              <w:rPr>
                <w:rFonts w:hint="eastAsia"/>
                <w:b/>
                <w:bCs/>
                <w:sz w:val="20"/>
                <w:szCs w:val="20"/>
              </w:rPr>
              <w:t>講義　30分</w:t>
            </w:r>
          </w:p>
        </w:tc>
        <w:tc>
          <w:tcPr>
            <w:tcW w:w="6378" w:type="dxa"/>
            <w:gridSpan w:val="3"/>
          </w:tcPr>
          <w:p w14:paraId="7DFE36FD" w14:textId="33A4C4E2" w:rsidR="00A77044" w:rsidRPr="00DF213D" w:rsidRDefault="00A77044" w:rsidP="00292BB2">
            <w:pPr>
              <w:jc w:val="center"/>
              <w:rPr>
                <w:b/>
                <w:bCs/>
                <w:sz w:val="20"/>
                <w:szCs w:val="20"/>
              </w:rPr>
            </w:pPr>
            <w:r w:rsidRPr="00DF213D">
              <w:rPr>
                <w:rFonts w:hint="eastAsia"/>
                <w:b/>
                <w:bCs/>
                <w:sz w:val="20"/>
                <w:szCs w:val="20"/>
                <w:bdr w:val="single" w:sz="4" w:space="0" w:color="auto"/>
              </w:rPr>
              <w:t>問２：ベトナム戦争</w:t>
            </w:r>
            <w:r>
              <w:rPr>
                <w:rFonts w:hint="eastAsia"/>
                <w:b/>
                <w:bCs/>
                <w:sz w:val="20"/>
                <w:szCs w:val="20"/>
                <w:bdr w:val="single" w:sz="4" w:space="0" w:color="auto"/>
              </w:rPr>
              <w:t>の定義・背景・戦法</w:t>
            </w:r>
            <w:r w:rsidRPr="00DF213D">
              <w:rPr>
                <w:rFonts w:hint="eastAsia"/>
                <w:b/>
                <w:bCs/>
                <w:sz w:val="20"/>
                <w:szCs w:val="20"/>
                <w:bdr w:val="single" w:sz="4" w:space="0" w:color="auto"/>
              </w:rPr>
              <w:t>は何か？</w:t>
            </w:r>
          </w:p>
        </w:tc>
        <w:tc>
          <w:tcPr>
            <w:tcW w:w="1276" w:type="dxa"/>
            <w:vMerge w:val="restart"/>
          </w:tcPr>
          <w:p w14:paraId="1C909680" w14:textId="0E3D91AA" w:rsidR="00A77044" w:rsidRPr="00E80148" w:rsidRDefault="00A77044">
            <w:pPr>
              <w:rPr>
                <w:sz w:val="20"/>
                <w:szCs w:val="20"/>
                <w:lang w:val="vi-VN"/>
              </w:rPr>
            </w:pPr>
            <w:r w:rsidRPr="00E80148">
              <w:rPr>
                <w:rFonts w:hint="eastAsia"/>
                <w:sz w:val="20"/>
                <w:szCs w:val="20"/>
                <w:lang w:val="vi-VN"/>
              </w:rPr>
              <w:t>知識、理解度を評価</w:t>
            </w:r>
          </w:p>
        </w:tc>
      </w:tr>
      <w:tr w:rsidR="00A77044" w:rsidRPr="00DF213D" w14:paraId="53646AEA" w14:textId="77777777" w:rsidTr="00BE282A">
        <w:tc>
          <w:tcPr>
            <w:tcW w:w="988" w:type="dxa"/>
            <w:vMerge/>
          </w:tcPr>
          <w:p w14:paraId="4B421F85" w14:textId="3E1A7B17" w:rsidR="00A77044" w:rsidRPr="00DF213D" w:rsidRDefault="00A77044" w:rsidP="00E11BAA">
            <w:pPr>
              <w:rPr>
                <w:b/>
                <w:bCs/>
                <w:sz w:val="20"/>
                <w:szCs w:val="20"/>
              </w:rPr>
            </w:pPr>
          </w:p>
        </w:tc>
        <w:tc>
          <w:tcPr>
            <w:tcW w:w="1701" w:type="dxa"/>
          </w:tcPr>
          <w:p w14:paraId="57EB0927" w14:textId="1E0D0AF0" w:rsidR="00A77044" w:rsidRDefault="00A77044">
            <w:pPr>
              <w:rPr>
                <w:sz w:val="20"/>
                <w:szCs w:val="20"/>
              </w:rPr>
            </w:pPr>
            <w:r>
              <w:rPr>
                <w:rFonts w:hint="eastAsia"/>
                <w:sz w:val="20"/>
                <w:szCs w:val="20"/>
              </w:rPr>
              <w:t>ベトナム国の概略</w:t>
            </w:r>
          </w:p>
          <w:p w14:paraId="42C01D23" w14:textId="036F17A7" w:rsidR="00A77044" w:rsidRPr="00DF213D" w:rsidRDefault="00A77044">
            <w:pPr>
              <w:rPr>
                <w:sz w:val="20"/>
                <w:szCs w:val="20"/>
              </w:rPr>
            </w:pPr>
            <w:r>
              <w:rPr>
                <w:rFonts w:hint="eastAsia"/>
                <w:sz w:val="20"/>
                <w:szCs w:val="20"/>
              </w:rPr>
              <w:t>ベトナム戦争の定義</w:t>
            </w:r>
          </w:p>
        </w:tc>
        <w:tc>
          <w:tcPr>
            <w:tcW w:w="2835" w:type="dxa"/>
          </w:tcPr>
          <w:p w14:paraId="7E61C0F9" w14:textId="78B214A1" w:rsidR="009A473D" w:rsidRDefault="009A473D">
            <w:pPr>
              <w:rPr>
                <w:sz w:val="20"/>
                <w:szCs w:val="20"/>
                <w:lang w:val="vi-VN"/>
              </w:rPr>
            </w:pPr>
            <w:r>
              <w:rPr>
                <w:rFonts w:hint="eastAsia"/>
                <w:sz w:val="20"/>
                <w:szCs w:val="20"/>
                <w:lang w:val="vi-VN"/>
              </w:rPr>
              <w:t>＜スライド３、４＞</w:t>
            </w:r>
          </w:p>
          <w:p w14:paraId="61BDF1CC" w14:textId="6D7E7670" w:rsidR="00A77044" w:rsidRDefault="00A77044">
            <w:pPr>
              <w:rPr>
                <w:sz w:val="20"/>
                <w:szCs w:val="20"/>
                <w:lang w:val="vi-VN"/>
              </w:rPr>
            </w:pPr>
            <w:r>
              <w:rPr>
                <w:rFonts w:hint="eastAsia"/>
                <w:sz w:val="20"/>
                <w:szCs w:val="20"/>
                <w:lang w:val="vi-VN"/>
              </w:rPr>
              <w:t>・ベトナムは東南アジアに位置、首都はハノイである。</w:t>
            </w:r>
          </w:p>
          <w:p w14:paraId="2792AB63" w14:textId="77777777" w:rsidR="00193014" w:rsidRDefault="00193014">
            <w:pPr>
              <w:rPr>
                <w:sz w:val="20"/>
                <w:szCs w:val="20"/>
                <w:lang w:val="vi-VN"/>
              </w:rPr>
            </w:pPr>
          </w:p>
          <w:p w14:paraId="1FD4D043" w14:textId="60CC7BDC" w:rsidR="009A473D" w:rsidRDefault="009A473D">
            <w:pPr>
              <w:rPr>
                <w:sz w:val="20"/>
                <w:szCs w:val="20"/>
                <w:lang w:val="vi-VN"/>
              </w:rPr>
            </w:pPr>
            <w:r>
              <w:rPr>
                <w:rFonts w:hint="eastAsia"/>
                <w:sz w:val="20"/>
                <w:szCs w:val="20"/>
                <w:lang w:val="vi-VN"/>
              </w:rPr>
              <w:t>＜スライド５＞</w:t>
            </w:r>
          </w:p>
          <w:p w14:paraId="43684FDF" w14:textId="62CE4FB5" w:rsidR="00A77044" w:rsidRDefault="00A77044">
            <w:pPr>
              <w:rPr>
                <w:sz w:val="20"/>
                <w:szCs w:val="20"/>
                <w:lang w:val="vi-VN"/>
              </w:rPr>
            </w:pPr>
            <w:r>
              <w:rPr>
                <w:rFonts w:hint="eastAsia"/>
                <w:sz w:val="20"/>
                <w:szCs w:val="20"/>
                <w:lang w:val="vi-VN"/>
              </w:rPr>
              <w:t>・ベトナム戦争は1955年から</w:t>
            </w:r>
            <w:r>
              <w:rPr>
                <w:sz w:val="20"/>
                <w:szCs w:val="20"/>
                <w:lang w:val="vi-VN"/>
              </w:rPr>
              <w:t>1</w:t>
            </w:r>
            <w:r>
              <w:rPr>
                <w:rFonts w:hint="eastAsia"/>
                <w:sz w:val="20"/>
                <w:szCs w:val="20"/>
                <w:lang w:val="vi-VN"/>
              </w:rPr>
              <w:t>975年にかけて起きた南</w:t>
            </w:r>
            <w:r>
              <w:rPr>
                <w:rFonts w:hint="eastAsia"/>
                <w:sz w:val="20"/>
                <w:szCs w:val="20"/>
                <w:lang w:val="vi-VN"/>
              </w:rPr>
              <w:lastRenderedPageBreak/>
              <w:t>ベトナムと北ベトナムの戦争である。</w:t>
            </w:r>
          </w:p>
          <w:p w14:paraId="19BAF89A" w14:textId="77777777" w:rsidR="00A77044" w:rsidRDefault="00A77044">
            <w:pPr>
              <w:rPr>
                <w:sz w:val="20"/>
                <w:szCs w:val="20"/>
                <w:lang w:val="vi-VN"/>
              </w:rPr>
            </w:pPr>
            <w:r>
              <w:rPr>
                <w:rFonts w:hint="eastAsia"/>
                <w:sz w:val="20"/>
                <w:szCs w:val="20"/>
                <w:lang w:val="vi-VN"/>
              </w:rPr>
              <w:t>南ベトナムはアメリカの支援を受けたベトナム共和国。</w:t>
            </w:r>
          </w:p>
          <w:p w14:paraId="5B8FEDA4" w14:textId="40C5C2D1" w:rsidR="00A77044" w:rsidRDefault="00A77044">
            <w:pPr>
              <w:rPr>
                <w:sz w:val="20"/>
                <w:szCs w:val="20"/>
                <w:lang w:val="vi-VN"/>
              </w:rPr>
            </w:pPr>
            <w:r>
              <w:rPr>
                <w:rFonts w:hint="eastAsia"/>
                <w:sz w:val="20"/>
                <w:szCs w:val="20"/>
                <w:lang w:val="vi-VN"/>
              </w:rPr>
              <w:t>北ベトナムはベトナム民主共和国。</w:t>
            </w:r>
          </w:p>
          <w:p w14:paraId="7DCF9B32" w14:textId="77777777" w:rsidR="00193014" w:rsidRDefault="00193014">
            <w:pPr>
              <w:rPr>
                <w:sz w:val="20"/>
                <w:szCs w:val="20"/>
                <w:lang w:val="vi-VN"/>
              </w:rPr>
            </w:pPr>
          </w:p>
          <w:p w14:paraId="078EE3B8" w14:textId="715B96D6" w:rsidR="009A473D" w:rsidRDefault="009A473D">
            <w:pPr>
              <w:rPr>
                <w:sz w:val="20"/>
                <w:szCs w:val="20"/>
                <w:lang w:val="vi-VN"/>
              </w:rPr>
            </w:pPr>
            <w:r>
              <w:rPr>
                <w:rFonts w:hint="eastAsia"/>
                <w:sz w:val="20"/>
                <w:szCs w:val="20"/>
                <w:lang w:val="vi-VN"/>
              </w:rPr>
              <w:t>＜スライド６＞</w:t>
            </w:r>
          </w:p>
          <w:p w14:paraId="5F2AB02A" w14:textId="42126CAF" w:rsidR="00A77044" w:rsidRPr="00FF5D00" w:rsidRDefault="00A77044">
            <w:pPr>
              <w:rPr>
                <w:rFonts w:asciiTheme="minorEastAsia" w:hAnsiTheme="minorEastAsia" w:cs="ＭＳ 明朝"/>
              </w:rPr>
            </w:pPr>
            <w:r>
              <w:rPr>
                <w:rFonts w:asciiTheme="minorEastAsia" w:hAnsiTheme="minorEastAsia" w:cs="ＭＳ 明朝" w:hint="eastAsia"/>
              </w:rPr>
              <w:t>1975年4月30日に、南ベトナムのサイゴン陥落を受け、北ベトナムの勝利が決定し、ベトナムが統一</w:t>
            </w:r>
            <w:r w:rsidR="00DC61EF">
              <w:rPr>
                <w:rFonts w:asciiTheme="minorEastAsia" w:hAnsiTheme="minorEastAsia" w:cs="ＭＳ 明朝" w:hint="eastAsia"/>
              </w:rPr>
              <w:t>された</w:t>
            </w:r>
            <w:r>
              <w:rPr>
                <w:rFonts w:asciiTheme="minorEastAsia" w:hAnsiTheme="minorEastAsia" w:cs="ＭＳ 明朝" w:hint="eastAsia"/>
              </w:rPr>
              <w:t>。</w:t>
            </w:r>
          </w:p>
        </w:tc>
        <w:tc>
          <w:tcPr>
            <w:tcW w:w="1842" w:type="dxa"/>
          </w:tcPr>
          <w:p w14:paraId="253530D3" w14:textId="57E050D6" w:rsidR="00A77044" w:rsidRDefault="00A77044">
            <w:pPr>
              <w:rPr>
                <w:sz w:val="20"/>
                <w:szCs w:val="20"/>
              </w:rPr>
            </w:pPr>
            <w:r>
              <w:rPr>
                <w:rFonts w:hint="eastAsia"/>
                <w:sz w:val="20"/>
                <w:szCs w:val="20"/>
              </w:rPr>
              <w:lastRenderedPageBreak/>
              <w:t>・ベトナム戦争は社会主義のベトナムとアメリカの戦争</w:t>
            </w:r>
            <w:r w:rsidR="00DC61EF">
              <w:rPr>
                <w:sz w:val="20"/>
                <w:szCs w:val="20"/>
              </w:rPr>
              <w:t>であると</w:t>
            </w:r>
            <w:r>
              <w:rPr>
                <w:rFonts w:hint="eastAsia"/>
                <w:sz w:val="20"/>
                <w:szCs w:val="20"/>
              </w:rPr>
              <w:t>理解する</w:t>
            </w:r>
          </w:p>
          <w:p w14:paraId="03B51D0B" w14:textId="4D137B85" w:rsidR="00A77044" w:rsidRPr="00C80F4C" w:rsidRDefault="00A77044" w:rsidP="00C80F4C">
            <w:pPr>
              <w:widowControl/>
              <w:jc w:val="left"/>
              <w:rPr>
                <w:sz w:val="20"/>
                <w:szCs w:val="20"/>
              </w:rPr>
            </w:pPr>
          </w:p>
        </w:tc>
        <w:tc>
          <w:tcPr>
            <w:tcW w:w="1276" w:type="dxa"/>
            <w:vMerge/>
          </w:tcPr>
          <w:p w14:paraId="5627E40B" w14:textId="77777777" w:rsidR="00A77044" w:rsidRPr="00DF213D" w:rsidRDefault="00A77044">
            <w:pPr>
              <w:rPr>
                <w:b/>
                <w:bCs/>
                <w:sz w:val="20"/>
                <w:szCs w:val="20"/>
              </w:rPr>
            </w:pPr>
          </w:p>
        </w:tc>
      </w:tr>
      <w:tr w:rsidR="00A77044" w:rsidRPr="00DF213D" w14:paraId="67F0AFDA" w14:textId="77777777" w:rsidTr="00BE282A">
        <w:tc>
          <w:tcPr>
            <w:tcW w:w="988" w:type="dxa"/>
            <w:vMerge/>
          </w:tcPr>
          <w:p w14:paraId="029498A8" w14:textId="098864E8" w:rsidR="00A77044" w:rsidRPr="00DF213D" w:rsidRDefault="00A77044" w:rsidP="00E11BAA">
            <w:pPr>
              <w:rPr>
                <w:b/>
                <w:bCs/>
                <w:sz w:val="20"/>
                <w:szCs w:val="20"/>
              </w:rPr>
            </w:pPr>
          </w:p>
        </w:tc>
        <w:tc>
          <w:tcPr>
            <w:tcW w:w="1701" w:type="dxa"/>
          </w:tcPr>
          <w:p w14:paraId="19B11AD5" w14:textId="6ADA42DB" w:rsidR="00A77044" w:rsidRPr="00DF213D" w:rsidRDefault="00A77044">
            <w:pPr>
              <w:rPr>
                <w:sz w:val="20"/>
                <w:szCs w:val="20"/>
              </w:rPr>
            </w:pPr>
            <w:r>
              <w:rPr>
                <w:rFonts w:hint="eastAsia"/>
                <w:sz w:val="20"/>
                <w:szCs w:val="20"/>
              </w:rPr>
              <w:t>ベトナム戦争の背景</w:t>
            </w:r>
          </w:p>
        </w:tc>
        <w:tc>
          <w:tcPr>
            <w:tcW w:w="2835" w:type="dxa"/>
          </w:tcPr>
          <w:p w14:paraId="2F3DCC7F" w14:textId="0199C6BD" w:rsidR="009A473D" w:rsidRDefault="009A473D">
            <w:pPr>
              <w:rPr>
                <w:sz w:val="20"/>
                <w:szCs w:val="20"/>
              </w:rPr>
            </w:pPr>
            <w:r>
              <w:rPr>
                <w:rFonts w:hint="eastAsia"/>
                <w:sz w:val="20"/>
                <w:szCs w:val="20"/>
              </w:rPr>
              <w:t>＜スライド７、８＞</w:t>
            </w:r>
          </w:p>
          <w:p w14:paraId="307D8C8E" w14:textId="73805BE1" w:rsidR="00A77044" w:rsidRDefault="00A77044">
            <w:pPr>
              <w:rPr>
                <w:sz w:val="20"/>
                <w:szCs w:val="20"/>
              </w:rPr>
            </w:pPr>
            <w:r w:rsidRPr="00BE282A">
              <w:rPr>
                <w:rFonts w:hint="eastAsia"/>
                <w:sz w:val="20"/>
                <w:szCs w:val="20"/>
              </w:rPr>
              <w:t>・1954</w:t>
            </w:r>
            <w:r>
              <w:rPr>
                <w:rFonts w:hint="eastAsia"/>
                <w:sz w:val="20"/>
                <w:szCs w:val="20"/>
              </w:rPr>
              <w:t>年に第一次インドシナ戦争が</w:t>
            </w:r>
            <w:r w:rsidR="00193014">
              <w:rPr>
                <w:rFonts w:hint="eastAsia"/>
                <w:sz w:val="20"/>
                <w:szCs w:val="20"/>
              </w:rPr>
              <w:t>終結</w:t>
            </w:r>
            <w:r>
              <w:rPr>
                <w:rFonts w:hint="eastAsia"/>
                <w:sz w:val="20"/>
                <w:szCs w:val="20"/>
              </w:rPr>
              <w:t>し、ベトナムは北緯17度線を停戦ラインとして一時的に南北に分けられた。</w:t>
            </w:r>
          </w:p>
          <w:p w14:paraId="1E51C37F" w14:textId="41C5A33F" w:rsidR="00193014" w:rsidRDefault="00193014">
            <w:pPr>
              <w:rPr>
                <w:sz w:val="20"/>
                <w:szCs w:val="20"/>
              </w:rPr>
            </w:pPr>
          </w:p>
          <w:p w14:paraId="561485FF" w14:textId="77777777" w:rsidR="00193014" w:rsidRDefault="00193014">
            <w:pPr>
              <w:rPr>
                <w:sz w:val="20"/>
                <w:szCs w:val="20"/>
              </w:rPr>
            </w:pPr>
          </w:p>
          <w:p w14:paraId="13B92987" w14:textId="0DFE471A" w:rsidR="009A473D" w:rsidRDefault="009A473D">
            <w:pPr>
              <w:rPr>
                <w:sz w:val="20"/>
                <w:szCs w:val="20"/>
              </w:rPr>
            </w:pPr>
            <w:r>
              <w:rPr>
                <w:rFonts w:hint="eastAsia"/>
                <w:sz w:val="20"/>
                <w:szCs w:val="20"/>
              </w:rPr>
              <w:t>＜スライド９、１０＞</w:t>
            </w:r>
          </w:p>
          <w:p w14:paraId="45A86C28" w14:textId="6808D352" w:rsidR="00A77044" w:rsidRDefault="00A77044">
            <w:pPr>
              <w:rPr>
                <w:rFonts w:asciiTheme="minorEastAsia" w:hAnsiTheme="minorEastAsia" w:cs="ＭＳ 明朝"/>
              </w:rPr>
            </w:pPr>
            <w:r>
              <w:rPr>
                <w:rFonts w:hint="eastAsia"/>
                <w:sz w:val="20"/>
                <w:szCs w:val="20"/>
              </w:rPr>
              <w:t>・1955年に</w:t>
            </w:r>
            <w:r w:rsidRPr="00DA1017">
              <w:rPr>
                <w:rFonts w:asciiTheme="minorEastAsia" w:hAnsiTheme="minorEastAsia" w:cs="ＭＳ 明朝" w:hint="eastAsia"/>
              </w:rPr>
              <w:t>南ベトナムではアメリカの支援を受け、ゴ・ディン・ジエムという人物が大統領となって南ベトナムを「ベトナム共和国」という国にした。ゴ・ディン・ジエムは親米反共の独裁政治を展開し、北ベトナムの民主共和国を破壊しよう</w:t>
            </w:r>
            <w:r w:rsidR="00193014">
              <w:rPr>
                <w:rFonts w:asciiTheme="minorEastAsia" w:hAnsiTheme="minorEastAsia" w:cs="ＭＳ 明朝" w:hint="eastAsia"/>
              </w:rPr>
              <w:t>と</w:t>
            </w:r>
            <w:r w:rsidRPr="00DA1017">
              <w:rPr>
                <w:rFonts w:asciiTheme="minorEastAsia" w:hAnsiTheme="minorEastAsia" w:cs="ＭＳ 明朝" w:hint="eastAsia"/>
              </w:rPr>
              <w:t>陰謀を企て</w:t>
            </w:r>
            <w:r>
              <w:rPr>
                <w:rFonts w:asciiTheme="minorEastAsia" w:hAnsiTheme="minorEastAsia" w:cs="ＭＳ 明朝" w:hint="eastAsia"/>
              </w:rPr>
              <w:t>、</w:t>
            </w:r>
            <w:r w:rsidRPr="00DA1017">
              <w:rPr>
                <w:rFonts w:asciiTheme="minorEastAsia" w:hAnsiTheme="minorEastAsia" w:cs="ＭＳ 明朝" w:hint="eastAsia"/>
              </w:rPr>
              <w:t>ベトナムの南北分裂を深刻にさせ</w:t>
            </w:r>
            <w:r>
              <w:rPr>
                <w:rFonts w:asciiTheme="minorEastAsia" w:hAnsiTheme="minorEastAsia" w:cs="ＭＳ 明朝" w:hint="eastAsia"/>
              </w:rPr>
              <w:t>た。</w:t>
            </w:r>
          </w:p>
          <w:p w14:paraId="359FCF20" w14:textId="77777777" w:rsidR="00193014" w:rsidRDefault="00193014">
            <w:pPr>
              <w:rPr>
                <w:rFonts w:asciiTheme="minorEastAsia" w:hAnsiTheme="minorEastAsia" w:cs="ＭＳ 明朝"/>
              </w:rPr>
            </w:pPr>
          </w:p>
          <w:p w14:paraId="18259768" w14:textId="5E10C891" w:rsidR="009A473D" w:rsidRDefault="009A473D">
            <w:pPr>
              <w:rPr>
                <w:rFonts w:asciiTheme="minorEastAsia" w:hAnsiTheme="minorEastAsia" w:cs="ＭＳ 明朝"/>
              </w:rPr>
            </w:pPr>
            <w:r>
              <w:rPr>
                <w:rFonts w:asciiTheme="minorEastAsia" w:hAnsiTheme="minorEastAsia" w:cs="ＭＳ 明朝" w:hint="eastAsia"/>
              </w:rPr>
              <w:t>＜スライド１１＞</w:t>
            </w:r>
          </w:p>
          <w:p w14:paraId="0F46C816" w14:textId="0EA915C6" w:rsidR="009A473D" w:rsidRDefault="00A77044">
            <w:pPr>
              <w:rPr>
                <w:rFonts w:asciiTheme="minorEastAsia" w:hAnsiTheme="minorEastAsia" w:cs="ＭＳ 明朝"/>
              </w:rPr>
            </w:pPr>
            <w:r>
              <w:rPr>
                <w:rFonts w:asciiTheme="minorEastAsia" w:hAnsiTheme="minorEastAsia" w:cs="ＭＳ 明朝" w:hint="eastAsia"/>
              </w:rPr>
              <w:t>・</w:t>
            </w:r>
            <w:r w:rsidRPr="00DA1017">
              <w:rPr>
                <w:rFonts w:asciiTheme="minorEastAsia" w:hAnsiTheme="minorEastAsia" w:cs="ＭＳ 明朝" w:hint="eastAsia"/>
              </w:rPr>
              <w:t>南ベトナムの民衆から反</w:t>
            </w:r>
            <w:r w:rsidRPr="00DA1017">
              <w:rPr>
                <w:rFonts w:asciiTheme="minorEastAsia" w:hAnsiTheme="minorEastAsia" w:cs="ＭＳ 明朝" w:hint="eastAsia"/>
              </w:rPr>
              <w:lastRenderedPageBreak/>
              <w:t>政府活動を維持する人々が数人存在して、北ベトナムの支援を元に、1960年に南ベトナム解放民族戦線という組織が成立した。</w:t>
            </w:r>
          </w:p>
          <w:p w14:paraId="32316047" w14:textId="23A34ADE" w:rsidR="00A77044" w:rsidRDefault="00A77044">
            <w:pPr>
              <w:rPr>
                <w:rFonts w:asciiTheme="minorEastAsia" w:hAnsiTheme="minorEastAsia" w:cs="ＭＳ 明朝"/>
              </w:rPr>
            </w:pPr>
            <w:r>
              <w:rPr>
                <w:rFonts w:asciiTheme="minorEastAsia" w:hAnsiTheme="minorEastAsia" w:cs="ＭＳ 明朝" w:hint="eastAsia"/>
              </w:rPr>
              <w:t>・そのうち、北ベトナムはホーチミンのリーダーで社会主義へ</w:t>
            </w:r>
            <w:r w:rsidRPr="00DA1017">
              <w:rPr>
                <w:rFonts w:asciiTheme="minorEastAsia" w:hAnsiTheme="minorEastAsia" w:cs="ＭＳ 明朝" w:hint="eastAsia"/>
              </w:rPr>
              <w:t>の過度期に入り、経済・文化・新</w:t>
            </w:r>
            <w:r w:rsidR="00193014">
              <w:rPr>
                <w:rFonts w:asciiTheme="minorEastAsia" w:hAnsiTheme="minorEastAsia" w:cs="ＭＳ 明朝" w:hint="eastAsia"/>
              </w:rPr>
              <w:t>たな科学技術</w:t>
            </w:r>
            <w:r w:rsidRPr="00DA1017">
              <w:rPr>
                <w:rFonts w:asciiTheme="minorEastAsia" w:hAnsiTheme="minorEastAsia" w:cs="ＭＳ 明朝" w:hint="eastAsia"/>
              </w:rPr>
              <w:t>を発展</w:t>
            </w:r>
            <w:r w:rsidR="00193014">
              <w:rPr>
                <w:rFonts w:asciiTheme="minorEastAsia" w:hAnsiTheme="minorEastAsia" w:cs="ＭＳ 明朝" w:hint="eastAsia"/>
              </w:rPr>
              <w:t>させた</w:t>
            </w:r>
            <w:r>
              <w:rPr>
                <w:rFonts w:asciiTheme="minorEastAsia" w:hAnsiTheme="minorEastAsia" w:cs="ＭＳ 明朝" w:hint="eastAsia"/>
              </w:rPr>
              <w:t>。加えて、</w:t>
            </w:r>
            <w:r w:rsidRPr="00DA1017">
              <w:rPr>
                <w:rFonts w:asciiTheme="minorEastAsia" w:hAnsiTheme="minorEastAsia" w:cs="ＭＳ 明朝" w:hint="eastAsia"/>
              </w:rPr>
              <w:t>南ベトナムにある南ベトナム解放民族戦線の支援をし</w:t>
            </w:r>
            <w:r>
              <w:rPr>
                <w:rFonts w:asciiTheme="minorEastAsia" w:hAnsiTheme="minorEastAsia" w:cs="ＭＳ 明朝" w:hint="eastAsia"/>
              </w:rPr>
              <w:t>た。</w:t>
            </w:r>
          </w:p>
          <w:p w14:paraId="0F5EA91C" w14:textId="77777777" w:rsidR="00193014" w:rsidRDefault="00193014">
            <w:pPr>
              <w:rPr>
                <w:rFonts w:asciiTheme="minorEastAsia" w:hAnsiTheme="minorEastAsia" w:cs="ＭＳ 明朝"/>
              </w:rPr>
            </w:pPr>
          </w:p>
          <w:p w14:paraId="44F1B20F" w14:textId="5E08A473" w:rsidR="009A473D" w:rsidRDefault="009A473D">
            <w:pPr>
              <w:rPr>
                <w:rFonts w:asciiTheme="minorEastAsia" w:hAnsiTheme="minorEastAsia" w:cs="ＭＳ 明朝"/>
              </w:rPr>
            </w:pPr>
            <w:r>
              <w:rPr>
                <w:rFonts w:asciiTheme="minorEastAsia" w:hAnsiTheme="minorEastAsia" w:cs="ＭＳ 明朝" w:hint="eastAsia"/>
              </w:rPr>
              <w:t>＜スライド１２＞</w:t>
            </w:r>
          </w:p>
          <w:p w14:paraId="3A5F20E4" w14:textId="41AE7170" w:rsidR="00A77044" w:rsidRPr="00076678" w:rsidRDefault="00A77044">
            <w:pPr>
              <w:rPr>
                <w:sz w:val="20"/>
                <w:szCs w:val="20"/>
                <w:lang w:val="vi-VN"/>
              </w:rPr>
            </w:pPr>
            <w:r>
              <w:rPr>
                <w:rFonts w:asciiTheme="minorEastAsia" w:hAnsiTheme="minorEastAsia" w:hint="eastAsia"/>
              </w:rPr>
              <w:t>・</w:t>
            </w:r>
            <w:r w:rsidRPr="00DA1017">
              <w:rPr>
                <w:rFonts w:asciiTheme="minorEastAsia" w:hAnsiTheme="minorEastAsia" w:hint="eastAsia"/>
              </w:rPr>
              <w:t>1</w:t>
            </w:r>
            <w:r w:rsidRPr="00DA1017">
              <w:rPr>
                <w:rFonts w:asciiTheme="minorEastAsia" w:hAnsiTheme="minorEastAsia"/>
              </w:rPr>
              <w:t>961</w:t>
            </w:r>
            <w:r w:rsidRPr="00DA1017">
              <w:rPr>
                <w:rFonts w:asciiTheme="minorEastAsia" w:hAnsiTheme="minorEastAsia" w:cs="ＭＳ 明朝" w:hint="eastAsia"/>
              </w:rPr>
              <w:t>年にアメリカがベトナム共和国に援軍を派遣した</w:t>
            </w:r>
            <w:r w:rsidRPr="00DA1017">
              <w:rPr>
                <w:rFonts w:asciiTheme="minorEastAsia" w:hAnsiTheme="minorEastAsia" w:cs="ＭＳ 明朝"/>
              </w:rPr>
              <w:t>。</w:t>
            </w:r>
            <w:r w:rsidRPr="00DA1017">
              <w:rPr>
                <w:rFonts w:asciiTheme="minorEastAsia" w:hAnsiTheme="minorEastAsia" w:cs="ＭＳ 明朝" w:hint="eastAsia"/>
              </w:rPr>
              <w:t>この時は一部の軍</w:t>
            </w:r>
            <w:r w:rsidR="00665532">
              <w:rPr>
                <w:rFonts w:asciiTheme="minorEastAsia" w:hAnsiTheme="minorEastAsia" w:cs="ＭＳ 明朝" w:hint="eastAsia"/>
              </w:rPr>
              <w:t>を</w:t>
            </w:r>
            <w:r w:rsidRPr="00DA1017">
              <w:rPr>
                <w:rFonts w:asciiTheme="minorEastAsia" w:hAnsiTheme="minorEastAsia" w:cs="ＭＳ 明朝" w:hint="eastAsia"/>
              </w:rPr>
              <w:t>派遣</w:t>
            </w:r>
            <w:r w:rsidR="00665532">
              <w:rPr>
                <w:rFonts w:asciiTheme="minorEastAsia" w:hAnsiTheme="minorEastAsia" w:cs="ＭＳ 明朝" w:hint="eastAsia"/>
              </w:rPr>
              <w:t>する</w:t>
            </w:r>
            <w:r w:rsidRPr="00DA1017">
              <w:rPr>
                <w:rFonts w:asciiTheme="minorEastAsia" w:hAnsiTheme="minorEastAsia" w:cs="ＭＳ 明朝" w:hint="eastAsia"/>
              </w:rPr>
              <w:t>のみの支援</w:t>
            </w:r>
            <w:r>
              <w:rPr>
                <w:rFonts w:asciiTheme="minorEastAsia" w:hAnsiTheme="minorEastAsia" w:cs="ＭＳ 明朝" w:hint="eastAsia"/>
              </w:rPr>
              <w:t>だっ</w:t>
            </w:r>
            <w:r w:rsidRPr="00DA1017">
              <w:rPr>
                <w:rFonts w:asciiTheme="minorEastAsia" w:hAnsiTheme="minorEastAsia" w:cs="ＭＳ 明朝" w:hint="eastAsia"/>
              </w:rPr>
              <w:t>たが、</w:t>
            </w:r>
            <w:r w:rsidRPr="00DA1017">
              <w:rPr>
                <w:rFonts w:asciiTheme="minorEastAsia" w:hAnsiTheme="minorEastAsia"/>
              </w:rPr>
              <w:t>1964</w:t>
            </w:r>
            <w:r w:rsidRPr="00DA1017">
              <w:rPr>
                <w:rFonts w:asciiTheme="minorEastAsia" w:hAnsiTheme="minorEastAsia" w:cs="ＭＳ 明朝" w:hint="eastAsia"/>
              </w:rPr>
              <w:t>年にアメリカは本格的に軍事介入を始めた。</w:t>
            </w:r>
            <w:r w:rsidRPr="00DA1017">
              <w:rPr>
                <w:rFonts w:asciiTheme="minorEastAsia" w:hAnsiTheme="minorEastAsia" w:cs="ＭＳ ゴシック" w:hint="eastAsia"/>
                <w:shd w:val="clear" w:color="auto" w:fill="FFFFFF"/>
              </w:rPr>
              <w:t>アメリカは北ベトナムで形成し</w:t>
            </w:r>
            <w:r>
              <w:rPr>
                <w:rFonts w:asciiTheme="minorEastAsia" w:hAnsiTheme="minorEastAsia" w:cs="ＭＳ ゴシック" w:hint="eastAsia"/>
                <w:shd w:val="clear" w:color="auto" w:fill="FFFFFF"/>
              </w:rPr>
              <w:t>ている</w:t>
            </w:r>
            <w:r w:rsidRPr="00DA1017">
              <w:rPr>
                <w:rFonts w:asciiTheme="minorEastAsia" w:hAnsiTheme="minorEastAsia" w:cs="ＭＳ ゴシック" w:hint="eastAsia"/>
                <w:shd w:val="clear" w:color="auto" w:fill="FFFFFF"/>
              </w:rPr>
              <w:t>社会主義が東南アジアに広がる危機を抑えた</w:t>
            </w:r>
            <w:r w:rsidR="00DC61EF">
              <w:rPr>
                <w:rFonts w:asciiTheme="minorEastAsia" w:hAnsiTheme="minorEastAsia" w:cs="ＭＳ ゴシック"/>
                <w:shd w:val="clear" w:color="auto" w:fill="FFFFFF"/>
              </w:rPr>
              <w:t>かった</w:t>
            </w:r>
            <w:r>
              <w:rPr>
                <w:rFonts w:asciiTheme="minorEastAsia" w:hAnsiTheme="minorEastAsia" w:cs="ＭＳ ゴシック" w:hint="eastAsia"/>
                <w:shd w:val="clear" w:color="auto" w:fill="FFFFFF"/>
              </w:rPr>
              <w:t>。</w:t>
            </w:r>
          </w:p>
        </w:tc>
        <w:tc>
          <w:tcPr>
            <w:tcW w:w="1842" w:type="dxa"/>
          </w:tcPr>
          <w:p w14:paraId="5F321D27" w14:textId="0D2FC4EA" w:rsidR="00A77044" w:rsidRDefault="00A77044">
            <w:pPr>
              <w:rPr>
                <w:rFonts w:asciiTheme="minorEastAsia" w:hAnsiTheme="minorEastAsia" w:cs="ＭＳ 明朝"/>
              </w:rPr>
            </w:pPr>
            <w:r>
              <w:rPr>
                <w:rFonts w:hint="eastAsia"/>
                <w:sz w:val="20"/>
                <w:szCs w:val="20"/>
              </w:rPr>
              <w:lastRenderedPageBreak/>
              <w:t>南ベトナムでは</w:t>
            </w:r>
            <w:r w:rsidRPr="00DA1017">
              <w:rPr>
                <w:rFonts w:asciiTheme="minorEastAsia" w:hAnsiTheme="minorEastAsia" w:cs="ＭＳ 明朝" w:hint="eastAsia"/>
              </w:rPr>
              <w:t>アメリカ</w:t>
            </w:r>
            <w:r>
              <w:rPr>
                <w:rFonts w:asciiTheme="minorEastAsia" w:hAnsiTheme="minorEastAsia" w:cs="ＭＳ 明朝" w:hint="eastAsia"/>
              </w:rPr>
              <w:t>が</w:t>
            </w:r>
            <w:r w:rsidRPr="00DA1017">
              <w:rPr>
                <w:rFonts w:asciiTheme="minorEastAsia" w:hAnsiTheme="minorEastAsia" w:cs="ＭＳ 明朝" w:hint="eastAsia"/>
              </w:rPr>
              <w:t>ゴ・ディン・ジエムを操って北ベトナムの民主共和国を破壊しよう陰謀を企て</w:t>
            </w:r>
            <w:r>
              <w:rPr>
                <w:rFonts w:asciiTheme="minorEastAsia" w:hAnsiTheme="minorEastAsia" w:cs="ＭＳ 明朝" w:hint="eastAsia"/>
              </w:rPr>
              <w:t>た。</w:t>
            </w:r>
          </w:p>
          <w:p w14:paraId="09284DAF" w14:textId="6A38EFF0" w:rsidR="00193014" w:rsidRDefault="00193014">
            <w:pPr>
              <w:rPr>
                <w:rFonts w:asciiTheme="minorEastAsia" w:hAnsiTheme="minorEastAsia" w:cs="ＭＳ 明朝"/>
              </w:rPr>
            </w:pPr>
          </w:p>
          <w:p w14:paraId="2559C153" w14:textId="77777777" w:rsidR="00193014" w:rsidRDefault="00193014">
            <w:pPr>
              <w:rPr>
                <w:rFonts w:asciiTheme="minorEastAsia" w:hAnsiTheme="minorEastAsia" w:cs="ＭＳ 明朝"/>
              </w:rPr>
            </w:pPr>
          </w:p>
          <w:p w14:paraId="62F6E3E7" w14:textId="6F2E3965" w:rsidR="00A77044" w:rsidRDefault="00A77044">
            <w:pPr>
              <w:rPr>
                <w:rFonts w:asciiTheme="minorEastAsia" w:hAnsiTheme="minorEastAsia" w:cs="ＭＳ 明朝"/>
              </w:rPr>
            </w:pPr>
            <w:r>
              <w:rPr>
                <w:rFonts w:asciiTheme="minorEastAsia" w:hAnsiTheme="minorEastAsia" w:cs="ＭＳ 明朝" w:hint="eastAsia"/>
              </w:rPr>
              <w:t>北ベトナムは社会主義を発展</w:t>
            </w:r>
            <w:r w:rsidR="00DC61EF">
              <w:rPr>
                <w:rFonts w:asciiTheme="minorEastAsia" w:hAnsiTheme="minorEastAsia" w:cs="ＭＳ 明朝" w:hint="eastAsia"/>
              </w:rPr>
              <w:t>させ</w:t>
            </w:r>
            <w:r>
              <w:rPr>
                <w:rFonts w:asciiTheme="minorEastAsia" w:hAnsiTheme="minorEastAsia" w:cs="ＭＳ 明朝" w:hint="eastAsia"/>
              </w:rPr>
              <w:t>ながら南ベトナムの</w:t>
            </w:r>
            <w:r w:rsidRPr="00DA1017">
              <w:rPr>
                <w:rFonts w:asciiTheme="minorEastAsia" w:hAnsiTheme="minorEastAsia" w:cs="ＭＳ 明朝" w:hint="eastAsia"/>
              </w:rPr>
              <w:t>解放民族戦線</w:t>
            </w:r>
            <w:r>
              <w:rPr>
                <w:rFonts w:asciiTheme="minorEastAsia" w:hAnsiTheme="minorEastAsia" w:cs="ＭＳ 明朝" w:hint="eastAsia"/>
              </w:rPr>
              <w:t>を</w:t>
            </w:r>
            <w:r w:rsidRPr="00DA1017">
              <w:rPr>
                <w:rFonts w:asciiTheme="minorEastAsia" w:hAnsiTheme="minorEastAsia" w:cs="ＭＳ 明朝" w:hint="eastAsia"/>
              </w:rPr>
              <w:t>支援</w:t>
            </w:r>
            <w:r>
              <w:rPr>
                <w:rFonts w:asciiTheme="minorEastAsia" w:hAnsiTheme="minorEastAsia" w:cs="ＭＳ 明朝" w:hint="eastAsia"/>
              </w:rPr>
              <w:t>して</w:t>
            </w:r>
            <w:r w:rsidRPr="00DA1017">
              <w:rPr>
                <w:rFonts w:asciiTheme="minorEastAsia" w:hAnsiTheme="minorEastAsia" w:cs="ＭＳ 明朝" w:hint="eastAsia"/>
              </w:rPr>
              <w:t>ゴ・ディン・ジエム</w:t>
            </w:r>
            <w:r>
              <w:rPr>
                <w:rFonts w:asciiTheme="minorEastAsia" w:hAnsiTheme="minorEastAsia" w:cs="ＭＳ 明朝" w:hint="eastAsia"/>
              </w:rPr>
              <w:t>の政権と戦ったという背景を理解する</w:t>
            </w:r>
          </w:p>
          <w:p w14:paraId="684E27EF" w14:textId="5B5CC7C8" w:rsidR="00A77044" w:rsidRDefault="00A77044">
            <w:pPr>
              <w:rPr>
                <w:rFonts w:asciiTheme="minorEastAsia" w:hAnsiTheme="minorEastAsia" w:cs="ＭＳ 明朝"/>
              </w:rPr>
            </w:pPr>
          </w:p>
          <w:p w14:paraId="116939AC" w14:textId="0CD6322F" w:rsidR="00193014" w:rsidRDefault="00193014">
            <w:pPr>
              <w:rPr>
                <w:rFonts w:asciiTheme="minorEastAsia" w:hAnsiTheme="minorEastAsia" w:cs="ＭＳ 明朝"/>
              </w:rPr>
            </w:pPr>
          </w:p>
          <w:p w14:paraId="104FFF7B" w14:textId="4ED9CC66" w:rsidR="00193014" w:rsidRDefault="00193014">
            <w:pPr>
              <w:rPr>
                <w:rFonts w:asciiTheme="minorEastAsia" w:hAnsiTheme="minorEastAsia" w:cs="ＭＳ 明朝"/>
              </w:rPr>
            </w:pPr>
          </w:p>
          <w:p w14:paraId="148353BA" w14:textId="77777777" w:rsidR="00193014" w:rsidRPr="00193014" w:rsidRDefault="00193014">
            <w:pPr>
              <w:rPr>
                <w:rFonts w:asciiTheme="minorEastAsia" w:hAnsiTheme="minorEastAsia" w:cs="ＭＳ 明朝"/>
              </w:rPr>
            </w:pPr>
          </w:p>
          <w:p w14:paraId="6730AE93" w14:textId="517671F5" w:rsidR="00A77044" w:rsidRDefault="00A77044">
            <w:pPr>
              <w:rPr>
                <w:rFonts w:asciiTheme="minorEastAsia" w:hAnsiTheme="minorEastAsia" w:cs="ＭＳ ゴシック"/>
                <w:shd w:val="clear" w:color="auto" w:fill="FFFFFF"/>
              </w:rPr>
            </w:pPr>
            <w:r>
              <w:rPr>
                <w:rFonts w:asciiTheme="minorEastAsia" w:hAnsiTheme="minorEastAsia" w:cs="ＭＳ 明朝" w:hint="eastAsia"/>
              </w:rPr>
              <w:t>戦争の原因とし</w:t>
            </w:r>
            <w:r>
              <w:rPr>
                <w:rFonts w:asciiTheme="minorEastAsia" w:hAnsiTheme="minorEastAsia" w:cs="ＭＳ 明朝" w:hint="eastAsia"/>
              </w:rPr>
              <w:lastRenderedPageBreak/>
              <w:t>て、</w:t>
            </w:r>
            <w:r w:rsidRPr="00DA1017">
              <w:rPr>
                <w:rFonts w:asciiTheme="minorEastAsia" w:hAnsiTheme="minorEastAsia" w:cs="ＭＳ ゴシック" w:hint="eastAsia"/>
                <w:shd w:val="clear" w:color="auto" w:fill="FFFFFF"/>
              </w:rPr>
              <w:t>アメリカは北ベトナムで形成</w:t>
            </w:r>
            <w:r w:rsidR="00193014">
              <w:rPr>
                <w:rFonts w:asciiTheme="minorEastAsia" w:hAnsiTheme="minorEastAsia" w:cs="ＭＳ ゴシック" w:hint="eastAsia"/>
                <w:shd w:val="clear" w:color="auto" w:fill="FFFFFF"/>
              </w:rPr>
              <w:t>されている</w:t>
            </w:r>
            <w:r w:rsidRPr="00DA1017">
              <w:rPr>
                <w:rFonts w:asciiTheme="minorEastAsia" w:hAnsiTheme="minorEastAsia" w:cs="ＭＳ ゴシック" w:hint="eastAsia"/>
                <w:shd w:val="clear" w:color="auto" w:fill="FFFFFF"/>
              </w:rPr>
              <w:t>社会主義が東南アジアに広がる危機を抑えた</w:t>
            </w:r>
            <w:r w:rsidR="00DC61EF">
              <w:rPr>
                <w:rFonts w:asciiTheme="minorEastAsia" w:hAnsiTheme="minorEastAsia" w:cs="ＭＳ ゴシック" w:hint="eastAsia"/>
                <w:shd w:val="clear" w:color="auto" w:fill="FFFFFF"/>
              </w:rPr>
              <w:t>かったことが</w:t>
            </w:r>
            <w:r w:rsidR="00193014">
              <w:rPr>
                <w:rFonts w:asciiTheme="minorEastAsia" w:hAnsiTheme="minorEastAsia" w:cs="ＭＳ ゴシック" w:hint="eastAsia"/>
                <w:shd w:val="clear" w:color="auto" w:fill="FFFFFF"/>
              </w:rPr>
              <w:t>背景にある</w:t>
            </w:r>
            <w:r w:rsidR="00DC61EF">
              <w:rPr>
                <w:rFonts w:asciiTheme="minorEastAsia" w:hAnsiTheme="minorEastAsia" w:cs="ＭＳ ゴシック" w:hint="eastAsia"/>
                <w:shd w:val="clear" w:color="auto" w:fill="FFFFFF"/>
              </w:rPr>
              <w:t>と</w:t>
            </w:r>
            <w:r>
              <w:rPr>
                <w:rFonts w:asciiTheme="minorEastAsia" w:hAnsiTheme="minorEastAsia" w:cs="ＭＳ ゴシック" w:hint="eastAsia"/>
                <w:shd w:val="clear" w:color="auto" w:fill="FFFFFF"/>
              </w:rPr>
              <w:t>理解する。</w:t>
            </w:r>
          </w:p>
          <w:p w14:paraId="6E7DAE8E" w14:textId="7E9DC9F1" w:rsidR="00A77044" w:rsidRPr="00193014" w:rsidRDefault="00A77044">
            <w:pPr>
              <w:rPr>
                <w:sz w:val="20"/>
                <w:szCs w:val="20"/>
              </w:rPr>
            </w:pPr>
          </w:p>
        </w:tc>
        <w:tc>
          <w:tcPr>
            <w:tcW w:w="1276" w:type="dxa"/>
            <w:vMerge/>
          </w:tcPr>
          <w:p w14:paraId="669E74B8" w14:textId="77777777" w:rsidR="00A77044" w:rsidRPr="00DF213D" w:rsidRDefault="00A77044">
            <w:pPr>
              <w:rPr>
                <w:b/>
                <w:bCs/>
                <w:sz w:val="20"/>
                <w:szCs w:val="20"/>
              </w:rPr>
            </w:pPr>
          </w:p>
        </w:tc>
      </w:tr>
      <w:tr w:rsidR="00A77044" w:rsidRPr="00DF213D" w14:paraId="62D9C1F9" w14:textId="77777777" w:rsidTr="00BE282A">
        <w:tc>
          <w:tcPr>
            <w:tcW w:w="988" w:type="dxa"/>
            <w:vMerge/>
          </w:tcPr>
          <w:p w14:paraId="5B35D661" w14:textId="6E00311F" w:rsidR="00A77044" w:rsidRPr="00DF213D" w:rsidRDefault="00A77044" w:rsidP="00E11BAA">
            <w:pPr>
              <w:rPr>
                <w:b/>
                <w:bCs/>
                <w:sz w:val="20"/>
                <w:szCs w:val="20"/>
              </w:rPr>
            </w:pPr>
          </w:p>
        </w:tc>
        <w:tc>
          <w:tcPr>
            <w:tcW w:w="1701" w:type="dxa"/>
          </w:tcPr>
          <w:p w14:paraId="3B6E27F9" w14:textId="35F84B2D" w:rsidR="00A77044" w:rsidRPr="00DF213D" w:rsidRDefault="00A77044" w:rsidP="00DF213D">
            <w:pPr>
              <w:rPr>
                <w:sz w:val="20"/>
                <w:szCs w:val="20"/>
              </w:rPr>
            </w:pPr>
            <w:r>
              <w:rPr>
                <w:rFonts w:hint="eastAsia"/>
                <w:sz w:val="20"/>
                <w:szCs w:val="20"/>
              </w:rPr>
              <w:t>ベトナムとアメリカの戦法</w:t>
            </w:r>
          </w:p>
        </w:tc>
        <w:tc>
          <w:tcPr>
            <w:tcW w:w="2835" w:type="dxa"/>
          </w:tcPr>
          <w:p w14:paraId="006E48A8" w14:textId="2ADE7A90" w:rsidR="009A473D" w:rsidRDefault="009A473D">
            <w:pPr>
              <w:rPr>
                <w:rStyle w:val="aa"/>
                <w:rFonts w:asciiTheme="minorEastAsia" w:hAnsiTheme="minorEastAsia" w:cs="ＭＳ 明朝"/>
                <w:b w:val="0"/>
                <w:bCs w:val="0"/>
                <w:bdr w:val="none" w:sz="0" w:space="0" w:color="auto" w:frame="1"/>
                <w:shd w:val="clear" w:color="auto" w:fill="FFFFFF"/>
              </w:rPr>
            </w:pPr>
            <w:r>
              <w:rPr>
                <w:rStyle w:val="aa"/>
                <w:rFonts w:asciiTheme="minorEastAsia" w:hAnsiTheme="minorEastAsia" w:cs="ＭＳ 明朝" w:hint="eastAsia"/>
                <w:b w:val="0"/>
                <w:bCs w:val="0"/>
                <w:bdr w:val="none" w:sz="0" w:space="0" w:color="auto" w:frame="1"/>
                <w:shd w:val="clear" w:color="auto" w:fill="FFFFFF"/>
              </w:rPr>
              <w:t>＜スライド１４＞</w:t>
            </w:r>
          </w:p>
          <w:p w14:paraId="35F86109" w14:textId="0C99B981" w:rsidR="00A77044" w:rsidRDefault="00A77044">
            <w:pPr>
              <w:rPr>
                <w:rStyle w:val="aa"/>
                <w:rFonts w:asciiTheme="minorEastAsia" w:hAnsiTheme="minorEastAsia" w:cs="ＭＳ 明朝"/>
                <w:b w:val="0"/>
                <w:bCs w:val="0"/>
                <w:bdr w:val="none" w:sz="0" w:space="0" w:color="auto" w:frame="1"/>
                <w:shd w:val="clear" w:color="auto" w:fill="FFFFFF"/>
              </w:rPr>
            </w:pPr>
            <w:r w:rsidRPr="00EF2578">
              <w:rPr>
                <w:rStyle w:val="aa"/>
                <w:rFonts w:asciiTheme="minorEastAsia" w:hAnsiTheme="minorEastAsia" w:cs="ＭＳ 明朝" w:hint="eastAsia"/>
                <w:b w:val="0"/>
                <w:bCs w:val="0"/>
                <w:bdr w:val="none" w:sz="0" w:space="0" w:color="auto" w:frame="1"/>
                <w:shd w:val="clear" w:color="auto" w:fill="FFFFFF"/>
              </w:rPr>
              <w:t>ベトナム戦争では、ハイテク戦争を仕掛けて、枯葉剤、ナパーム弾、ヘリコプターを活用したアメリカ軍に反して、ベトナム軍は武器も食品も足りない状態で</w:t>
            </w:r>
            <w:r>
              <w:rPr>
                <w:rStyle w:val="aa"/>
                <w:rFonts w:asciiTheme="minorEastAsia" w:hAnsiTheme="minorEastAsia" w:cs="ＭＳ 明朝" w:hint="eastAsia"/>
                <w:b w:val="0"/>
                <w:bCs w:val="0"/>
                <w:bdr w:val="none" w:sz="0" w:space="0" w:color="auto" w:frame="1"/>
                <w:shd w:val="clear" w:color="auto" w:fill="FFFFFF"/>
              </w:rPr>
              <w:t>戦って勝利を得た。</w:t>
            </w:r>
          </w:p>
          <w:p w14:paraId="04FAFC98" w14:textId="72BDE4D7" w:rsidR="00A77044" w:rsidRDefault="00A77044">
            <w:pPr>
              <w:rPr>
                <w:sz w:val="20"/>
                <w:szCs w:val="20"/>
                <w:lang w:val="vi-VN"/>
              </w:rPr>
            </w:pPr>
            <w:r>
              <w:rPr>
                <w:rFonts w:hint="eastAsia"/>
                <w:sz w:val="20"/>
                <w:szCs w:val="20"/>
              </w:rPr>
              <w:t>アメリカは延べ260万の兵力を派遣し、南ベトナム在留の米軍は54万9500人に達した。アメリカ以外</w:t>
            </w:r>
            <w:r w:rsidR="00DC61EF">
              <w:rPr>
                <w:sz w:val="20"/>
                <w:szCs w:val="20"/>
              </w:rPr>
              <w:t>にも</w:t>
            </w:r>
            <w:r>
              <w:rPr>
                <w:rFonts w:hint="eastAsia"/>
                <w:sz w:val="20"/>
                <w:szCs w:val="20"/>
              </w:rPr>
              <w:t>韓国、</w:t>
            </w:r>
            <w:r>
              <w:rPr>
                <w:rFonts w:hint="eastAsia"/>
                <w:sz w:val="20"/>
                <w:szCs w:val="20"/>
              </w:rPr>
              <w:lastRenderedPageBreak/>
              <w:t>タイ、オーストラリア、フィリピン、ニュージーランドからの参戦国軍は6万人を超え、南ベトナム政府軍も最高時に</w:t>
            </w:r>
            <w:r>
              <w:rPr>
                <w:rFonts w:hint="eastAsia"/>
                <w:sz w:val="20"/>
                <w:szCs w:val="20"/>
                <w:lang w:val="vi-VN"/>
              </w:rPr>
              <w:t>は118万人を上回った。これに対し北ベトナムと南ベトナム解放民族戦線の兵力は31万人</w:t>
            </w:r>
            <w:r w:rsidR="00193014">
              <w:rPr>
                <w:rFonts w:hint="eastAsia"/>
                <w:sz w:val="20"/>
                <w:szCs w:val="20"/>
                <w:lang w:val="vi-VN"/>
              </w:rPr>
              <w:t>であった。</w:t>
            </w:r>
          </w:p>
          <w:p w14:paraId="26DEAA10" w14:textId="77777777" w:rsidR="00193014" w:rsidRPr="00FD2F4D" w:rsidRDefault="00193014">
            <w:pPr>
              <w:rPr>
                <w:rStyle w:val="aa"/>
                <w:rFonts w:asciiTheme="minorEastAsia" w:hAnsiTheme="minorEastAsia" w:cs="ＭＳ 明朝"/>
                <w:b w:val="0"/>
                <w:bCs w:val="0"/>
                <w:bdr w:val="none" w:sz="0" w:space="0" w:color="auto" w:frame="1"/>
                <w:shd w:val="clear" w:color="auto" w:fill="FFFFFF"/>
              </w:rPr>
            </w:pPr>
          </w:p>
          <w:p w14:paraId="1C676055" w14:textId="1165E1E2" w:rsidR="00A77044" w:rsidRDefault="00A77044">
            <w:pPr>
              <w:rPr>
                <w:rStyle w:val="aa"/>
                <w:rFonts w:asciiTheme="minorEastAsia" w:hAnsiTheme="minorEastAsia" w:cs="ＭＳ 明朝"/>
                <w:b w:val="0"/>
                <w:bCs w:val="0"/>
                <w:bdr w:val="none" w:sz="0" w:space="0" w:color="auto" w:frame="1"/>
                <w:shd w:val="clear" w:color="auto" w:fill="FFFFFF"/>
                <w:lang w:val="vi-VN"/>
              </w:rPr>
            </w:pPr>
            <w:r>
              <w:rPr>
                <w:rStyle w:val="aa"/>
                <w:rFonts w:asciiTheme="minorEastAsia" w:hAnsiTheme="minorEastAsia" w:cs="ＭＳ 明朝" w:hint="eastAsia"/>
                <w:b w:val="0"/>
                <w:bCs w:val="0"/>
                <w:bdr w:val="none" w:sz="0" w:space="0" w:color="auto" w:frame="1"/>
                <w:shd w:val="clear" w:color="auto" w:fill="FFFFFF"/>
              </w:rPr>
              <w:t>1962年に、アメリカ軍が「ランチハンド作戦」</w:t>
            </w:r>
            <w:r w:rsidR="009E1364">
              <w:rPr>
                <w:rStyle w:val="aa"/>
                <w:rFonts w:asciiTheme="minorEastAsia" w:hAnsiTheme="minorEastAsia" w:cs="ＭＳ 明朝" w:hint="eastAsia"/>
                <w:b w:val="0"/>
                <w:bCs w:val="0"/>
                <w:bdr w:val="none" w:sz="0" w:space="0" w:color="auto" w:frame="1"/>
                <w:shd w:val="clear" w:color="auto" w:fill="FFFFFF"/>
              </w:rPr>
              <w:t>を</w:t>
            </w:r>
            <w:r>
              <w:rPr>
                <w:rStyle w:val="aa"/>
                <w:rFonts w:asciiTheme="minorEastAsia" w:hAnsiTheme="minorEastAsia" w:cs="ＭＳ 明朝" w:hint="eastAsia"/>
                <w:b w:val="0"/>
                <w:bCs w:val="0"/>
                <w:bdr w:val="none" w:sz="0" w:space="0" w:color="auto" w:frame="1"/>
                <w:shd w:val="clear" w:color="auto" w:fill="FFFFFF"/>
              </w:rPr>
              <w:t>開始した。上空から「枯葉剤」を散布して、森林に潜むベトナムのゲリラ軍を殺し、</w:t>
            </w:r>
            <w:r>
              <w:rPr>
                <w:rStyle w:val="aa"/>
                <w:rFonts w:asciiTheme="minorEastAsia" w:hAnsiTheme="minorEastAsia" w:cs="ＭＳ 明朝" w:hint="eastAsia"/>
                <w:b w:val="0"/>
                <w:bCs w:val="0"/>
                <w:bdr w:val="none" w:sz="0" w:space="0" w:color="auto" w:frame="1"/>
                <w:shd w:val="clear" w:color="auto" w:fill="FFFFFF"/>
                <w:lang w:val="vi-VN"/>
              </w:rPr>
              <w:t>食物を育てる土地を破壊した。他に、アメリカ軍はさまざまな薬剤を使用したが、もっとも大量に用いたのは「オレンジ剤」というものだった。ダイオキシンを含み非常に毒害が強く、動物実験の際には奇形を生じさせる性質があることがわかった。</w:t>
            </w:r>
          </w:p>
          <w:p w14:paraId="109EDEEF" w14:textId="77777777" w:rsidR="00193014" w:rsidRDefault="00193014">
            <w:pPr>
              <w:rPr>
                <w:rStyle w:val="aa"/>
                <w:rFonts w:asciiTheme="minorEastAsia" w:hAnsiTheme="minorEastAsia" w:cs="ＭＳ 明朝"/>
                <w:b w:val="0"/>
                <w:bCs w:val="0"/>
                <w:bdr w:val="none" w:sz="0" w:space="0" w:color="auto" w:frame="1"/>
                <w:shd w:val="clear" w:color="auto" w:fill="FFFFFF"/>
                <w:lang w:val="vi-VN"/>
              </w:rPr>
            </w:pPr>
          </w:p>
          <w:p w14:paraId="0174AC2C" w14:textId="27B86563" w:rsidR="009A473D" w:rsidRPr="003B28F5" w:rsidRDefault="009A473D">
            <w:pPr>
              <w:rPr>
                <w:rStyle w:val="aa"/>
                <w:rFonts w:asciiTheme="minorEastAsia" w:hAnsiTheme="minorEastAsia" w:cs="ＭＳ 明朝"/>
                <w:b w:val="0"/>
                <w:bCs w:val="0"/>
                <w:bdr w:val="none" w:sz="0" w:space="0" w:color="auto" w:frame="1"/>
                <w:shd w:val="clear" w:color="auto" w:fill="FFFFFF"/>
                <w:lang w:val="vi-VN"/>
              </w:rPr>
            </w:pPr>
            <w:r>
              <w:rPr>
                <w:rStyle w:val="aa"/>
                <w:rFonts w:asciiTheme="minorEastAsia" w:hAnsiTheme="minorEastAsia" w:cs="ＭＳ 明朝" w:hint="eastAsia"/>
                <w:b w:val="0"/>
                <w:bCs w:val="0"/>
                <w:bdr w:val="none" w:sz="0" w:space="0" w:color="auto" w:frame="1"/>
                <w:shd w:val="clear" w:color="auto" w:fill="FFFFFF"/>
                <w:lang w:val="vi-VN"/>
              </w:rPr>
              <w:t>＜スライド１５＞</w:t>
            </w:r>
          </w:p>
          <w:p w14:paraId="4B70AD8F" w14:textId="0996B646" w:rsidR="00A77044" w:rsidRDefault="00A77044">
            <w:pPr>
              <w:rPr>
                <w:rFonts w:asciiTheme="minorEastAsia" w:hAnsiTheme="minorEastAsia" w:cs="ＭＳ 明朝"/>
                <w:spacing w:val="12"/>
              </w:rPr>
            </w:pPr>
            <w:r w:rsidRPr="00E61011">
              <w:rPr>
                <w:rStyle w:val="aa"/>
                <w:rFonts w:asciiTheme="minorEastAsia" w:hAnsiTheme="minorEastAsia" w:cs="ＭＳ 明朝" w:hint="eastAsia"/>
                <w:b w:val="0"/>
                <w:bCs w:val="0"/>
                <w:bdr w:val="none" w:sz="0" w:space="0" w:color="auto" w:frame="1"/>
                <w:shd w:val="clear" w:color="auto" w:fill="FFFFFF"/>
              </w:rPr>
              <w:t>ベトナム軍の</w:t>
            </w:r>
            <w:r>
              <w:rPr>
                <w:rStyle w:val="aa"/>
                <w:rFonts w:asciiTheme="minorEastAsia" w:hAnsiTheme="minorEastAsia" w:cs="ＭＳ 明朝" w:hint="eastAsia"/>
                <w:b w:val="0"/>
                <w:bCs w:val="0"/>
                <w:bdr w:val="none" w:sz="0" w:space="0" w:color="auto" w:frame="1"/>
                <w:shd w:val="clear" w:color="auto" w:fill="FFFFFF"/>
              </w:rPr>
              <w:t>戦法は</w:t>
            </w:r>
            <w:r w:rsidRPr="00EE30E1">
              <w:rPr>
                <w:rFonts w:asciiTheme="minorEastAsia" w:hAnsiTheme="minorEastAsia" w:cs="ＭＳ 明朝"/>
                <w:spacing w:val="12"/>
              </w:rPr>
              <w:t>ゲリラ戦</w:t>
            </w:r>
            <w:r>
              <w:rPr>
                <w:rFonts w:asciiTheme="minorEastAsia" w:hAnsiTheme="minorEastAsia" w:cs="ＭＳ 明朝" w:hint="eastAsia"/>
                <w:spacing w:val="12"/>
              </w:rPr>
              <w:t>であった。</w:t>
            </w:r>
            <w:r w:rsidRPr="00EE30E1">
              <w:rPr>
                <w:rFonts w:asciiTheme="minorEastAsia" w:hAnsiTheme="minorEastAsia" w:cs="ＭＳ 明朝"/>
                <w:spacing w:val="12"/>
              </w:rPr>
              <w:t>前線がはっきりしない</w:t>
            </w:r>
            <w:r w:rsidR="009E1364">
              <w:rPr>
                <w:rFonts w:asciiTheme="minorEastAsia" w:hAnsiTheme="minorEastAsia" w:cs="ＭＳ 明朝" w:hint="eastAsia"/>
                <w:spacing w:val="12"/>
              </w:rPr>
              <w:t>よう</w:t>
            </w:r>
            <w:r w:rsidRPr="00EE30E1">
              <w:rPr>
                <w:rFonts w:asciiTheme="minorEastAsia" w:hAnsiTheme="minorEastAsia" w:cs="ＭＳ 明朝"/>
                <w:spacing w:val="12"/>
              </w:rPr>
              <w:t>、解放戦線が軍服を身につけず民間人と一体化し、ゲリラによる小規模の攻撃の速さ、撤退の速さ、などという特徴</w:t>
            </w:r>
            <w:r w:rsidR="009E1364">
              <w:rPr>
                <w:rFonts w:asciiTheme="minorEastAsia" w:hAnsiTheme="minorEastAsia" w:cs="ＭＳ 明朝" w:hint="eastAsia"/>
                <w:spacing w:val="12"/>
              </w:rPr>
              <w:t>をもち、</w:t>
            </w:r>
            <w:r w:rsidRPr="00EE30E1">
              <w:rPr>
                <w:rFonts w:asciiTheme="minorEastAsia" w:hAnsiTheme="minorEastAsia" w:cs="ＭＳ 明朝"/>
                <w:spacing w:val="12"/>
              </w:rPr>
              <w:t>アメリカの主な正規軍</w:t>
            </w:r>
            <w:r w:rsidR="009E1364">
              <w:rPr>
                <w:rFonts w:asciiTheme="minorEastAsia" w:hAnsiTheme="minorEastAsia" w:cs="ＭＳ 明朝" w:hint="eastAsia"/>
                <w:spacing w:val="12"/>
              </w:rPr>
              <w:t>の戦法</w:t>
            </w:r>
            <w:r w:rsidRPr="00EE30E1">
              <w:rPr>
                <w:rFonts w:asciiTheme="minorEastAsia" w:hAnsiTheme="minorEastAsia" w:cs="ＭＳ 明朝"/>
                <w:spacing w:val="12"/>
              </w:rPr>
              <w:t>と</w:t>
            </w:r>
            <w:r w:rsidR="009E1364">
              <w:rPr>
                <w:rFonts w:asciiTheme="minorEastAsia" w:hAnsiTheme="minorEastAsia" w:cs="ＭＳ 明朝" w:hint="eastAsia"/>
                <w:spacing w:val="12"/>
              </w:rPr>
              <w:t>は</w:t>
            </w:r>
            <w:r w:rsidRPr="00EE30E1">
              <w:rPr>
                <w:rFonts w:asciiTheme="minorEastAsia" w:hAnsiTheme="minorEastAsia" w:cs="ＭＳ 明朝"/>
                <w:spacing w:val="12"/>
              </w:rPr>
              <w:t>大きく異なっ</w:t>
            </w:r>
            <w:r>
              <w:rPr>
                <w:rFonts w:asciiTheme="minorEastAsia" w:hAnsiTheme="minorEastAsia" w:cs="ＭＳ 明朝" w:hint="eastAsia"/>
                <w:spacing w:val="12"/>
              </w:rPr>
              <w:t>た。</w:t>
            </w:r>
          </w:p>
          <w:p w14:paraId="0C00420B" w14:textId="667849F7" w:rsidR="00A77044" w:rsidRPr="00C80F4C" w:rsidRDefault="00A77044" w:rsidP="00C80F4C">
            <w:pPr>
              <w:rPr>
                <w:sz w:val="20"/>
                <w:szCs w:val="20"/>
              </w:rPr>
            </w:pPr>
            <w:r>
              <w:rPr>
                <w:rFonts w:hint="eastAsia"/>
                <w:sz w:val="20"/>
                <w:szCs w:val="20"/>
              </w:rPr>
              <w:lastRenderedPageBreak/>
              <w:t>ベトナムの軍人は正規軍だけではなく、子供、女性、老人など</w:t>
            </w:r>
            <w:r w:rsidR="009E1364">
              <w:rPr>
                <w:rFonts w:hint="eastAsia"/>
                <w:sz w:val="20"/>
                <w:szCs w:val="20"/>
              </w:rPr>
              <w:t>も含み、彼らはいつ</w:t>
            </w:r>
            <w:r>
              <w:rPr>
                <w:rFonts w:hint="eastAsia"/>
                <w:sz w:val="20"/>
                <w:szCs w:val="20"/>
              </w:rPr>
              <w:t>どこでも戦った。</w:t>
            </w:r>
          </w:p>
        </w:tc>
        <w:tc>
          <w:tcPr>
            <w:tcW w:w="1842" w:type="dxa"/>
          </w:tcPr>
          <w:p w14:paraId="7349806B" w14:textId="77777777" w:rsidR="00A77044" w:rsidRDefault="00A77044">
            <w:pPr>
              <w:rPr>
                <w:rStyle w:val="aa"/>
                <w:rFonts w:asciiTheme="minorEastAsia" w:hAnsiTheme="minorEastAsia" w:cs="ＭＳ 明朝"/>
                <w:b w:val="0"/>
                <w:bCs w:val="0"/>
                <w:bdr w:val="none" w:sz="0" w:space="0" w:color="auto" w:frame="1"/>
                <w:shd w:val="clear" w:color="auto" w:fill="FFFFFF"/>
              </w:rPr>
            </w:pPr>
            <w:r>
              <w:rPr>
                <w:rFonts w:hint="eastAsia"/>
                <w:sz w:val="20"/>
                <w:szCs w:val="20"/>
              </w:rPr>
              <w:lastRenderedPageBreak/>
              <w:t>アメリカは巨大な軍事力で</w:t>
            </w:r>
            <w:r w:rsidRPr="00EF2578">
              <w:rPr>
                <w:rStyle w:val="aa"/>
                <w:rFonts w:asciiTheme="minorEastAsia" w:hAnsiTheme="minorEastAsia" w:cs="ＭＳ 明朝" w:hint="eastAsia"/>
                <w:b w:val="0"/>
                <w:bCs w:val="0"/>
                <w:bdr w:val="none" w:sz="0" w:space="0" w:color="auto" w:frame="1"/>
                <w:shd w:val="clear" w:color="auto" w:fill="FFFFFF"/>
              </w:rPr>
              <w:t>ハイテク戦争を仕掛けて、枯葉剤、ナパーム弾、ヘリコプターを活用した</w:t>
            </w:r>
            <w:r>
              <w:rPr>
                <w:rStyle w:val="aa"/>
                <w:rFonts w:asciiTheme="minorEastAsia" w:hAnsiTheme="minorEastAsia" w:cs="ＭＳ 明朝" w:hint="eastAsia"/>
                <w:b w:val="0"/>
                <w:bCs w:val="0"/>
                <w:bdr w:val="none" w:sz="0" w:space="0" w:color="auto" w:frame="1"/>
                <w:shd w:val="clear" w:color="auto" w:fill="FFFFFF"/>
              </w:rPr>
              <w:t>。</w:t>
            </w:r>
          </w:p>
          <w:p w14:paraId="00F25786" w14:textId="5DC5204D" w:rsidR="00A77044" w:rsidRPr="00720411" w:rsidRDefault="00A77044">
            <w:pPr>
              <w:rPr>
                <w:b/>
                <w:bCs/>
                <w:sz w:val="20"/>
                <w:szCs w:val="20"/>
                <w:lang w:val="vi-VN"/>
              </w:rPr>
            </w:pPr>
            <w:r w:rsidRPr="00180422">
              <w:rPr>
                <w:rStyle w:val="aa"/>
                <w:rFonts w:asciiTheme="minorEastAsia" w:hAnsiTheme="minorEastAsia" w:cs="ＭＳ 明朝" w:hint="eastAsia"/>
                <w:b w:val="0"/>
                <w:bCs w:val="0"/>
                <w:bdr w:val="none" w:sz="0" w:space="0" w:color="auto" w:frame="1"/>
                <w:shd w:val="clear" w:color="auto" w:fill="FFFFFF"/>
              </w:rPr>
              <w:t>それに</w:t>
            </w:r>
            <w:r>
              <w:rPr>
                <w:rStyle w:val="aa"/>
                <w:rFonts w:asciiTheme="minorEastAsia" w:hAnsiTheme="minorEastAsia" w:cs="ＭＳ 明朝" w:hint="eastAsia"/>
                <w:b w:val="0"/>
                <w:bCs w:val="0"/>
                <w:bdr w:val="none" w:sz="0" w:space="0" w:color="auto" w:frame="1"/>
                <w:shd w:val="clear" w:color="auto" w:fill="FFFFFF"/>
              </w:rPr>
              <w:t>対して、ベトナムはゲリラ戦を</w:t>
            </w:r>
            <w:r w:rsidR="00665532">
              <w:rPr>
                <w:rStyle w:val="aa"/>
                <w:rFonts w:asciiTheme="minorEastAsia" w:hAnsiTheme="minorEastAsia" w:cs="ＭＳ 明朝" w:hint="eastAsia"/>
                <w:b w:val="0"/>
                <w:bCs w:val="0"/>
                <w:bdr w:val="none" w:sz="0" w:space="0" w:color="auto" w:frame="1"/>
                <w:shd w:val="clear" w:color="auto" w:fill="FFFFFF"/>
              </w:rPr>
              <w:t>活用</w:t>
            </w:r>
            <w:r>
              <w:rPr>
                <w:rStyle w:val="aa"/>
                <w:rFonts w:asciiTheme="minorEastAsia" w:hAnsiTheme="minorEastAsia" w:cs="ＭＳ 明朝" w:hint="eastAsia"/>
                <w:b w:val="0"/>
                <w:bCs w:val="0"/>
                <w:bdr w:val="none" w:sz="0" w:space="0" w:color="auto" w:frame="1"/>
                <w:shd w:val="clear" w:color="auto" w:fill="FFFFFF"/>
              </w:rPr>
              <w:t>し、</w:t>
            </w:r>
            <w:r w:rsidRPr="00EE30E1">
              <w:rPr>
                <w:rFonts w:asciiTheme="minorEastAsia" w:hAnsiTheme="minorEastAsia" w:cs="ＭＳ 明朝" w:hint="eastAsia"/>
                <w:spacing w:val="12"/>
              </w:rPr>
              <w:t>銃や手榴弾</w:t>
            </w:r>
            <w:r>
              <w:rPr>
                <w:rFonts w:asciiTheme="minorEastAsia" w:hAnsiTheme="minorEastAsia" w:cs="ＭＳ 明朝" w:hint="eastAsia"/>
                <w:spacing w:val="12"/>
              </w:rPr>
              <w:t>だけを持って</w:t>
            </w:r>
            <w:r w:rsidRPr="00EE30E1">
              <w:rPr>
                <w:rFonts w:asciiTheme="minorEastAsia" w:hAnsiTheme="minorEastAsia" w:cs="ＭＳ 明朝" w:hint="eastAsia"/>
                <w:spacing w:val="12"/>
              </w:rPr>
              <w:t>すばやく移動し攻撃</w:t>
            </w:r>
            <w:r>
              <w:rPr>
                <w:rFonts w:asciiTheme="minorEastAsia" w:hAnsiTheme="minorEastAsia" w:cs="ＭＳ 明朝" w:hint="eastAsia"/>
                <w:spacing w:val="12"/>
              </w:rPr>
              <w:lastRenderedPageBreak/>
              <w:t>した</w:t>
            </w:r>
            <w:r w:rsidR="00DC61EF">
              <w:rPr>
                <w:rFonts w:asciiTheme="minorEastAsia" w:hAnsiTheme="minorEastAsia" w:cs="ＭＳ 明朝"/>
                <w:spacing w:val="12"/>
              </w:rPr>
              <w:t>ことを</w:t>
            </w:r>
            <w:r>
              <w:rPr>
                <w:rFonts w:asciiTheme="minorEastAsia" w:hAnsiTheme="minorEastAsia" w:cs="ＭＳ 明朝" w:hint="eastAsia"/>
                <w:spacing w:val="12"/>
              </w:rPr>
              <w:t>理解する。</w:t>
            </w:r>
          </w:p>
        </w:tc>
        <w:tc>
          <w:tcPr>
            <w:tcW w:w="1276" w:type="dxa"/>
            <w:vMerge/>
          </w:tcPr>
          <w:p w14:paraId="6C1453A5" w14:textId="77777777" w:rsidR="00A77044" w:rsidRPr="00DF213D" w:rsidRDefault="00A77044">
            <w:pPr>
              <w:rPr>
                <w:b/>
                <w:bCs/>
                <w:sz w:val="20"/>
                <w:szCs w:val="20"/>
              </w:rPr>
            </w:pPr>
          </w:p>
        </w:tc>
      </w:tr>
      <w:tr w:rsidR="00A77044" w:rsidRPr="00DF213D" w14:paraId="1C5F066A" w14:textId="77777777" w:rsidTr="00E11BAA">
        <w:tc>
          <w:tcPr>
            <w:tcW w:w="988" w:type="dxa"/>
            <w:vMerge/>
          </w:tcPr>
          <w:p w14:paraId="26658422" w14:textId="4D0A8D9F" w:rsidR="00A77044" w:rsidRPr="00DF213D" w:rsidRDefault="00A77044">
            <w:pPr>
              <w:rPr>
                <w:b/>
                <w:bCs/>
                <w:sz w:val="20"/>
                <w:szCs w:val="20"/>
              </w:rPr>
            </w:pPr>
          </w:p>
        </w:tc>
        <w:tc>
          <w:tcPr>
            <w:tcW w:w="6378" w:type="dxa"/>
            <w:gridSpan w:val="3"/>
          </w:tcPr>
          <w:p w14:paraId="3C9EDF2D" w14:textId="4B65B818" w:rsidR="00A77044" w:rsidRPr="004642F2" w:rsidRDefault="00A77044" w:rsidP="004642F2">
            <w:pPr>
              <w:jc w:val="center"/>
              <w:rPr>
                <w:b/>
                <w:bCs/>
                <w:sz w:val="20"/>
                <w:szCs w:val="20"/>
                <w:bdr w:val="single" w:sz="4" w:space="0" w:color="auto"/>
              </w:rPr>
            </w:pPr>
            <w:r w:rsidRPr="00DF213D">
              <w:rPr>
                <w:rFonts w:hint="eastAsia"/>
                <w:b/>
                <w:bCs/>
                <w:sz w:val="20"/>
                <w:szCs w:val="20"/>
                <w:bdr w:val="single" w:sz="4" w:space="0" w:color="auto"/>
              </w:rPr>
              <w:t>問３：ベトナム戦争の</w:t>
            </w:r>
            <w:r>
              <w:rPr>
                <w:rFonts w:hint="eastAsia"/>
                <w:b/>
                <w:bCs/>
                <w:sz w:val="20"/>
                <w:szCs w:val="20"/>
                <w:bdr w:val="single" w:sz="4" w:space="0" w:color="auto"/>
              </w:rPr>
              <w:t>被害</w:t>
            </w:r>
            <w:r w:rsidRPr="00DF213D">
              <w:rPr>
                <w:rFonts w:hint="eastAsia"/>
                <w:b/>
                <w:bCs/>
                <w:sz w:val="20"/>
                <w:szCs w:val="20"/>
                <w:bdr w:val="single" w:sz="4" w:space="0" w:color="auto"/>
              </w:rPr>
              <w:t>と</w:t>
            </w:r>
            <w:r>
              <w:rPr>
                <w:rFonts w:hint="eastAsia"/>
                <w:b/>
                <w:bCs/>
                <w:sz w:val="20"/>
                <w:szCs w:val="20"/>
                <w:bdr w:val="single" w:sz="4" w:space="0" w:color="auto"/>
              </w:rPr>
              <w:t>意味</w:t>
            </w:r>
            <w:r w:rsidR="004642F2">
              <w:rPr>
                <w:rFonts w:hint="eastAsia"/>
                <w:b/>
                <w:bCs/>
                <w:sz w:val="20"/>
                <w:szCs w:val="20"/>
                <w:bdr w:val="single" w:sz="4" w:space="0" w:color="auto"/>
              </w:rPr>
              <w:t>,平和への思い</w:t>
            </w:r>
            <w:r w:rsidRPr="00DF213D">
              <w:rPr>
                <w:b/>
                <w:bCs/>
                <w:sz w:val="20"/>
                <w:szCs w:val="20"/>
                <w:bdr w:val="single" w:sz="4" w:space="0" w:color="auto"/>
                <w:lang w:val="vi-VN"/>
              </w:rPr>
              <w:t>は</w:t>
            </w:r>
            <w:r w:rsidRPr="00DF213D">
              <w:rPr>
                <w:rFonts w:hint="eastAsia"/>
                <w:b/>
                <w:bCs/>
                <w:sz w:val="20"/>
                <w:szCs w:val="20"/>
                <w:bdr w:val="single" w:sz="4" w:space="0" w:color="auto"/>
              </w:rPr>
              <w:t>何か？</w:t>
            </w:r>
          </w:p>
        </w:tc>
        <w:tc>
          <w:tcPr>
            <w:tcW w:w="1276" w:type="dxa"/>
            <w:vMerge/>
          </w:tcPr>
          <w:p w14:paraId="35E48F6D" w14:textId="77777777" w:rsidR="00A77044" w:rsidRPr="00DF213D" w:rsidRDefault="00A77044">
            <w:pPr>
              <w:rPr>
                <w:b/>
                <w:bCs/>
                <w:sz w:val="20"/>
                <w:szCs w:val="20"/>
              </w:rPr>
            </w:pPr>
          </w:p>
        </w:tc>
      </w:tr>
      <w:tr w:rsidR="00A77044" w:rsidRPr="00DF213D" w14:paraId="1CCFD0E2" w14:textId="77777777" w:rsidTr="00BE282A">
        <w:tc>
          <w:tcPr>
            <w:tcW w:w="988" w:type="dxa"/>
            <w:vMerge/>
          </w:tcPr>
          <w:p w14:paraId="10F7AB6B" w14:textId="3369E3DD" w:rsidR="00A77044" w:rsidRPr="00DF213D" w:rsidRDefault="00A77044">
            <w:pPr>
              <w:rPr>
                <w:b/>
                <w:bCs/>
                <w:sz w:val="20"/>
                <w:szCs w:val="20"/>
              </w:rPr>
            </w:pPr>
          </w:p>
        </w:tc>
        <w:tc>
          <w:tcPr>
            <w:tcW w:w="1701" w:type="dxa"/>
          </w:tcPr>
          <w:p w14:paraId="0877EF5B" w14:textId="7A740039" w:rsidR="00A77044" w:rsidRPr="005A3D27" w:rsidRDefault="00A77044">
            <w:pPr>
              <w:rPr>
                <w:sz w:val="20"/>
                <w:szCs w:val="20"/>
              </w:rPr>
            </w:pPr>
            <w:r>
              <w:rPr>
                <w:rFonts w:hint="eastAsia"/>
                <w:sz w:val="20"/>
                <w:szCs w:val="20"/>
              </w:rPr>
              <w:t>ベトナム戦争の被害</w:t>
            </w:r>
          </w:p>
        </w:tc>
        <w:tc>
          <w:tcPr>
            <w:tcW w:w="2835" w:type="dxa"/>
          </w:tcPr>
          <w:p w14:paraId="76998783" w14:textId="3036416E" w:rsidR="005D23ED" w:rsidRDefault="005D23ED">
            <w:pPr>
              <w:rPr>
                <w:sz w:val="20"/>
                <w:szCs w:val="20"/>
              </w:rPr>
            </w:pPr>
            <w:r>
              <w:rPr>
                <w:rFonts w:hint="eastAsia"/>
                <w:sz w:val="20"/>
                <w:szCs w:val="20"/>
              </w:rPr>
              <w:t>＜スライド１６、１７＞</w:t>
            </w:r>
          </w:p>
          <w:p w14:paraId="60ACE113" w14:textId="4C0D4093" w:rsidR="00A77044" w:rsidRPr="000C1714" w:rsidRDefault="00A77044">
            <w:pPr>
              <w:rPr>
                <w:sz w:val="20"/>
                <w:szCs w:val="20"/>
                <w:lang w:val="vi-VN"/>
              </w:rPr>
            </w:pPr>
            <w:r>
              <w:rPr>
                <w:rFonts w:hint="eastAsia"/>
                <w:sz w:val="20"/>
                <w:szCs w:val="20"/>
              </w:rPr>
              <w:t>・</w:t>
            </w:r>
            <w:r>
              <w:rPr>
                <w:rFonts w:hint="eastAsia"/>
                <w:sz w:val="20"/>
                <w:szCs w:val="20"/>
                <w:lang w:val="vi-VN"/>
              </w:rPr>
              <w:t>戦争の犠牲者はアメリカ陣営が戦死者22万500</w:t>
            </w:r>
            <w:r w:rsidR="00602141">
              <w:rPr>
                <w:rFonts w:hint="eastAsia"/>
                <w:sz w:val="20"/>
                <w:szCs w:val="20"/>
                <w:lang w:val="vi-VN"/>
              </w:rPr>
              <w:t>人</w:t>
            </w:r>
            <w:r>
              <w:rPr>
                <w:rFonts w:hint="eastAsia"/>
                <w:sz w:val="20"/>
                <w:szCs w:val="20"/>
                <w:lang w:val="vi-VN"/>
              </w:rPr>
              <w:t>、負傷者75万2</w:t>
            </w:r>
            <w:r w:rsidR="00602141">
              <w:rPr>
                <w:rFonts w:ascii="Arial" w:hAnsi="Arial"/>
                <w:sz w:val="20"/>
                <w:szCs w:val="20"/>
                <w:lang w:val="vi-VN"/>
              </w:rPr>
              <w:t>,</w:t>
            </w:r>
            <w:r>
              <w:rPr>
                <w:rFonts w:hint="eastAsia"/>
                <w:sz w:val="20"/>
                <w:szCs w:val="20"/>
                <w:lang w:val="vi-VN"/>
              </w:rPr>
              <w:t>000人。</w:t>
            </w:r>
          </w:p>
          <w:p w14:paraId="7C263478" w14:textId="4981FC57" w:rsidR="00A77044" w:rsidRPr="0075076C" w:rsidRDefault="00A77044" w:rsidP="0075076C">
            <w:pPr>
              <w:widowControl/>
              <w:jc w:val="left"/>
            </w:pPr>
            <w:r>
              <w:rPr>
                <w:rFonts w:hint="eastAsia"/>
                <w:sz w:val="20"/>
                <w:szCs w:val="20"/>
              </w:rPr>
              <w:t>・ベトナム側の戦争犠牲者は300万人、行方不明者も約30万人に達した。</w:t>
            </w:r>
            <w:r w:rsidRPr="00DA1017">
              <w:rPr>
                <w:rFonts w:asciiTheme="minorEastAsia" w:hAnsiTheme="minorEastAsia"/>
              </w:rPr>
              <w:t>また、</w:t>
            </w:r>
            <w:r>
              <w:rPr>
                <w:rFonts w:asciiTheme="minorEastAsia" w:hAnsiTheme="minorEastAsia" w:hint="eastAsia"/>
              </w:rPr>
              <w:t>アメリカ</w:t>
            </w:r>
            <w:r w:rsidRPr="00DA1017">
              <w:rPr>
                <w:rFonts w:asciiTheme="minorEastAsia" w:hAnsiTheme="minorEastAsia"/>
              </w:rPr>
              <w:t>軍が散布した枯葉剤後遺症の被害者は</w:t>
            </w:r>
            <w:r w:rsidRPr="00DA1017">
              <w:rPr>
                <w:rFonts w:asciiTheme="minorEastAsia" w:hAnsiTheme="minorEastAsia" w:hint="eastAsia"/>
              </w:rPr>
              <w:t>100</w:t>
            </w:r>
            <w:r w:rsidRPr="00DA1017">
              <w:rPr>
                <w:rFonts w:asciiTheme="minorEastAsia" w:hAnsiTheme="minorEastAsia"/>
              </w:rPr>
              <w:t>万人にのぼるといわれており、二世、三世など後の世代への影響</w:t>
            </w:r>
            <w:r>
              <w:rPr>
                <w:rFonts w:asciiTheme="minorEastAsia" w:hAnsiTheme="minorEastAsia" w:hint="eastAsia"/>
                <w:lang w:val="vi-VN"/>
              </w:rPr>
              <w:t>も</w:t>
            </w:r>
            <w:r w:rsidRPr="00DA1017">
              <w:rPr>
                <w:rFonts w:asciiTheme="minorEastAsia" w:hAnsiTheme="minorEastAsia"/>
              </w:rPr>
              <w:t>15 万人に及んでいるといわ</w:t>
            </w:r>
            <w:r>
              <w:rPr>
                <w:rFonts w:asciiTheme="minorEastAsia" w:hAnsiTheme="minorEastAsia" w:hint="eastAsia"/>
              </w:rPr>
              <w:t>れる。日本でも有名な</w:t>
            </w:r>
            <w:r>
              <w:rPr>
                <w:rFonts w:ascii="Segoe UI" w:hAnsi="Segoe UI" w:cs="Segoe UI"/>
                <w:color w:val="313131"/>
                <w:szCs w:val="21"/>
              </w:rPr>
              <w:t>下半身がつながった結合双生児として生まれた「ベトちゃん・ドクちゃん」</w:t>
            </w:r>
            <w:r>
              <w:rPr>
                <w:rFonts w:ascii="Segoe UI" w:hAnsi="Segoe UI" w:cs="Segoe UI" w:hint="eastAsia"/>
                <w:color w:val="313131"/>
                <w:szCs w:val="21"/>
              </w:rPr>
              <w:t>は枯葉剤被害者だった。</w:t>
            </w:r>
            <w:r>
              <w:rPr>
                <w:rFonts w:ascii="Segoe UI" w:hAnsi="Segoe UI" w:cs="Segoe UI"/>
                <w:color w:val="313131"/>
                <w:szCs w:val="21"/>
              </w:rPr>
              <w:t>終戦から</w:t>
            </w:r>
            <w:r>
              <w:rPr>
                <w:rFonts w:ascii="Segoe UI" w:hAnsi="Segoe UI" w:cs="Segoe UI"/>
                <w:color w:val="313131"/>
                <w:szCs w:val="21"/>
              </w:rPr>
              <w:t>40</w:t>
            </w:r>
            <w:r>
              <w:rPr>
                <w:rFonts w:ascii="Segoe UI" w:hAnsi="Segoe UI" w:cs="Segoe UI"/>
                <w:color w:val="313131"/>
                <w:szCs w:val="21"/>
              </w:rPr>
              <w:t>年以上経つ現在でも、世代をまたいで奇形の子どもが誕生する報告もされ</w:t>
            </w:r>
            <w:r>
              <w:rPr>
                <w:rFonts w:ascii="Segoe UI" w:hAnsi="Segoe UI" w:cs="Segoe UI" w:hint="eastAsia"/>
                <w:color w:val="313131"/>
                <w:szCs w:val="21"/>
              </w:rPr>
              <w:t>ており</w:t>
            </w:r>
            <w:r>
              <w:rPr>
                <w:rFonts w:ascii="Segoe UI" w:hAnsi="Segoe UI" w:cs="Segoe UI"/>
                <w:color w:val="313131"/>
                <w:szCs w:val="21"/>
              </w:rPr>
              <w:t>、枯葉剤の影響はまだ続いて</w:t>
            </w:r>
            <w:r>
              <w:rPr>
                <w:rFonts w:ascii="Segoe UI" w:hAnsi="Segoe UI" w:cs="Segoe UI" w:hint="eastAsia"/>
                <w:color w:val="313131"/>
                <w:szCs w:val="21"/>
              </w:rPr>
              <w:t>いる。</w:t>
            </w:r>
          </w:p>
        </w:tc>
        <w:tc>
          <w:tcPr>
            <w:tcW w:w="1842" w:type="dxa"/>
          </w:tcPr>
          <w:p w14:paraId="683A4C18" w14:textId="46E46A90" w:rsidR="00A77044" w:rsidRDefault="00A77044">
            <w:pPr>
              <w:rPr>
                <w:sz w:val="20"/>
                <w:szCs w:val="20"/>
                <w:lang w:val="vi-VN"/>
              </w:rPr>
            </w:pPr>
            <w:r>
              <w:rPr>
                <w:rFonts w:hint="eastAsia"/>
                <w:sz w:val="20"/>
                <w:szCs w:val="20"/>
              </w:rPr>
              <w:t>ベトナム人の</w:t>
            </w:r>
            <w:r>
              <w:rPr>
                <w:rFonts w:hint="eastAsia"/>
                <w:sz w:val="20"/>
                <w:szCs w:val="20"/>
                <w:lang w:val="vi-VN"/>
              </w:rPr>
              <w:t>犠牲者は</w:t>
            </w:r>
            <w:r w:rsidRPr="00D636F9">
              <w:rPr>
                <w:rFonts w:hint="eastAsia"/>
                <w:sz w:val="20"/>
                <w:szCs w:val="20"/>
              </w:rPr>
              <w:t>300万人</w:t>
            </w:r>
            <w:r>
              <w:rPr>
                <w:rFonts w:hint="eastAsia"/>
                <w:sz w:val="20"/>
                <w:szCs w:val="20"/>
              </w:rPr>
              <w:t>、</w:t>
            </w:r>
          </w:p>
          <w:p w14:paraId="169AAB24" w14:textId="33732F54" w:rsidR="00A77044" w:rsidRPr="00602141" w:rsidRDefault="00A77044">
            <w:pPr>
              <w:rPr>
                <w:sz w:val="20"/>
                <w:szCs w:val="20"/>
              </w:rPr>
            </w:pPr>
            <w:r>
              <w:rPr>
                <w:rFonts w:hint="eastAsia"/>
                <w:sz w:val="20"/>
                <w:szCs w:val="20"/>
              </w:rPr>
              <w:t>行方不明者は</w:t>
            </w:r>
            <w:r>
              <w:rPr>
                <w:rFonts w:hint="eastAsia"/>
                <w:sz w:val="20"/>
                <w:szCs w:val="20"/>
                <w:lang w:val="vi-VN"/>
              </w:rPr>
              <w:t>30万人</w:t>
            </w:r>
            <w:r>
              <w:rPr>
                <w:rFonts w:hint="eastAsia"/>
                <w:sz w:val="20"/>
                <w:szCs w:val="20"/>
              </w:rPr>
              <w:t>、</w:t>
            </w:r>
            <w:r w:rsidRPr="00DA1017">
              <w:rPr>
                <w:rFonts w:asciiTheme="minorEastAsia" w:hAnsiTheme="minorEastAsia"/>
              </w:rPr>
              <w:t>枯葉剤後遺症の被害者は</w:t>
            </w:r>
            <w:r w:rsidRPr="00DA1017">
              <w:rPr>
                <w:rFonts w:asciiTheme="minorEastAsia" w:hAnsiTheme="minorEastAsia" w:hint="eastAsia"/>
              </w:rPr>
              <w:t>100</w:t>
            </w:r>
            <w:r w:rsidRPr="00DA1017">
              <w:rPr>
                <w:rFonts w:asciiTheme="minorEastAsia" w:hAnsiTheme="minorEastAsia"/>
              </w:rPr>
              <w:t>万人</w:t>
            </w:r>
            <w:r>
              <w:rPr>
                <w:rFonts w:asciiTheme="minorEastAsia" w:hAnsiTheme="minorEastAsia" w:hint="eastAsia"/>
              </w:rPr>
              <w:t>という数字を覚える。</w:t>
            </w:r>
          </w:p>
          <w:p w14:paraId="60B7EB8F" w14:textId="6E2959A2" w:rsidR="00A77044" w:rsidRPr="00FA4437" w:rsidRDefault="00A77044">
            <w:pPr>
              <w:rPr>
                <w:sz w:val="20"/>
                <w:szCs w:val="20"/>
                <w:lang w:val="vi-VN"/>
              </w:rPr>
            </w:pPr>
            <w:r>
              <w:rPr>
                <w:rFonts w:asciiTheme="minorEastAsia" w:hAnsiTheme="minorEastAsia" w:hint="eastAsia"/>
              </w:rPr>
              <w:t>また、現在までも</w:t>
            </w:r>
            <w:r>
              <w:rPr>
                <w:rFonts w:ascii="Segoe UI" w:hAnsi="Segoe UI" w:cs="Segoe UI"/>
                <w:color w:val="313131"/>
                <w:szCs w:val="21"/>
              </w:rPr>
              <w:t>枯葉剤の影響は</w:t>
            </w:r>
            <w:r>
              <w:rPr>
                <w:rFonts w:ascii="Segoe UI" w:hAnsi="Segoe UI" w:cs="Segoe UI" w:hint="eastAsia"/>
                <w:color w:val="313131"/>
                <w:szCs w:val="21"/>
              </w:rPr>
              <w:t>まだ続</w:t>
            </w:r>
            <w:r>
              <w:rPr>
                <w:rFonts w:ascii="Segoe UI" w:hAnsi="Segoe UI" w:cs="Segoe UI"/>
                <w:color w:val="313131"/>
                <w:szCs w:val="21"/>
              </w:rPr>
              <w:t>いて</w:t>
            </w:r>
            <w:r>
              <w:rPr>
                <w:rFonts w:ascii="Segoe UI" w:hAnsi="Segoe UI" w:cs="Segoe UI" w:hint="eastAsia"/>
                <w:color w:val="313131"/>
                <w:szCs w:val="21"/>
              </w:rPr>
              <w:t>いるということを理解する。</w:t>
            </w:r>
          </w:p>
        </w:tc>
        <w:tc>
          <w:tcPr>
            <w:tcW w:w="1276" w:type="dxa"/>
            <w:vMerge/>
          </w:tcPr>
          <w:p w14:paraId="0AD4B27B" w14:textId="77777777" w:rsidR="00A77044" w:rsidRPr="00DF213D" w:rsidRDefault="00A77044">
            <w:pPr>
              <w:rPr>
                <w:b/>
                <w:bCs/>
                <w:sz w:val="20"/>
                <w:szCs w:val="20"/>
              </w:rPr>
            </w:pPr>
          </w:p>
        </w:tc>
      </w:tr>
      <w:tr w:rsidR="00A77044" w:rsidRPr="00DF213D" w14:paraId="1A7D6733" w14:textId="77777777" w:rsidTr="00BE282A">
        <w:tc>
          <w:tcPr>
            <w:tcW w:w="988" w:type="dxa"/>
            <w:vMerge/>
          </w:tcPr>
          <w:p w14:paraId="596791FB" w14:textId="0979AB09" w:rsidR="00A77044" w:rsidRPr="00DF213D" w:rsidRDefault="00A77044">
            <w:pPr>
              <w:rPr>
                <w:b/>
                <w:bCs/>
                <w:sz w:val="20"/>
                <w:szCs w:val="20"/>
              </w:rPr>
            </w:pPr>
          </w:p>
        </w:tc>
        <w:tc>
          <w:tcPr>
            <w:tcW w:w="1701" w:type="dxa"/>
          </w:tcPr>
          <w:p w14:paraId="755821EC" w14:textId="161E6C9F" w:rsidR="00A77044" w:rsidRPr="005A3D27" w:rsidRDefault="00A77044">
            <w:pPr>
              <w:rPr>
                <w:sz w:val="20"/>
                <w:szCs w:val="20"/>
              </w:rPr>
            </w:pPr>
            <w:r>
              <w:rPr>
                <w:rFonts w:hint="eastAsia"/>
                <w:sz w:val="20"/>
                <w:szCs w:val="20"/>
              </w:rPr>
              <w:t>ベトナム戦争の意味</w:t>
            </w:r>
          </w:p>
        </w:tc>
        <w:tc>
          <w:tcPr>
            <w:tcW w:w="2835" w:type="dxa"/>
          </w:tcPr>
          <w:p w14:paraId="4C3FFE9B" w14:textId="64EB80E1" w:rsidR="00A77044" w:rsidRDefault="00A77044">
            <w:pPr>
              <w:rPr>
                <w:sz w:val="20"/>
                <w:szCs w:val="20"/>
              </w:rPr>
            </w:pPr>
            <w:r>
              <w:rPr>
                <w:rFonts w:hint="eastAsia"/>
                <w:sz w:val="20"/>
                <w:szCs w:val="20"/>
              </w:rPr>
              <w:t>次の三つの意味</w:t>
            </w:r>
            <w:r w:rsidR="00DC61EF">
              <w:rPr>
                <w:sz w:val="20"/>
                <w:szCs w:val="20"/>
              </w:rPr>
              <w:t>が</w:t>
            </w:r>
            <w:r>
              <w:rPr>
                <w:rFonts w:hint="eastAsia"/>
                <w:sz w:val="20"/>
                <w:szCs w:val="20"/>
              </w:rPr>
              <w:t>ある</w:t>
            </w:r>
          </w:p>
          <w:p w14:paraId="39BC3000" w14:textId="77777777" w:rsidR="00602141" w:rsidRDefault="00602141">
            <w:pPr>
              <w:rPr>
                <w:sz w:val="20"/>
                <w:szCs w:val="20"/>
              </w:rPr>
            </w:pPr>
          </w:p>
          <w:p w14:paraId="33727D67" w14:textId="023D0333" w:rsidR="005D23ED" w:rsidRDefault="005D23ED" w:rsidP="00B452D0">
            <w:pPr>
              <w:widowControl/>
              <w:jc w:val="left"/>
              <w:rPr>
                <w:sz w:val="20"/>
                <w:szCs w:val="20"/>
              </w:rPr>
            </w:pPr>
            <w:r>
              <w:rPr>
                <w:rFonts w:hint="eastAsia"/>
                <w:sz w:val="20"/>
                <w:szCs w:val="20"/>
              </w:rPr>
              <w:t>＜スライド２０＞</w:t>
            </w:r>
          </w:p>
          <w:p w14:paraId="60962B90" w14:textId="46270709" w:rsidR="00A77044" w:rsidRDefault="00A77044" w:rsidP="00B452D0">
            <w:pPr>
              <w:widowControl/>
              <w:jc w:val="left"/>
              <w:rPr>
                <w:sz w:val="20"/>
                <w:szCs w:val="20"/>
              </w:rPr>
            </w:pPr>
            <w:r>
              <w:rPr>
                <w:rFonts w:hint="eastAsia"/>
                <w:sz w:val="20"/>
                <w:szCs w:val="20"/>
              </w:rPr>
              <w:t>・ベトナム戦争はアメリカの新植民地戦争であった。アメリカは南ベトナムの政権を通してベトナム全国を間接支配しようとした。</w:t>
            </w:r>
          </w:p>
          <w:p w14:paraId="6ED058E5" w14:textId="522F34B5" w:rsidR="00A77044" w:rsidRDefault="00A77044" w:rsidP="00160862">
            <w:pPr>
              <w:widowControl/>
              <w:jc w:val="left"/>
              <w:rPr>
                <w:sz w:val="20"/>
                <w:szCs w:val="20"/>
              </w:rPr>
            </w:pPr>
            <w:r>
              <w:rPr>
                <w:rFonts w:hint="eastAsia"/>
                <w:sz w:val="20"/>
                <w:szCs w:val="20"/>
              </w:rPr>
              <w:lastRenderedPageBreak/>
              <w:t>・ベトナム</w:t>
            </w:r>
            <w:r w:rsidR="00602141">
              <w:rPr>
                <w:rFonts w:hint="eastAsia"/>
                <w:sz w:val="20"/>
                <w:szCs w:val="20"/>
              </w:rPr>
              <w:t>民主共和国</w:t>
            </w:r>
            <w:r>
              <w:rPr>
                <w:rFonts w:hint="eastAsia"/>
                <w:sz w:val="20"/>
                <w:szCs w:val="20"/>
              </w:rPr>
              <w:t>の戦いは南を解放し、北の社会主義を守り、南北を統一することを大きな目標とした。</w:t>
            </w:r>
          </w:p>
          <w:p w14:paraId="7805E682" w14:textId="77777777" w:rsidR="00602141" w:rsidRPr="00602141" w:rsidRDefault="00602141" w:rsidP="00160862">
            <w:pPr>
              <w:widowControl/>
              <w:jc w:val="left"/>
              <w:rPr>
                <w:sz w:val="20"/>
                <w:szCs w:val="20"/>
              </w:rPr>
            </w:pPr>
          </w:p>
          <w:p w14:paraId="7DA58D4E" w14:textId="404D2E15" w:rsidR="005D23ED" w:rsidRDefault="005D23ED" w:rsidP="00160862">
            <w:pPr>
              <w:widowControl/>
              <w:jc w:val="left"/>
              <w:rPr>
                <w:sz w:val="20"/>
                <w:szCs w:val="20"/>
              </w:rPr>
            </w:pPr>
            <w:r>
              <w:rPr>
                <w:rFonts w:hint="eastAsia"/>
                <w:sz w:val="20"/>
                <w:szCs w:val="20"/>
              </w:rPr>
              <w:t>＜スライド２１＞</w:t>
            </w:r>
          </w:p>
          <w:p w14:paraId="45205CE2" w14:textId="20AC9C3D" w:rsidR="00A77044" w:rsidRDefault="00A77044" w:rsidP="00160862">
            <w:pPr>
              <w:widowControl/>
              <w:jc w:val="left"/>
              <w:rPr>
                <w:rFonts w:ascii="Segoe UI" w:hAnsi="Segoe UI" w:cs="Segoe UI"/>
                <w:color w:val="313131"/>
                <w:szCs w:val="21"/>
              </w:rPr>
            </w:pPr>
            <w:r>
              <w:rPr>
                <w:rFonts w:hint="eastAsia"/>
                <w:sz w:val="20"/>
                <w:szCs w:val="20"/>
              </w:rPr>
              <w:t>・ベトナム戦争は第二次世界大戦後に顕在した</w:t>
            </w:r>
            <w:r>
              <w:rPr>
                <w:rFonts w:ascii="Segoe UI" w:hAnsi="Segoe UI" w:cs="Segoe UI"/>
                <w:color w:val="313131"/>
                <w:szCs w:val="21"/>
              </w:rPr>
              <w:t>「資本主義・自由主義陣営」と「共産主義・社会主義陣営」の対立、つまりアメリカとソビエト連邦の間に起きていた「冷戦</w:t>
            </w:r>
            <w:r>
              <w:rPr>
                <w:rFonts w:ascii="Segoe UI" w:hAnsi="Segoe UI" w:cs="Segoe UI" w:hint="eastAsia"/>
                <w:color w:val="313131"/>
                <w:szCs w:val="21"/>
              </w:rPr>
              <w:t>」</w:t>
            </w:r>
            <w:r w:rsidR="00260B79">
              <w:rPr>
                <w:rFonts w:ascii="Segoe UI" w:hAnsi="Segoe UI" w:cs="Segoe UI" w:hint="eastAsia"/>
                <w:color w:val="313131"/>
                <w:szCs w:val="21"/>
              </w:rPr>
              <w:t>の一部である</w:t>
            </w:r>
            <w:r>
              <w:rPr>
                <w:rFonts w:ascii="Segoe UI" w:hAnsi="Segoe UI" w:cs="Segoe UI" w:hint="eastAsia"/>
                <w:color w:val="313131"/>
                <w:szCs w:val="21"/>
              </w:rPr>
              <w:t>。</w:t>
            </w:r>
          </w:p>
          <w:p w14:paraId="25AF55D7" w14:textId="77777777" w:rsidR="00602141" w:rsidRPr="00602141" w:rsidRDefault="00602141" w:rsidP="00160862">
            <w:pPr>
              <w:widowControl/>
              <w:jc w:val="left"/>
              <w:rPr>
                <w:rFonts w:ascii="Segoe UI" w:hAnsi="Segoe UI" w:cs="Segoe UI"/>
                <w:color w:val="313131"/>
                <w:szCs w:val="21"/>
              </w:rPr>
            </w:pPr>
          </w:p>
          <w:p w14:paraId="511A4F79" w14:textId="3BAA839D" w:rsidR="00A77044" w:rsidRPr="008B2490" w:rsidRDefault="00A77044" w:rsidP="00160862">
            <w:pPr>
              <w:widowControl/>
              <w:jc w:val="left"/>
            </w:pPr>
            <w:r>
              <w:rPr>
                <w:rFonts w:ascii="Segoe UI" w:hAnsi="Segoe UI" w:cs="Segoe UI"/>
                <w:color w:val="313131"/>
                <w:szCs w:val="21"/>
              </w:rPr>
              <w:t>南ベトナムはアメリカ軍の積極的な介入に加え、韓国やオーストラリアなどの資本主義国</w:t>
            </w:r>
            <w:r w:rsidR="00260B79">
              <w:rPr>
                <w:rFonts w:ascii="Segoe UI" w:hAnsi="Segoe UI" w:cs="Segoe UI" w:hint="eastAsia"/>
                <w:color w:val="313131"/>
                <w:szCs w:val="21"/>
              </w:rPr>
              <w:t>からの</w:t>
            </w:r>
            <w:r>
              <w:rPr>
                <w:rFonts w:ascii="Segoe UI" w:hAnsi="Segoe UI" w:cs="Segoe UI"/>
                <w:color w:val="313131"/>
                <w:szCs w:val="21"/>
              </w:rPr>
              <w:t>援助</w:t>
            </w:r>
            <w:r>
              <w:rPr>
                <w:rFonts w:ascii="Segoe UI" w:hAnsi="Segoe UI" w:cs="Segoe UI" w:hint="eastAsia"/>
                <w:color w:val="313131"/>
                <w:szCs w:val="21"/>
              </w:rPr>
              <w:t>を受けた。</w:t>
            </w:r>
            <w:r>
              <w:rPr>
                <w:rFonts w:ascii="Segoe UI" w:hAnsi="Segoe UI" w:cs="Segoe UI"/>
                <w:color w:val="313131"/>
                <w:szCs w:val="21"/>
              </w:rPr>
              <w:t>北ベトナムへはソ連や中国が物資支援や軍事顧問団の派遣を</w:t>
            </w:r>
            <w:r w:rsidR="008E4AFB">
              <w:rPr>
                <w:rFonts w:ascii="Segoe UI" w:hAnsi="Segoe UI" w:cs="Segoe UI" w:hint="eastAsia"/>
                <w:color w:val="313131"/>
                <w:szCs w:val="21"/>
              </w:rPr>
              <w:t>行った</w:t>
            </w:r>
            <w:r>
              <w:rPr>
                <w:rFonts w:ascii="Segoe UI" w:hAnsi="Segoe UI" w:cs="Segoe UI" w:hint="eastAsia"/>
                <w:color w:val="313131"/>
                <w:szCs w:val="21"/>
              </w:rPr>
              <w:t>。</w:t>
            </w:r>
          </w:p>
        </w:tc>
        <w:tc>
          <w:tcPr>
            <w:tcW w:w="1842" w:type="dxa"/>
          </w:tcPr>
          <w:p w14:paraId="7967AECB" w14:textId="0509338A" w:rsidR="00A77044" w:rsidRPr="00DF213D" w:rsidRDefault="00A77044">
            <w:pPr>
              <w:rPr>
                <w:b/>
                <w:bCs/>
                <w:sz w:val="20"/>
                <w:szCs w:val="20"/>
              </w:rPr>
            </w:pPr>
            <w:r>
              <w:rPr>
                <w:rFonts w:hint="eastAsia"/>
                <w:sz w:val="20"/>
                <w:szCs w:val="20"/>
              </w:rPr>
              <w:lastRenderedPageBreak/>
              <w:t>三つの意味を理解する</w:t>
            </w:r>
          </w:p>
        </w:tc>
        <w:tc>
          <w:tcPr>
            <w:tcW w:w="1276" w:type="dxa"/>
            <w:vMerge/>
          </w:tcPr>
          <w:p w14:paraId="19A999C9" w14:textId="77777777" w:rsidR="00A77044" w:rsidRPr="00DF213D" w:rsidRDefault="00A77044">
            <w:pPr>
              <w:rPr>
                <w:b/>
                <w:bCs/>
                <w:sz w:val="20"/>
                <w:szCs w:val="20"/>
              </w:rPr>
            </w:pPr>
          </w:p>
        </w:tc>
      </w:tr>
      <w:tr w:rsidR="00A77044" w:rsidRPr="00DF213D" w14:paraId="6F49D7CE" w14:textId="77777777" w:rsidTr="00BE282A">
        <w:tc>
          <w:tcPr>
            <w:tcW w:w="988" w:type="dxa"/>
            <w:vMerge/>
          </w:tcPr>
          <w:p w14:paraId="32D15308" w14:textId="31CDBC06" w:rsidR="00A77044" w:rsidRPr="00DF213D" w:rsidRDefault="00A77044" w:rsidP="00DF213D">
            <w:pPr>
              <w:rPr>
                <w:b/>
                <w:bCs/>
                <w:sz w:val="20"/>
                <w:szCs w:val="20"/>
              </w:rPr>
            </w:pPr>
          </w:p>
        </w:tc>
        <w:tc>
          <w:tcPr>
            <w:tcW w:w="1701" w:type="dxa"/>
          </w:tcPr>
          <w:p w14:paraId="236B2835" w14:textId="2CA2E41F" w:rsidR="00A77044" w:rsidRPr="007776B7" w:rsidRDefault="00A77044" w:rsidP="00DF213D">
            <w:pPr>
              <w:rPr>
                <w:sz w:val="20"/>
                <w:szCs w:val="20"/>
              </w:rPr>
            </w:pPr>
            <w:r>
              <w:rPr>
                <w:rFonts w:hint="eastAsia"/>
                <w:sz w:val="20"/>
                <w:szCs w:val="20"/>
              </w:rPr>
              <w:t>平和への思い</w:t>
            </w:r>
          </w:p>
        </w:tc>
        <w:tc>
          <w:tcPr>
            <w:tcW w:w="2835" w:type="dxa"/>
          </w:tcPr>
          <w:p w14:paraId="23842D75" w14:textId="1EFF8171" w:rsidR="00764F1F" w:rsidRDefault="00764F1F" w:rsidP="00DF213D">
            <w:pPr>
              <w:rPr>
                <w:rFonts w:asciiTheme="minorEastAsia" w:hAnsiTheme="minorEastAsia"/>
                <w:color w:val="231F20"/>
                <w:spacing w:val="-1"/>
              </w:rPr>
            </w:pPr>
            <w:r>
              <w:rPr>
                <w:rFonts w:asciiTheme="minorEastAsia" w:hAnsiTheme="minorEastAsia" w:hint="eastAsia"/>
                <w:color w:val="231F20"/>
                <w:spacing w:val="-1"/>
              </w:rPr>
              <w:t>＜スライド２３＞</w:t>
            </w:r>
          </w:p>
          <w:p w14:paraId="19833F10" w14:textId="75569CCC" w:rsidR="007E1E33" w:rsidRDefault="007E1E33" w:rsidP="00DF213D">
            <w:pPr>
              <w:rPr>
                <w:sz w:val="20"/>
                <w:szCs w:val="20"/>
              </w:rPr>
            </w:pPr>
            <w:r>
              <w:rPr>
                <w:rFonts w:asciiTheme="minorEastAsia" w:hAnsiTheme="minorEastAsia" w:hint="eastAsia"/>
                <w:color w:val="231F20"/>
                <w:spacing w:val="-1"/>
              </w:rPr>
              <w:t>戦争終結後、</w:t>
            </w:r>
            <w:r w:rsidRPr="00AF2B70">
              <w:rPr>
                <w:rFonts w:asciiTheme="minorEastAsia" w:hAnsiTheme="minorEastAsia"/>
                <w:color w:val="231F20"/>
                <w:spacing w:val="-1"/>
              </w:rPr>
              <w:t>ベトナム</w:t>
            </w:r>
            <w:r w:rsidR="00DC61EF">
              <w:rPr>
                <w:rFonts w:asciiTheme="minorEastAsia" w:hAnsiTheme="minorEastAsia"/>
                <w:color w:val="231F20"/>
                <w:spacing w:val="-1"/>
              </w:rPr>
              <w:t>は</w:t>
            </w:r>
            <w:r w:rsidRPr="00AF2B70">
              <w:rPr>
                <w:rFonts w:asciiTheme="minorEastAsia" w:hAnsiTheme="minorEastAsia"/>
                <w:color w:val="231F20"/>
                <w:spacing w:val="-1"/>
              </w:rPr>
              <w:t>ベトナム戦争を含む過去に</w:t>
            </w:r>
            <w:r w:rsidR="006E400F">
              <w:rPr>
                <w:rFonts w:asciiTheme="minorEastAsia" w:hAnsiTheme="minorEastAsia" w:hint="eastAsia"/>
                <w:color w:val="231F20"/>
                <w:spacing w:val="-1"/>
              </w:rPr>
              <w:t>固執しない</w:t>
            </w:r>
            <w:r w:rsidR="00D12FED">
              <w:rPr>
                <w:rFonts w:asciiTheme="minorEastAsia" w:hAnsiTheme="minorEastAsia" w:hint="eastAsia"/>
                <w:color w:val="231F20"/>
              </w:rPr>
              <w:t>、平和</w:t>
            </w:r>
            <w:r w:rsidR="00611B86">
              <w:rPr>
                <w:rFonts w:asciiTheme="minorEastAsia" w:hAnsiTheme="minorEastAsia" w:hint="eastAsia"/>
                <w:color w:val="231F20"/>
              </w:rPr>
              <w:t>維持</w:t>
            </w:r>
            <w:r w:rsidR="006E400F">
              <w:rPr>
                <w:rFonts w:asciiTheme="minorEastAsia" w:hAnsiTheme="minorEastAsia" w:hint="eastAsia"/>
                <w:color w:val="231F20"/>
              </w:rPr>
              <w:t>を</w:t>
            </w:r>
            <w:r w:rsidR="00D12FED">
              <w:rPr>
                <w:rFonts w:asciiTheme="minorEastAsia" w:hAnsiTheme="minorEastAsia" w:hint="eastAsia"/>
                <w:color w:val="231F20"/>
              </w:rPr>
              <w:t>目指す</w:t>
            </w:r>
            <w:r w:rsidRPr="00AF2B70">
              <w:rPr>
                <w:rFonts w:asciiTheme="minorEastAsia" w:hAnsiTheme="minorEastAsia"/>
                <w:color w:val="231F20"/>
              </w:rPr>
              <w:t>姿勢を示</w:t>
            </w:r>
            <w:r w:rsidR="00D12FED">
              <w:rPr>
                <w:rFonts w:asciiTheme="minorEastAsia" w:hAnsiTheme="minorEastAsia" w:hint="eastAsia"/>
                <w:color w:val="231F20"/>
              </w:rPr>
              <w:t>した。</w:t>
            </w:r>
          </w:p>
          <w:p w14:paraId="7D4D41E3" w14:textId="174A53F3" w:rsidR="00A77044" w:rsidRDefault="00A77044" w:rsidP="00DF213D">
            <w:pPr>
              <w:rPr>
                <w:rFonts w:asciiTheme="minorEastAsia" w:hAnsiTheme="minorEastAsia"/>
                <w:color w:val="231F20"/>
                <w:spacing w:val="2"/>
              </w:rPr>
            </w:pPr>
            <w:r>
              <w:rPr>
                <w:rFonts w:hint="eastAsia"/>
                <w:sz w:val="20"/>
                <w:szCs w:val="20"/>
              </w:rPr>
              <w:t>・</w:t>
            </w:r>
            <w:r>
              <w:rPr>
                <w:rFonts w:asciiTheme="minorEastAsia" w:hAnsiTheme="minorEastAsia" w:hint="eastAsia"/>
                <w:color w:val="231F20"/>
                <w:spacing w:val="-11"/>
              </w:rPr>
              <w:t>1991年に</w:t>
            </w:r>
            <w:r w:rsidRPr="00AF2B70">
              <w:rPr>
                <w:rFonts w:asciiTheme="minorEastAsia" w:hAnsiTheme="minorEastAsia"/>
                <w:color w:val="231F20"/>
                <w:spacing w:val="-11"/>
              </w:rPr>
              <w:t>「過去を閉ざし未来を志向する」という外交</w:t>
            </w:r>
            <w:r w:rsidRPr="00AF2B70">
              <w:rPr>
                <w:rFonts w:asciiTheme="minorEastAsia" w:hAnsiTheme="minorEastAsia"/>
                <w:color w:val="231F20"/>
                <w:spacing w:val="-1"/>
              </w:rPr>
              <w:t>スローガンを掲げ</w:t>
            </w:r>
            <w:r>
              <w:rPr>
                <w:rFonts w:asciiTheme="minorEastAsia" w:hAnsiTheme="minorEastAsia" w:hint="eastAsia"/>
                <w:color w:val="231F20"/>
                <w:spacing w:val="-1"/>
              </w:rPr>
              <w:t>、</w:t>
            </w:r>
            <w:r w:rsidRPr="00AF2B70">
              <w:rPr>
                <w:rFonts w:asciiTheme="minorEastAsia" w:hAnsiTheme="minorEastAsia"/>
                <w:color w:val="231F20"/>
                <w:spacing w:val="-1"/>
              </w:rPr>
              <w:t>ベトナム戦争参戦国を含む</w:t>
            </w:r>
            <w:r w:rsidRPr="00AF2B70">
              <w:rPr>
                <w:rFonts w:asciiTheme="minorEastAsia" w:hAnsiTheme="minorEastAsia"/>
                <w:color w:val="231F20"/>
              </w:rPr>
              <w:t>ベトナムに軍隊を送り込んだ国々</w:t>
            </w:r>
            <w:r w:rsidRPr="00AF2B70">
              <w:rPr>
                <w:rFonts w:asciiTheme="minorEastAsia" w:hAnsiTheme="minorEastAsia"/>
                <w:color w:val="231F20"/>
                <w:spacing w:val="2"/>
              </w:rPr>
              <w:t>との関係を正常化して</w:t>
            </w:r>
            <w:r w:rsidR="0053342B">
              <w:rPr>
                <w:rFonts w:asciiTheme="minorEastAsia" w:hAnsiTheme="minorEastAsia" w:hint="eastAsia"/>
                <w:color w:val="231F20"/>
                <w:spacing w:val="2"/>
              </w:rPr>
              <w:t>いった</w:t>
            </w:r>
            <w:r>
              <w:rPr>
                <w:rFonts w:asciiTheme="minorEastAsia" w:hAnsiTheme="minorEastAsia" w:hint="eastAsia"/>
                <w:color w:val="231F20"/>
                <w:spacing w:val="2"/>
              </w:rPr>
              <w:t>。</w:t>
            </w:r>
          </w:p>
          <w:p w14:paraId="0D712139" w14:textId="58582D87" w:rsidR="00A77044" w:rsidRDefault="0053342B" w:rsidP="00DF213D">
            <w:pPr>
              <w:rPr>
                <w:rFonts w:asciiTheme="minorEastAsia" w:hAnsiTheme="minorEastAsia"/>
                <w:color w:val="231F20"/>
                <w:spacing w:val="-1"/>
              </w:rPr>
            </w:pPr>
            <w:r>
              <w:rPr>
                <w:rFonts w:asciiTheme="minorEastAsia" w:hAnsiTheme="minorEastAsia" w:hint="eastAsia"/>
                <w:color w:val="231F20"/>
              </w:rPr>
              <w:t>・</w:t>
            </w:r>
            <w:r w:rsidRPr="00AF2B70">
              <w:rPr>
                <w:rFonts w:asciiTheme="minorEastAsia" w:hAnsiTheme="minorEastAsia"/>
                <w:color w:val="231F20"/>
              </w:rPr>
              <w:t>1995</w:t>
            </w:r>
            <w:r w:rsidRPr="00AF2B70">
              <w:rPr>
                <w:rFonts w:asciiTheme="minorEastAsia" w:hAnsiTheme="minorEastAsia"/>
                <w:color w:val="231F20"/>
                <w:spacing w:val="1"/>
              </w:rPr>
              <w:t>年の米越国交正常化をも</w:t>
            </w:r>
            <w:r>
              <w:rPr>
                <w:rFonts w:asciiTheme="minorEastAsia" w:hAnsiTheme="minorEastAsia" w:hint="eastAsia"/>
                <w:color w:val="231F20"/>
                <w:spacing w:val="1"/>
              </w:rPr>
              <w:t>ち</w:t>
            </w:r>
            <w:r w:rsidRPr="00AF2B70">
              <w:rPr>
                <w:rFonts w:asciiTheme="minorEastAsia" w:hAnsiTheme="minorEastAsia"/>
                <w:color w:val="231F20"/>
                <w:spacing w:val="1"/>
              </w:rPr>
              <w:t>、ベトナムは</w:t>
            </w:r>
            <w:r w:rsidRPr="00AF2B70">
              <w:rPr>
                <w:rFonts w:asciiTheme="minorEastAsia" w:hAnsiTheme="minorEastAsia"/>
                <w:color w:val="231F20"/>
              </w:rPr>
              <w:t>周辺のアジア・太平洋地域の国家との関係を正常化し、経済</w:t>
            </w:r>
            <w:r w:rsidRPr="00AF2B70">
              <w:rPr>
                <w:rFonts w:asciiTheme="minorEastAsia" w:hAnsiTheme="minorEastAsia"/>
                <w:color w:val="231F20"/>
              </w:rPr>
              <w:lastRenderedPageBreak/>
              <w:t>発展を支える国際環</w:t>
            </w:r>
            <w:r w:rsidRPr="00AF2B70">
              <w:rPr>
                <w:rFonts w:asciiTheme="minorEastAsia" w:hAnsiTheme="minorEastAsia"/>
                <w:color w:val="231F20"/>
                <w:spacing w:val="-1"/>
              </w:rPr>
              <w:t>境を手に入れることができ</w:t>
            </w:r>
            <w:r>
              <w:rPr>
                <w:rFonts w:asciiTheme="minorEastAsia" w:hAnsiTheme="minorEastAsia" w:hint="eastAsia"/>
                <w:color w:val="231F20"/>
                <w:spacing w:val="-1"/>
              </w:rPr>
              <w:t>た。</w:t>
            </w:r>
          </w:p>
          <w:p w14:paraId="6372A6AC" w14:textId="77777777" w:rsidR="006E400F" w:rsidRDefault="006E400F" w:rsidP="00DF213D">
            <w:pPr>
              <w:rPr>
                <w:rFonts w:asciiTheme="minorEastAsia" w:hAnsiTheme="minorEastAsia"/>
                <w:color w:val="231F20"/>
                <w:spacing w:val="-1"/>
              </w:rPr>
            </w:pPr>
          </w:p>
          <w:p w14:paraId="49D77A52" w14:textId="16CA2178" w:rsidR="004258DE" w:rsidRDefault="004258DE" w:rsidP="00DF213D">
            <w:pPr>
              <w:rPr>
                <w:rFonts w:asciiTheme="minorEastAsia" w:hAnsiTheme="minorEastAsia"/>
                <w:color w:val="231F20"/>
              </w:rPr>
            </w:pPr>
            <w:r>
              <w:rPr>
                <w:rFonts w:asciiTheme="minorEastAsia" w:hAnsiTheme="minorEastAsia" w:hint="eastAsia"/>
                <w:color w:val="231F20"/>
                <w:spacing w:val="-1"/>
              </w:rPr>
              <w:t>＜スライド２４＞</w:t>
            </w:r>
          </w:p>
          <w:p w14:paraId="60798A4D" w14:textId="23A674B9" w:rsidR="006E400F" w:rsidRDefault="0053342B" w:rsidP="006E400F">
            <w:pPr>
              <w:rPr>
                <w:rFonts w:asciiTheme="minorEastAsia" w:hAnsiTheme="minorEastAsia"/>
                <w:color w:val="231F20"/>
              </w:rPr>
            </w:pPr>
            <w:r>
              <w:rPr>
                <w:rFonts w:asciiTheme="minorEastAsia" w:hAnsiTheme="minorEastAsia" w:hint="eastAsia"/>
                <w:color w:val="231F20"/>
              </w:rPr>
              <w:t>・</w:t>
            </w:r>
            <w:r w:rsidR="007C1991">
              <w:rPr>
                <w:rFonts w:asciiTheme="minorEastAsia" w:hAnsiTheme="minorEastAsia" w:hint="eastAsia"/>
                <w:color w:val="231F20"/>
              </w:rPr>
              <w:t>ベトナムの若者は、学校</w:t>
            </w:r>
            <w:r w:rsidR="00E32615">
              <w:rPr>
                <w:rFonts w:asciiTheme="minorEastAsia" w:hAnsiTheme="minorEastAsia" w:hint="eastAsia"/>
                <w:color w:val="231F20"/>
              </w:rPr>
              <w:t>教育において、戦争の本質</w:t>
            </w:r>
            <w:r w:rsidR="00CE37AF">
              <w:rPr>
                <w:rFonts w:asciiTheme="minorEastAsia" w:hAnsiTheme="minorEastAsia" w:hint="eastAsia"/>
                <w:color w:val="231F20"/>
              </w:rPr>
              <w:t>及び</w:t>
            </w:r>
            <w:r w:rsidR="00E32615">
              <w:rPr>
                <w:rFonts w:asciiTheme="minorEastAsia" w:hAnsiTheme="minorEastAsia" w:hint="eastAsia"/>
                <w:color w:val="231F20"/>
              </w:rPr>
              <w:t>平和</w:t>
            </w:r>
            <w:r w:rsidR="00CE37AF">
              <w:rPr>
                <w:rFonts w:asciiTheme="minorEastAsia" w:hAnsiTheme="minorEastAsia" w:hint="eastAsia"/>
                <w:color w:val="231F20"/>
              </w:rPr>
              <w:t>の意味を教わっている。平和への教育は、授業でだけではなく、ベトナム全国に残っている遺跡や枯葉剤の影響</w:t>
            </w:r>
            <w:r w:rsidR="00665532">
              <w:rPr>
                <w:rFonts w:asciiTheme="minorEastAsia" w:hAnsiTheme="minorEastAsia" w:hint="eastAsia"/>
                <w:color w:val="231F20"/>
              </w:rPr>
              <w:t>を受けた</w:t>
            </w:r>
            <w:r w:rsidR="00CE37AF">
              <w:rPr>
                <w:rFonts w:asciiTheme="minorEastAsia" w:hAnsiTheme="minorEastAsia" w:hint="eastAsia"/>
                <w:color w:val="231F20"/>
              </w:rPr>
              <w:t>奇形児</w:t>
            </w:r>
            <w:r w:rsidR="006E400F">
              <w:rPr>
                <w:rFonts w:asciiTheme="minorEastAsia" w:hAnsiTheme="minorEastAsia" w:hint="eastAsia"/>
                <w:color w:val="231F20"/>
              </w:rPr>
              <w:t>なども含んでいる。</w:t>
            </w:r>
          </w:p>
          <w:p w14:paraId="60F24BF9" w14:textId="3E373E5B" w:rsidR="00CE37AF" w:rsidRPr="00F14D2D" w:rsidRDefault="00CE37AF" w:rsidP="006E400F">
            <w:pPr>
              <w:rPr>
                <w:sz w:val="20"/>
                <w:szCs w:val="20"/>
                <w:lang w:val="vi-VN"/>
              </w:rPr>
            </w:pPr>
            <w:r>
              <w:rPr>
                <w:rFonts w:asciiTheme="minorEastAsia" w:hAnsiTheme="minorEastAsia" w:hint="eastAsia"/>
                <w:color w:val="231F20"/>
              </w:rPr>
              <w:t>・今のベトナムの若者は、</w:t>
            </w:r>
            <w:r w:rsidR="004258DE">
              <w:rPr>
                <w:rFonts w:asciiTheme="minorEastAsia" w:hAnsiTheme="minorEastAsia" w:hint="eastAsia"/>
                <w:color w:val="231F20"/>
              </w:rPr>
              <w:t>平和の大切さを理解した上で、</w:t>
            </w:r>
            <w:r w:rsidR="006E400F">
              <w:rPr>
                <w:rFonts w:asciiTheme="minorEastAsia" w:hAnsiTheme="minorEastAsia" w:hint="eastAsia"/>
                <w:color w:val="231F20"/>
              </w:rPr>
              <w:t>平和のために</w:t>
            </w:r>
            <w:r w:rsidR="004258DE">
              <w:rPr>
                <w:rFonts w:asciiTheme="minorEastAsia" w:hAnsiTheme="minorEastAsia" w:hint="eastAsia"/>
                <w:color w:val="231F20"/>
              </w:rPr>
              <w:t>ベトナム戦争の悲惨さ</w:t>
            </w:r>
            <w:r w:rsidR="0057100E">
              <w:rPr>
                <w:rFonts w:asciiTheme="minorEastAsia" w:hAnsiTheme="minorEastAsia" w:hint="eastAsia"/>
                <w:color w:val="231F20"/>
              </w:rPr>
              <w:t>及び枯葉剤の被害者の苦しみ</w:t>
            </w:r>
            <w:r w:rsidR="004258DE">
              <w:rPr>
                <w:rFonts w:asciiTheme="minorEastAsia" w:hAnsiTheme="minorEastAsia" w:hint="eastAsia"/>
                <w:color w:val="231F20"/>
              </w:rPr>
              <w:t>を多くの</w:t>
            </w:r>
            <w:r w:rsidR="0057100E">
              <w:rPr>
                <w:rFonts w:asciiTheme="minorEastAsia" w:hAnsiTheme="minorEastAsia" w:hint="eastAsia"/>
                <w:color w:val="231F20"/>
              </w:rPr>
              <w:t>外国人</w:t>
            </w:r>
            <w:r w:rsidR="004258DE">
              <w:rPr>
                <w:rFonts w:asciiTheme="minorEastAsia" w:hAnsiTheme="minorEastAsia" w:hint="eastAsia"/>
                <w:color w:val="231F20"/>
              </w:rPr>
              <w:t>の友達に伝え</w:t>
            </w:r>
            <w:r w:rsidR="006E400F">
              <w:rPr>
                <w:rFonts w:asciiTheme="minorEastAsia" w:hAnsiTheme="minorEastAsia" w:hint="eastAsia"/>
                <w:color w:val="231F20"/>
              </w:rPr>
              <w:t>ている</w:t>
            </w:r>
            <w:r w:rsidR="0057100E">
              <w:rPr>
                <w:rFonts w:asciiTheme="minorEastAsia" w:hAnsiTheme="minorEastAsia" w:hint="eastAsia"/>
                <w:color w:val="231F20"/>
              </w:rPr>
              <w:t>。</w:t>
            </w:r>
          </w:p>
        </w:tc>
        <w:tc>
          <w:tcPr>
            <w:tcW w:w="1842" w:type="dxa"/>
          </w:tcPr>
          <w:p w14:paraId="4BE1EA97" w14:textId="77777777" w:rsidR="00A77044" w:rsidRDefault="007C1991" w:rsidP="00DF213D">
            <w:pPr>
              <w:rPr>
                <w:sz w:val="20"/>
                <w:szCs w:val="20"/>
              </w:rPr>
            </w:pPr>
            <w:r>
              <w:rPr>
                <w:rFonts w:hint="eastAsia"/>
                <w:sz w:val="20"/>
                <w:szCs w:val="20"/>
              </w:rPr>
              <w:lastRenderedPageBreak/>
              <w:t>・ベトナムは戦争終結してから、アメリカをはじめ、ベトナム戦争に参加した各国との関係を正常化し、経済発展のためにさまざまな面で協力していることを理解する。</w:t>
            </w:r>
          </w:p>
          <w:p w14:paraId="4A597DAD" w14:textId="02AF5F08" w:rsidR="00593683" w:rsidRPr="0050296A" w:rsidRDefault="00593683" w:rsidP="00DF213D">
            <w:pPr>
              <w:rPr>
                <w:sz w:val="20"/>
                <w:szCs w:val="20"/>
              </w:rPr>
            </w:pPr>
            <w:r>
              <w:rPr>
                <w:rFonts w:hint="eastAsia"/>
                <w:sz w:val="20"/>
                <w:szCs w:val="20"/>
              </w:rPr>
              <w:t>・ベトナムの若者は戦争の悲惨さや被害者の苦しみを学習し、平和のために他国の友達に</w:t>
            </w:r>
            <w:r>
              <w:rPr>
                <w:rFonts w:hint="eastAsia"/>
                <w:sz w:val="20"/>
                <w:szCs w:val="20"/>
              </w:rPr>
              <w:lastRenderedPageBreak/>
              <w:t>それを伝え、平和の大切さを広げている。</w:t>
            </w:r>
          </w:p>
        </w:tc>
        <w:tc>
          <w:tcPr>
            <w:tcW w:w="1276" w:type="dxa"/>
          </w:tcPr>
          <w:p w14:paraId="6637371A" w14:textId="778E5EE7" w:rsidR="00A77044" w:rsidRPr="0076705E" w:rsidRDefault="00A77044" w:rsidP="00DF213D">
            <w:pPr>
              <w:rPr>
                <w:sz w:val="20"/>
                <w:szCs w:val="20"/>
                <w:lang w:val="vi-VN"/>
              </w:rPr>
            </w:pPr>
          </w:p>
        </w:tc>
      </w:tr>
      <w:tr w:rsidR="00A77044" w:rsidRPr="00DF213D" w14:paraId="444D74CD" w14:textId="77777777" w:rsidTr="00BE282A">
        <w:tc>
          <w:tcPr>
            <w:tcW w:w="988" w:type="dxa"/>
          </w:tcPr>
          <w:p w14:paraId="4D856741" w14:textId="26117E06" w:rsidR="00A77044" w:rsidRDefault="00A77044" w:rsidP="00A77044">
            <w:pPr>
              <w:rPr>
                <w:b/>
                <w:bCs/>
                <w:sz w:val="20"/>
                <w:szCs w:val="20"/>
              </w:rPr>
            </w:pPr>
            <w:r>
              <w:rPr>
                <w:rFonts w:hint="eastAsia"/>
                <w:b/>
                <w:bCs/>
                <w:sz w:val="20"/>
                <w:szCs w:val="20"/>
              </w:rPr>
              <w:t>まとめ15分</w:t>
            </w:r>
          </w:p>
        </w:tc>
        <w:tc>
          <w:tcPr>
            <w:tcW w:w="1701" w:type="dxa"/>
          </w:tcPr>
          <w:p w14:paraId="11D6F8CA" w14:textId="081C79BC" w:rsidR="00A77044" w:rsidRPr="007776B7" w:rsidRDefault="00A77044" w:rsidP="00A77044">
            <w:pPr>
              <w:rPr>
                <w:sz w:val="20"/>
                <w:szCs w:val="20"/>
              </w:rPr>
            </w:pPr>
            <w:r w:rsidRPr="007776B7">
              <w:rPr>
                <w:rFonts w:hint="eastAsia"/>
                <w:sz w:val="20"/>
                <w:szCs w:val="20"/>
              </w:rPr>
              <w:t>講義のまとめ</w:t>
            </w:r>
          </w:p>
        </w:tc>
        <w:tc>
          <w:tcPr>
            <w:tcW w:w="2835" w:type="dxa"/>
          </w:tcPr>
          <w:p w14:paraId="7F131E7E" w14:textId="4776D4B3" w:rsidR="00A77044" w:rsidRPr="0050296A" w:rsidRDefault="00A77044" w:rsidP="00A77044">
            <w:pPr>
              <w:rPr>
                <w:sz w:val="20"/>
                <w:szCs w:val="20"/>
              </w:rPr>
            </w:pPr>
            <w:r w:rsidRPr="0050296A">
              <w:rPr>
                <w:rFonts w:hint="eastAsia"/>
                <w:sz w:val="20"/>
                <w:szCs w:val="20"/>
              </w:rPr>
              <w:t>ベトナム</w:t>
            </w:r>
            <w:r>
              <w:rPr>
                <w:rFonts w:hint="eastAsia"/>
                <w:sz w:val="20"/>
                <w:szCs w:val="20"/>
              </w:rPr>
              <w:t>戦争の定義、背景、戦法、被害、意味のまとめ。</w:t>
            </w:r>
          </w:p>
        </w:tc>
        <w:tc>
          <w:tcPr>
            <w:tcW w:w="1842" w:type="dxa"/>
          </w:tcPr>
          <w:p w14:paraId="34CAA1BB" w14:textId="77777777" w:rsidR="00A77044" w:rsidRDefault="00A77044" w:rsidP="00A77044">
            <w:pPr>
              <w:rPr>
                <w:sz w:val="20"/>
                <w:szCs w:val="20"/>
              </w:rPr>
            </w:pPr>
            <w:r>
              <w:rPr>
                <w:rFonts w:hint="eastAsia"/>
                <w:sz w:val="20"/>
                <w:szCs w:val="20"/>
              </w:rPr>
              <w:t>・</w:t>
            </w:r>
            <w:r w:rsidRPr="0050296A">
              <w:rPr>
                <w:rFonts w:hint="eastAsia"/>
                <w:sz w:val="20"/>
                <w:szCs w:val="20"/>
              </w:rPr>
              <w:t>講義で</w:t>
            </w:r>
            <w:r>
              <w:rPr>
                <w:rFonts w:hint="eastAsia"/>
                <w:sz w:val="20"/>
                <w:szCs w:val="20"/>
              </w:rPr>
              <w:t>学習した内容のまとめ、気に入った点や感想を発表する。</w:t>
            </w:r>
          </w:p>
          <w:p w14:paraId="1B85C20F" w14:textId="0DF7F1CD" w:rsidR="00A77044" w:rsidRDefault="00A77044" w:rsidP="00A77044">
            <w:pPr>
              <w:rPr>
                <w:sz w:val="20"/>
                <w:szCs w:val="20"/>
              </w:rPr>
            </w:pPr>
            <w:r>
              <w:rPr>
                <w:rFonts w:hint="eastAsia"/>
                <w:sz w:val="20"/>
                <w:szCs w:val="20"/>
              </w:rPr>
              <w:t>・グループで</w:t>
            </w:r>
            <w:r w:rsidR="006E400F">
              <w:rPr>
                <w:rFonts w:hint="eastAsia"/>
                <w:sz w:val="20"/>
                <w:szCs w:val="20"/>
              </w:rPr>
              <w:t>ベトナム戦争と</w:t>
            </w:r>
            <w:r>
              <w:rPr>
                <w:rFonts w:hint="eastAsia"/>
                <w:sz w:val="20"/>
                <w:szCs w:val="20"/>
              </w:rPr>
              <w:t>日本や各国の戦争と</w:t>
            </w:r>
            <w:r w:rsidR="00E92243">
              <w:rPr>
                <w:rFonts w:hint="eastAsia"/>
                <w:sz w:val="20"/>
                <w:szCs w:val="20"/>
              </w:rPr>
              <w:t>を</w:t>
            </w:r>
            <w:r>
              <w:rPr>
                <w:rFonts w:hint="eastAsia"/>
                <w:sz w:val="20"/>
                <w:szCs w:val="20"/>
              </w:rPr>
              <w:t>比較</w:t>
            </w:r>
            <w:r w:rsidR="006E400F">
              <w:rPr>
                <w:rFonts w:hint="eastAsia"/>
                <w:sz w:val="20"/>
                <w:szCs w:val="20"/>
              </w:rPr>
              <w:t>させ</w:t>
            </w:r>
            <w:r>
              <w:rPr>
                <w:rFonts w:hint="eastAsia"/>
                <w:sz w:val="20"/>
                <w:szCs w:val="20"/>
              </w:rPr>
              <w:t>、類似点・相違点を取り上げる</w:t>
            </w:r>
          </w:p>
        </w:tc>
        <w:tc>
          <w:tcPr>
            <w:tcW w:w="1276" w:type="dxa"/>
          </w:tcPr>
          <w:p w14:paraId="75727DB5" w14:textId="359FC344" w:rsidR="00A77044" w:rsidRPr="00571D45" w:rsidRDefault="00A77044" w:rsidP="00A77044">
            <w:pPr>
              <w:rPr>
                <w:sz w:val="20"/>
                <w:szCs w:val="20"/>
              </w:rPr>
            </w:pPr>
            <w:r w:rsidRPr="00571D45">
              <w:rPr>
                <w:rFonts w:hint="eastAsia"/>
                <w:sz w:val="20"/>
                <w:szCs w:val="20"/>
              </w:rPr>
              <w:t>思考力</w:t>
            </w:r>
            <w:r>
              <w:rPr>
                <w:rFonts w:hint="eastAsia"/>
                <w:sz w:val="20"/>
                <w:szCs w:val="20"/>
                <w:lang w:val="vi-VN"/>
              </w:rPr>
              <w:t>の評価</w:t>
            </w:r>
          </w:p>
        </w:tc>
      </w:tr>
    </w:tbl>
    <w:p w14:paraId="5AC58C6B" w14:textId="1A87281D" w:rsidR="00710B42" w:rsidRPr="00750DC8" w:rsidRDefault="00710B42">
      <w:pPr>
        <w:rPr>
          <w:sz w:val="20"/>
          <w:szCs w:val="20"/>
        </w:rPr>
      </w:pPr>
    </w:p>
    <w:p w14:paraId="3A7B1150" w14:textId="266BA1D1" w:rsidR="007374CA" w:rsidRPr="00DF213D" w:rsidRDefault="004E211E">
      <w:pPr>
        <w:rPr>
          <w:b/>
          <w:bCs/>
          <w:sz w:val="20"/>
          <w:szCs w:val="20"/>
        </w:rPr>
      </w:pPr>
      <w:r w:rsidRPr="00DF213D">
        <w:rPr>
          <w:rFonts w:hint="eastAsia"/>
          <w:b/>
          <w:bCs/>
          <w:sz w:val="20"/>
          <w:szCs w:val="20"/>
        </w:rPr>
        <w:t>４</w:t>
      </w:r>
      <w:r w:rsidR="00801014" w:rsidRPr="00DF213D">
        <w:rPr>
          <w:rFonts w:hint="eastAsia"/>
          <w:b/>
          <w:bCs/>
          <w:sz w:val="20"/>
          <w:szCs w:val="20"/>
        </w:rPr>
        <w:t>．準備物</w:t>
      </w:r>
      <w:r w:rsidR="009E27BC" w:rsidRPr="00DF213D">
        <w:rPr>
          <w:rFonts w:hint="eastAsia"/>
          <w:b/>
          <w:bCs/>
          <w:sz w:val="20"/>
          <w:szCs w:val="20"/>
        </w:rPr>
        <w:t>等</w:t>
      </w:r>
    </w:p>
    <w:p w14:paraId="216E97EC" w14:textId="56D7A970" w:rsidR="00801014" w:rsidRPr="00DF213D" w:rsidRDefault="00801014">
      <w:pPr>
        <w:rPr>
          <w:sz w:val="20"/>
          <w:szCs w:val="20"/>
        </w:rPr>
      </w:pPr>
      <w:r w:rsidRPr="00DF213D">
        <w:rPr>
          <w:rFonts w:hint="eastAsia"/>
          <w:sz w:val="20"/>
          <w:szCs w:val="20"/>
        </w:rPr>
        <w:t>講義用パワ</w:t>
      </w:r>
      <w:r w:rsidR="00DC61EF">
        <w:rPr>
          <w:rFonts w:hint="eastAsia"/>
          <w:sz w:val="20"/>
          <w:szCs w:val="20"/>
        </w:rPr>
        <w:t>ー</w:t>
      </w:r>
      <w:r w:rsidRPr="00DF213D">
        <w:rPr>
          <w:rFonts w:hint="eastAsia"/>
          <w:sz w:val="20"/>
          <w:szCs w:val="20"/>
        </w:rPr>
        <w:t>ポ</w:t>
      </w:r>
      <w:r w:rsidR="00DC61EF">
        <w:rPr>
          <w:rFonts w:hint="eastAsia"/>
          <w:sz w:val="20"/>
          <w:szCs w:val="20"/>
        </w:rPr>
        <w:t>イント</w:t>
      </w:r>
      <w:r w:rsidRPr="00DF213D">
        <w:rPr>
          <w:rFonts w:hint="eastAsia"/>
          <w:sz w:val="20"/>
          <w:szCs w:val="20"/>
        </w:rPr>
        <w:t>資料</w:t>
      </w:r>
      <w:r w:rsidR="00750DC8">
        <w:rPr>
          <w:rFonts w:hint="eastAsia"/>
          <w:sz w:val="20"/>
          <w:szCs w:val="20"/>
        </w:rPr>
        <w:t>。</w:t>
      </w:r>
    </w:p>
    <w:sectPr w:rsidR="00801014" w:rsidRPr="00DF213D">
      <w:footerReference w:type="even" r:id="rId8"/>
      <w:footerReference w:type="default" r:id="rId9"/>
      <w:pgSz w:w="11906" w:h="16838"/>
      <w:pgMar w:top="1985" w:right="1701" w:bottom="1701" w:left="1701" w:header="851" w:footer="992" w:gutter="0"/>
      <w:cols w:space="425"/>
      <w:docGrid w:type="lines"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endnote w:type="separator" w:id="-1">
    <w:p w14:paraId="22BD5377" w14:textId="77777777" w:rsidR="00CF4497" w:rsidRDefault="00CF4497" w:rsidP="00801014">
      <w:r>
        <w:separator/>
      </w:r>
    </w:p>
  </w:endnote>
  <w:endnote w:type="continuationSeparator" w:id="0">
    <w:p w14:paraId="7753E4D0" w14:textId="77777777" w:rsidR="00CF4497" w:rsidRDefault="00CF4497" w:rsidP="00801014">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font w:name="Times New Roman">
    <w:panose1 w:val="02020603050405020304"/>
    <w:charset w:val="00"/>
    <w:family w:val="roman"/>
    <w:pitch w:val="variable"/>
    <w:sig w:usb0="E0002EFF" w:usb1="C000785B" w:usb2="00000009" w:usb3="00000000" w:csb0="000001FF" w:csb1="00000000"/>
  </w:font>
  <w:font w:name="游明朝">
    <w:panose1 w:val="02020400000000000000"/>
    <w:charset w:val="80"/>
    <w:family w:val="roman"/>
    <w:pitch w:val="variable"/>
    <w:sig w:usb0="800002E7" w:usb1="2AC7FCFF" w:usb2="00000012" w:usb3="00000000" w:csb0="0002009F" w:csb1="00000000"/>
  </w:font>
  <w:font w:name="游ゴシック Light">
    <w:panose1 w:val="020B0300000000000000"/>
    <w:charset w:val="80"/>
    <w:family w:val="modern"/>
    <w:pitch w:val="variable"/>
    <w:sig w:usb0="E00002FF" w:usb1="2AC7FDFF" w:usb2="00000016" w:usb3="00000000" w:csb0="0002009F" w:csb1="00000000"/>
  </w:font>
  <w:font w:name="DengXian">
    <w:altName w:val="等线"/>
    <w:panose1 w:val="02010600030101010101"/>
    <w:charset w:val="86"/>
    <w:family w:val="auto"/>
    <w:pitch w:val="variable"/>
    <w:sig w:usb0="A00002BF" w:usb1="38CF7CFA" w:usb2="00000016" w:usb3="00000000" w:csb0="0004000F" w:csb1="00000000"/>
  </w:font>
  <w:font w:name="ＭＳ 明朝">
    <w:altName w:val="MS Mincho"/>
    <w:panose1 w:val="02020609040205080304"/>
    <w:charset w:val="80"/>
    <w:family w:val="roman"/>
    <w:pitch w:val="fixed"/>
    <w:sig w:usb0="E00002FF" w:usb1="6AC7FDFB" w:usb2="08000012" w:usb3="00000000" w:csb0="0002009F" w:csb1="00000000"/>
  </w:font>
  <w:font w:name="ＭＳ ゴシック">
    <w:altName w:val="MS Gothic"/>
    <w:panose1 w:val="020B0609070205080204"/>
    <w:charset w:val="80"/>
    <w:family w:val="modern"/>
    <w:pitch w:val="fixed"/>
    <w:sig w:usb0="E00002FF" w:usb1="6AC7FDFB" w:usb2="08000012" w:usb3="00000000" w:csb0="0002009F" w:csb1="00000000"/>
  </w:font>
  <w:font w:name="Arial">
    <w:panose1 w:val="020B0604020202020204"/>
    <w:charset w:val="00"/>
    <w:family w:val="swiss"/>
    <w:pitch w:val="variable"/>
    <w:sig w:usb0="E0002EFF" w:usb1="C000785B" w:usb2="00000009" w:usb3="00000000" w:csb0="000001FF" w:csb1="00000000"/>
  </w:font>
  <w:font w:name="Segoe UI">
    <w:panose1 w:val="020B0502040204020203"/>
    <w:charset w:val="00"/>
    <w:family w:val="swiss"/>
    <w:pitch w:val="variable"/>
    <w:sig w:usb0="E4002EFF" w:usb1="C000E47F" w:usb2="00000009" w:usb3="00000000" w:csb0="000001F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sdt>
    <w:sdtPr>
      <w:rPr>
        <w:rStyle w:val="a9"/>
      </w:rPr>
      <w:id w:val="1297480377"/>
      <w:docPartObj>
        <w:docPartGallery w:val="Page Numbers (Bottom of Page)"/>
        <w:docPartUnique/>
      </w:docPartObj>
    </w:sdtPr>
    <w:sdtEndPr>
      <w:rPr>
        <w:rStyle w:val="a9"/>
      </w:rPr>
    </w:sdtEndPr>
    <w:sdtContent>
      <w:p w14:paraId="7C6FB931" w14:textId="2C21B8DF" w:rsidR="00E11BAA" w:rsidRDefault="00E11BAA" w:rsidP="00E11BAA">
        <w:pPr>
          <w:pStyle w:val="a6"/>
          <w:framePr w:wrap="none" w:vAnchor="text" w:hAnchor="margin" w:xAlign="right" w:y="1"/>
          <w:rPr>
            <w:rStyle w:val="a9"/>
          </w:rPr>
        </w:pPr>
        <w:r>
          <w:rPr>
            <w:rStyle w:val="a9"/>
          </w:rPr>
          <w:fldChar w:fldCharType="begin"/>
        </w:r>
        <w:r>
          <w:rPr>
            <w:rStyle w:val="a9"/>
          </w:rPr>
          <w:instrText xml:space="preserve"> PAGE </w:instrText>
        </w:r>
        <w:r>
          <w:rPr>
            <w:rStyle w:val="a9"/>
          </w:rPr>
          <w:fldChar w:fldCharType="end"/>
        </w:r>
      </w:p>
    </w:sdtContent>
  </w:sdt>
  <w:p w14:paraId="76497DE5" w14:textId="77777777" w:rsidR="00E11BAA" w:rsidRDefault="00E11BAA" w:rsidP="008F570C">
    <w:pPr>
      <w:pStyle w:val="a6"/>
      <w:ind w:right="360"/>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sdt>
    <w:sdtPr>
      <w:rPr>
        <w:rStyle w:val="a9"/>
      </w:rPr>
      <w:id w:val="475039559"/>
      <w:docPartObj>
        <w:docPartGallery w:val="Page Numbers (Bottom of Page)"/>
        <w:docPartUnique/>
      </w:docPartObj>
    </w:sdtPr>
    <w:sdtEndPr>
      <w:rPr>
        <w:rStyle w:val="a9"/>
      </w:rPr>
    </w:sdtEndPr>
    <w:sdtContent>
      <w:p w14:paraId="7335A4BB" w14:textId="62FBD70A" w:rsidR="00E11BAA" w:rsidRDefault="00E11BAA" w:rsidP="00E11BAA">
        <w:pPr>
          <w:pStyle w:val="a6"/>
          <w:framePr w:wrap="none" w:vAnchor="text" w:hAnchor="margin" w:xAlign="right" w:y="1"/>
          <w:rPr>
            <w:rStyle w:val="a9"/>
          </w:rPr>
        </w:pPr>
        <w:r>
          <w:rPr>
            <w:rStyle w:val="a9"/>
          </w:rPr>
          <w:fldChar w:fldCharType="begin"/>
        </w:r>
        <w:r>
          <w:rPr>
            <w:rStyle w:val="a9"/>
          </w:rPr>
          <w:instrText xml:space="preserve"> PAGE </w:instrText>
        </w:r>
        <w:r>
          <w:rPr>
            <w:rStyle w:val="a9"/>
          </w:rPr>
          <w:fldChar w:fldCharType="separate"/>
        </w:r>
        <w:r w:rsidR="00CC09BF">
          <w:rPr>
            <w:rStyle w:val="a9"/>
            <w:noProof/>
          </w:rPr>
          <w:t>7</w:t>
        </w:r>
        <w:r>
          <w:rPr>
            <w:rStyle w:val="a9"/>
          </w:rPr>
          <w:fldChar w:fldCharType="end"/>
        </w:r>
      </w:p>
    </w:sdtContent>
  </w:sdt>
  <w:p w14:paraId="567E723A" w14:textId="4CB9AD2C" w:rsidR="00E11BAA" w:rsidRDefault="00E11BAA" w:rsidP="008F570C">
    <w:pPr>
      <w:pStyle w:val="a6"/>
      <w:ind w:right="360"/>
      <w:jc w:val="center"/>
    </w:pPr>
  </w:p>
  <w:p w14:paraId="3AFC42D7" w14:textId="77777777" w:rsidR="00E11BAA" w:rsidRDefault="00E11BAA">
    <w:pPr>
      <w:pStyle w:val="a6"/>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footnote w:type="separator" w:id="-1">
    <w:p w14:paraId="2540CA30" w14:textId="77777777" w:rsidR="00CF4497" w:rsidRDefault="00CF4497" w:rsidP="00801014">
      <w:r>
        <w:separator/>
      </w:r>
    </w:p>
  </w:footnote>
  <w:footnote w:type="continuationSeparator" w:id="0">
    <w:p w14:paraId="3170231A" w14:textId="77777777" w:rsidR="00CF4497" w:rsidRDefault="00CF4497" w:rsidP="00801014">
      <w:r>
        <w:continuationSeparator/>
      </w:r>
    </w:p>
  </w:footnote>
</w:footnotes>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abstractNum w:abstractNumId="0" w15:restartNumberingAfterBreak="0">
    <w:nsid w:val="2A8856A1"/>
    <w:multiLevelType w:val="hybridMultilevel"/>
    <w:tmpl w:val="534AB6FE"/>
    <w:lvl w:ilvl="0" w:tplc="F8125542">
      <w:start w:val="1"/>
      <w:numFmt w:val="decimalEnclosedCircle"/>
      <w:lvlText w:val="%1"/>
      <w:lvlJc w:val="left"/>
      <w:pPr>
        <w:ind w:left="360" w:hanging="360"/>
      </w:pPr>
      <w:rPr>
        <w:rFonts w:hint="default"/>
      </w:rPr>
    </w:lvl>
    <w:lvl w:ilvl="1" w:tplc="04090017" w:tentative="1">
      <w:start w:val="1"/>
      <w:numFmt w:val="aiueoFullWidth"/>
      <w:lvlText w:val="(%2)"/>
      <w:lvlJc w:val="left"/>
      <w:pPr>
        <w:ind w:left="840" w:hanging="420"/>
      </w:pPr>
    </w:lvl>
    <w:lvl w:ilvl="2" w:tplc="04090011" w:tentative="1">
      <w:start w:val="1"/>
      <w:numFmt w:val="decimalEnclosedCircle"/>
      <w:lvlText w:val="%3"/>
      <w:lvlJc w:val="left"/>
      <w:pPr>
        <w:ind w:left="1260" w:hanging="420"/>
      </w:pPr>
    </w:lvl>
    <w:lvl w:ilvl="3" w:tplc="0409000F" w:tentative="1">
      <w:start w:val="1"/>
      <w:numFmt w:val="decimal"/>
      <w:lvlText w:val="%4."/>
      <w:lvlJc w:val="left"/>
      <w:pPr>
        <w:ind w:left="1680" w:hanging="420"/>
      </w:pPr>
    </w:lvl>
    <w:lvl w:ilvl="4" w:tplc="04090017" w:tentative="1">
      <w:start w:val="1"/>
      <w:numFmt w:val="aiueoFullWidth"/>
      <w:lvlText w:val="(%5)"/>
      <w:lvlJc w:val="left"/>
      <w:pPr>
        <w:ind w:left="2100" w:hanging="420"/>
      </w:pPr>
    </w:lvl>
    <w:lvl w:ilvl="5" w:tplc="04090011" w:tentative="1">
      <w:start w:val="1"/>
      <w:numFmt w:val="decimalEnclosedCircle"/>
      <w:lvlText w:val="%6"/>
      <w:lvlJc w:val="left"/>
      <w:pPr>
        <w:ind w:left="2520" w:hanging="420"/>
      </w:pPr>
    </w:lvl>
    <w:lvl w:ilvl="6" w:tplc="0409000F" w:tentative="1">
      <w:start w:val="1"/>
      <w:numFmt w:val="decimal"/>
      <w:lvlText w:val="%7."/>
      <w:lvlJc w:val="left"/>
      <w:pPr>
        <w:ind w:left="2940" w:hanging="420"/>
      </w:pPr>
    </w:lvl>
    <w:lvl w:ilvl="7" w:tplc="04090017" w:tentative="1">
      <w:start w:val="1"/>
      <w:numFmt w:val="aiueoFullWidth"/>
      <w:lvlText w:val="(%8)"/>
      <w:lvlJc w:val="left"/>
      <w:pPr>
        <w:ind w:left="3360" w:hanging="420"/>
      </w:pPr>
    </w:lvl>
    <w:lvl w:ilvl="8" w:tplc="04090011" w:tentative="1">
      <w:start w:val="1"/>
      <w:numFmt w:val="decimalEnclosedCircle"/>
      <w:lvlText w:val="%9"/>
      <w:lvlJc w:val="left"/>
      <w:pPr>
        <w:ind w:left="3780" w:hanging="420"/>
      </w:pPr>
    </w:lvl>
  </w:abstractNum>
  <w:abstractNum w:abstractNumId="1" w15:restartNumberingAfterBreak="0">
    <w:nsid w:val="7D976B2D"/>
    <w:multiLevelType w:val="hybridMultilevel"/>
    <w:tmpl w:val="5E4A973A"/>
    <w:lvl w:ilvl="0" w:tplc="5D2A9E6E">
      <w:start w:val="1"/>
      <w:numFmt w:val="decimalEnclosedCircle"/>
      <w:lvlText w:val="%1"/>
      <w:lvlJc w:val="left"/>
      <w:pPr>
        <w:ind w:left="360" w:hanging="360"/>
      </w:pPr>
      <w:rPr>
        <w:rFonts w:hint="default"/>
      </w:rPr>
    </w:lvl>
    <w:lvl w:ilvl="1" w:tplc="04090017" w:tentative="1">
      <w:start w:val="1"/>
      <w:numFmt w:val="aiueoFullWidth"/>
      <w:lvlText w:val="(%2)"/>
      <w:lvlJc w:val="left"/>
      <w:pPr>
        <w:ind w:left="840" w:hanging="420"/>
      </w:pPr>
    </w:lvl>
    <w:lvl w:ilvl="2" w:tplc="04090011" w:tentative="1">
      <w:start w:val="1"/>
      <w:numFmt w:val="decimalEnclosedCircle"/>
      <w:lvlText w:val="%3"/>
      <w:lvlJc w:val="left"/>
      <w:pPr>
        <w:ind w:left="1260" w:hanging="420"/>
      </w:pPr>
    </w:lvl>
    <w:lvl w:ilvl="3" w:tplc="0409000F" w:tentative="1">
      <w:start w:val="1"/>
      <w:numFmt w:val="decimal"/>
      <w:lvlText w:val="%4."/>
      <w:lvlJc w:val="left"/>
      <w:pPr>
        <w:ind w:left="1680" w:hanging="420"/>
      </w:pPr>
    </w:lvl>
    <w:lvl w:ilvl="4" w:tplc="04090017" w:tentative="1">
      <w:start w:val="1"/>
      <w:numFmt w:val="aiueoFullWidth"/>
      <w:lvlText w:val="(%5)"/>
      <w:lvlJc w:val="left"/>
      <w:pPr>
        <w:ind w:left="2100" w:hanging="420"/>
      </w:pPr>
    </w:lvl>
    <w:lvl w:ilvl="5" w:tplc="04090011" w:tentative="1">
      <w:start w:val="1"/>
      <w:numFmt w:val="decimalEnclosedCircle"/>
      <w:lvlText w:val="%6"/>
      <w:lvlJc w:val="left"/>
      <w:pPr>
        <w:ind w:left="2520" w:hanging="420"/>
      </w:pPr>
    </w:lvl>
    <w:lvl w:ilvl="6" w:tplc="0409000F" w:tentative="1">
      <w:start w:val="1"/>
      <w:numFmt w:val="decimal"/>
      <w:lvlText w:val="%7."/>
      <w:lvlJc w:val="left"/>
      <w:pPr>
        <w:ind w:left="2940" w:hanging="420"/>
      </w:pPr>
    </w:lvl>
    <w:lvl w:ilvl="7" w:tplc="04090017" w:tentative="1">
      <w:start w:val="1"/>
      <w:numFmt w:val="aiueoFullWidth"/>
      <w:lvlText w:val="(%8)"/>
      <w:lvlJc w:val="left"/>
      <w:pPr>
        <w:ind w:left="3360" w:hanging="420"/>
      </w:pPr>
    </w:lvl>
    <w:lvl w:ilvl="8" w:tplc="04090011" w:tentative="1">
      <w:start w:val="1"/>
      <w:numFmt w:val="decimalEnclosedCircle"/>
      <w:lvlText w:val="%9"/>
      <w:lvlJc w:val="left"/>
      <w:pPr>
        <w:ind w:left="3780" w:hanging="420"/>
      </w:pPr>
    </w:lvl>
  </w:abstractNum>
  <w:num w:numId="1">
    <w:abstractNumId w:val="0"/>
  </w:num>
  <w:num w:numId="2">
    <w:abstractNumId w:val="1"/>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sl="http://schemas.openxmlformats.org/schemaLibrary/2006/main" mc:Ignorable="w14 w15 w16se w16cid w16 w16cex w16sdtdh">
  <w:zoom w:percent="100"/>
  <w:bordersDoNotSurroundHeader/>
  <w:bordersDoNotSurroundFooter/>
  <w:defaultTabStop w:val="840"/>
  <w:displayHorizontalDrawingGridEvery w:val="0"/>
  <w:displayVerticalDrawingGridEvery w:val="2"/>
  <w:characterSpacingControl w:val="compressPunctuation"/>
  <w:hdrShapeDefaults>
    <o:shapedefaults v:ext="edit" spidmax="2050">
      <v:textbox inset="5.85pt,.7pt,5.85pt,.7pt"/>
    </o:shapedefaults>
  </w:hdrShapeDefaults>
  <w:footnotePr>
    <w:footnote w:id="-1"/>
    <w:footnote w:id="0"/>
  </w:footnotePr>
  <w:endnotePr>
    <w:endnote w:id="-1"/>
    <w:endnote w:id="0"/>
  </w:endnotePr>
  <w:compat>
    <w:spaceForUL/>
    <w:balanceSingleByteDoubleByteWidth/>
    <w:doNotLeaveBackslashAlone/>
    <w:ulTrailSpace/>
    <w:doNotExpandShiftReturn/>
    <w:adjustLineHeightInTable/>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BF72C9"/>
    <w:rsid w:val="000010A4"/>
    <w:rsid w:val="000414DE"/>
    <w:rsid w:val="0004230C"/>
    <w:rsid w:val="00061EBA"/>
    <w:rsid w:val="00076678"/>
    <w:rsid w:val="000C1714"/>
    <w:rsid w:val="000F16E1"/>
    <w:rsid w:val="00117E41"/>
    <w:rsid w:val="00120C3B"/>
    <w:rsid w:val="00160862"/>
    <w:rsid w:val="00180422"/>
    <w:rsid w:val="00193014"/>
    <w:rsid w:val="00197AFB"/>
    <w:rsid w:val="001B7B6C"/>
    <w:rsid w:val="001F62B4"/>
    <w:rsid w:val="0020739F"/>
    <w:rsid w:val="0021342B"/>
    <w:rsid w:val="00232D92"/>
    <w:rsid w:val="00244A73"/>
    <w:rsid w:val="00260B79"/>
    <w:rsid w:val="0028695D"/>
    <w:rsid w:val="00292BB2"/>
    <w:rsid w:val="002A6619"/>
    <w:rsid w:val="002D059A"/>
    <w:rsid w:val="003044B7"/>
    <w:rsid w:val="00325E28"/>
    <w:rsid w:val="003329AC"/>
    <w:rsid w:val="003A1F6B"/>
    <w:rsid w:val="003B28F5"/>
    <w:rsid w:val="003C1BCA"/>
    <w:rsid w:val="003C2406"/>
    <w:rsid w:val="004258DE"/>
    <w:rsid w:val="004642F2"/>
    <w:rsid w:val="004709D5"/>
    <w:rsid w:val="00471B1B"/>
    <w:rsid w:val="00475AE1"/>
    <w:rsid w:val="00491531"/>
    <w:rsid w:val="004A09C9"/>
    <w:rsid w:val="004A1089"/>
    <w:rsid w:val="004E211E"/>
    <w:rsid w:val="0050296A"/>
    <w:rsid w:val="0051785F"/>
    <w:rsid w:val="0053342B"/>
    <w:rsid w:val="0057100E"/>
    <w:rsid w:val="00571D45"/>
    <w:rsid w:val="005926AA"/>
    <w:rsid w:val="00593683"/>
    <w:rsid w:val="005A257A"/>
    <w:rsid w:val="005A3D27"/>
    <w:rsid w:val="005D23ED"/>
    <w:rsid w:val="005E1157"/>
    <w:rsid w:val="005E6FB9"/>
    <w:rsid w:val="00602141"/>
    <w:rsid w:val="006103A6"/>
    <w:rsid w:val="00611B86"/>
    <w:rsid w:val="00644F87"/>
    <w:rsid w:val="00665532"/>
    <w:rsid w:val="00667AEE"/>
    <w:rsid w:val="006B55EB"/>
    <w:rsid w:val="006C0257"/>
    <w:rsid w:val="006C336A"/>
    <w:rsid w:val="006E400F"/>
    <w:rsid w:val="006E7709"/>
    <w:rsid w:val="006F64CC"/>
    <w:rsid w:val="00710B42"/>
    <w:rsid w:val="00720411"/>
    <w:rsid w:val="00731569"/>
    <w:rsid w:val="007374CA"/>
    <w:rsid w:val="0075076C"/>
    <w:rsid w:val="00750DC8"/>
    <w:rsid w:val="00764F1F"/>
    <w:rsid w:val="0076705E"/>
    <w:rsid w:val="007776B7"/>
    <w:rsid w:val="007C1991"/>
    <w:rsid w:val="007D1525"/>
    <w:rsid w:val="007E1E33"/>
    <w:rsid w:val="00801014"/>
    <w:rsid w:val="008705DA"/>
    <w:rsid w:val="00893884"/>
    <w:rsid w:val="008B2490"/>
    <w:rsid w:val="008B4113"/>
    <w:rsid w:val="008E1001"/>
    <w:rsid w:val="008E4AFB"/>
    <w:rsid w:val="008E5C35"/>
    <w:rsid w:val="008F1CC1"/>
    <w:rsid w:val="008F570C"/>
    <w:rsid w:val="009123FB"/>
    <w:rsid w:val="0092599D"/>
    <w:rsid w:val="00934147"/>
    <w:rsid w:val="009533BF"/>
    <w:rsid w:val="009A473D"/>
    <w:rsid w:val="009A76C1"/>
    <w:rsid w:val="009E0B5B"/>
    <w:rsid w:val="009E0D0D"/>
    <w:rsid w:val="009E1364"/>
    <w:rsid w:val="009E27BC"/>
    <w:rsid w:val="009F6B45"/>
    <w:rsid w:val="00A56A6F"/>
    <w:rsid w:val="00A61D04"/>
    <w:rsid w:val="00A719BF"/>
    <w:rsid w:val="00A77044"/>
    <w:rsid w:val="00AE30CB"/>
    <w:rsid w:val="00B452D0"/>
    <w:rsid w:val="00B50708"/>
    <w:rsid w:val="00B55B9F"/>
    <w:rsid w:val="00B8392C"/>
    <w:rsid w:val="00BC2D4E"/>
    <w:rsid w:val="00BE282A"/>
    <w:rsid w:val="00BF72C9"/>
    <w:rsid w:val="00C04DDA"/>
    <w:rsid w:val="00C80F4C"/>
    <w:rsid w:val="00CA7D11"/>
    <w:rsid w:val="00CB3854"/>
    <w:rsid w:val="00CC09BF"/>
    <w:rsid w:val="00CC7AF8"/>
    <w:rsid w:val="00CE37AF"/>
    <w:rsid w:val="00CF4497"/>
    <w:rsid w:val="00D12FED"/>
    <w:rsid w:val="00D54439"/>
    <w:rsid w:val="00D636F9"/>
    <w:rsid w:val="00D75379"/>
    <w:rsid w:val="00DC08C5"/>
    <w:rsid w:val="00DC61EF"/>
    <w:rsid w:val="00DF213D"/>
    <w:rsid w:val="00E11BAA"/>
    <w:rsid w:val="00E21332"/>
    <w:rsid w:val="00E21C00"/>
    <w:rsid w:val="00E32615"/>
    <w:rsid w:val="00E46F41"/>
    <w:rsid w:val="00E53527"/>
    <w:rsid w:val="00E61011"/>
    <w:rsid w:val="00E80148"/>
    <w:rsid w:val="00E92243"/>
    <w:rsid w:val="00E92C22"/>
    <w:rsid w:val="00EF2578"/>
    <w:rsid w:val="00F14D2D"/>
    <w:rsid w:val="00F50B04"/>
    <w:rsid w:val="00F5596E"/>
    <w:rsid w:val="00F86FE8"/>
    <w:rsid w:val="00FA4437"/>
    <w:rsid w:val="00FD2F4D"/>
    <w:rsid w:val="00FF5D00"/>
  </w:rsids>
  <m:mathPr>
    <m:mathFont m:val="Cambria Math"/>
    <m:brkBin m:val="before"/>
    <m:brkBinSub m:val="--"/>
    <m:smallFrac m:val="0"/>
    <m:dispDef/>
    <m:lMargin m:val="0"/>
    <m:rMargin m:val="0"/>
    <m:defJc m:val="centerGroup"/>
    <m:wrapIndent m:val="1440"/>
    <m:intLim m:val="subSup"/>
    <m:naryLim m:val="undOvr"/>
  </m:mathPr>
  <w:themeFontLang w:val="en-US" w:eastAsia="ja-JP"/>
  <w:clrSchemeMapping w:bg1="light1" w:t1="dark1" w:bg2="light2" w:t2="dark2" w:accent1="accent1" w:accent2="accent2" w:accent3="accent3" w:accent4="accent4" w:accent5="accent5" w:accent6="accent6" w:hyperlink="hyperlink" w:followedHyperlink="followedHyperlink"/>
  <w:shapeDefaults>
    <o:shapedefaults v:ext="edit" spidmax="2050">
      <v:textbox inset="5.85pt,.7pt,5.85pt,.7pt"/>
    </o:shapedefaults>
    <o:shapelayout v:ext="edit">
      <o:idmap v:ext="edit" data="2"/>
    </o:shapelayout>
  </w:shapeDefaults>
  <w:decimalSymbol w:val="."/>
  <w:listSeparator w:val=","/>
  <w14:docId w14:val="7116E1EF"/>
  <w15:chartTrackingRefBased/>
  <w15:docId w15:val="{C61B4674-1574-4FDA-9E18-D422EF064E4B}"/>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ocDefaults>
    <w:rPrDefault>
      <w:rPr>
        <w:rFonts w:asciiTheme="minorHAnsi" w:eastAsiaTheme="minorEastAsia" w:hAnsiTheme="minorHAnsi" w:cstheme="minorBidi"/>
        <w:kern w:val="2"/>
        <w:sz w:val="21"/>
        <w:szCs w:val="22"/>
        <w:lang w:val="en-US" w:eastAsia="ja-JP" w:bidi="ar-SA"/>
      </w:rPr>
    </w:rPrDefault>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a">
    <w:name w:val="Normal"/>
    <w:qFormat/>
    <w:rsid w:val="00491531"/>
    <w:pPr>
      <w:widowControl w:val="0"/>
      <w:jc w:val="both"/>
    </w:pPr>
  </w:style>
  <w:style w:type="character" w:default="1" w:styleId="a0">
    <w:name w:val="Default Paragraph Font"/>
    <w:uiPriority w:val="1"/>
    <w:semiHidden/>
    <w:unhideWhenUsed/>
  </w:style>
  <w:style w:type="table" w:default="1" w:styleId="a1">
    <w:name w:val="Normal Table"/>
    <w:uiPriority w:val="99"/>
    <w:semiHidden/>
    <w:unhideWhenUsed/>
    <w:tblPr>
      <w:tblInd w:w="0" w:type="dxa"/>
      <w:tblCellMar>
        <w:top w:w="0" w:type="dxa"/>
        <w:left w:w="108" w:type="dxa"/>
        <w:bottom w:w="0" w:type="dxa"/>
        <w:right w:w="108" w:type="dxa"/>
      </w:tblCellMar>
    </w:tblPr>
  </w:style>
  <w:style w:type="numbering" w:default="1" w:styleId="a2">
    <w:name w:val="No List"/>
    <w:uiPriority w:val="99"/>
    <w:semiHidden/>
    <w:unhideWhenUsed/>
  </w:style>
  <w:style w:type="table" w:styleId="a3">
    <w:name w:val="Table Grid"/>
    <w:basedOn w:val="a1"/>
    <w:uiPriority w:val="39"/>
    <w:rsid w:val="003C1BCA"/>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a4">
    <w:name w:val="header"/>
    <w:basedOn w:val="a"/>
    <w:link w:val="a5"/>
    <w:uiPriority w:val="99"/>
    <w:unhideWhenUsed/>
    <w:rsid w:val="00801014"/>
    <w:pPr>
      <w:tabs>
        <w:tab w:val="center" w:pos="4252"/>
        <w:tab w:val="right" w:pos="8504"/>
      </w:tabs>
      <w:snapToGrid w:val="0"/>
    </w:pPr>
  </w:style>
  <w:style w:type="character" w:customStyle="1" w:styleId="a5">
    <w:name w:val="ヘッダー (文字)"/>
    <w:basedOn w:val="a0"/>
    <w:link w:val="a4"/>
    <w:uiPriority w:val="99"/>
    <w:rsid w:val="00801014"/>
  </w:style>
  <w:style w:type="paragraph" w:styleId="a6">
    <w:name w:val="footer"/>
    <w:basedOn w:val="a"/>
    <w:link w:val="a7"/>
    <w:uiPriority w:val="99"/>
    <w:unhideWhenUsed/>
    <w:rsid w:val="00801014"/>
    <w:pPr>
      <w:tabs>
        <w:tab w:val="center" w:pos="4252"/>
        <w:tab w:val="right" w:pos="8504"/>
      </w:tabs>
      <w:snapToGrid w:val="0"/>
    </w:pPr>
  </w:style>
  <w:style w:type="character" w:customStyle="1" w:styleId="a7">
    <w:name w:val="フッター (文字)"/>
    <w:basedOn w:val="a0"/>
    <w:link w:val="a6"/>
    <w:uiPriority w:val="99"/>
    <w:rsid w:val="00801014"/>
  </w:style>
  <w:style w:type="paragraph" w:styleId="a8">
    <w:name w:val="List Paragraph"/>
    <w:basedOn w:val="a"/>
    <w:uiPriority w:val="34"/>
    <w:qFormat/>
    <w:rsid w:val="0020739F"/>
    <w:pPr>
      <w:ind w:leftChars="400" w:left="840"/>
    </w:pPr>
  </w:style>
  <w:style w:type="character" w:styleId="a9">
    <w:name w:val="page number"/>
    <w:basedOn w:val="a0"/>
    <w:uiPriority w:val="99"/>
    <w:semiHidden/>
    <w:unhideWhenUsed/>
    <w:rsid w:val="008F570C"/>
  </w:style>
  <w:style w:type="character" w:styleId="aa">
    <w:name w:val="Strong"/>
    <w:basedOn w:val="a0"/>
    <w:uiPriority w:val="22"/>
    <w:qFormat/>
    <w:rsid w:val="00EF2578"/>
    <w:rPr>
      <w:b/>
      <w:bCs/>
    </w:rPr>
  </w:style>
  <w:style w:type="character" w:styleId="ab">
    <w:name w:val="Hyperlink"/>
    <w:basedOn w:val="a0"/>
    <w:uiPriority w:val="99"/>
    <w:semiHidden/>
    <w:unhideWhenUsed/>
    <w:rsid w:val="00E11BAA"/>
    <w:rPr>
      <w:color w:val="0000FF"/>
      <w:u w:val="single"/>
    </w:rPr>
  </w:style>
  <w:style w:type="character" w:styleId="ac">
    <w:name w:val="annotation reference"/>
    <w:basedOn w:val="a0"/>
    <w:uiPriority w:val="99"/>
    <w:semiHidden/>
    <w:unhideWhenUsed/>
    <w:rsid w:val="00DC61EF"/>
    <w:rPr>
      <w:sz w:val="18"/>
      <w:szCs w:val="18"/>
    </w:rPr>
  </w:style>
  <w:style w:type="paragraph" w:styleId="ad">
    <w:name w:val="annotation text"/>
    <w:basedOn w:val="a"/>
    <w:link w:val="ae"/>
    <w:uiPriority w:val="99"/>
    <w:semiHidden/>
    <w:unhideWhenUsed/>
    <w:rsid w:val="00DC61EF"/>
    <w:pPr>
      <w:jc w:val="left"/>
    </w:pPr>
  </w:style>
  <w:style w:type="character" w:customStyle="1" w:styleId="ae">
    <w:name w:val="コメント文字列 (文字)"/>
    <w:basedOn w:val="a0"/>
    <w:link w:val="ad"/>
    <w:uiPriority w:val="99"/>
    <w:semiHidden/>
    <w:rsid w:val="00DC61EF"/>
  </w:style>
  <w:style w:type="paragraph" w:styleId="af">
    <w:name w:val="annotation subject"/>
    <w:basedOn w:val="ad"/>
    <w:next w:val="ad"/>
    <w:link w:val="af0"/>
    <w:uiPriority w:val="99"/>
    <w:semiHidden/>
    <w:unhideWhenUsed/>
    <w:rsid w:val="00DC61EF"/>
    <w:rPr>
      <w:b/>
      <w:bCs/>
    </w:rPr>
  </w:style>
  <w:style w:type="character" w:customStyle="1" w:styleId="af0">
    <w:name w:val="コメント内容 (文字)"/>
    <w:basedOn w:val="ae"/>
    <w:link w:val="af"/>
    <w:uiPriority w:val="99"/>
    <w:semiHidden/>
    <w:rsid w:val="00DC61EF"/>
    <w:rPr>
      <w:b/>
      <w:bCs/>
    </w:rPr>
  </w:style>
  <w:style w:type="paragraph" w:styleId="af1">
    <w:name w:val="Balloon Text"/>
    <w:basedOn w:val="a"/>
    <w:link w:val="af2"/>
    <w:uiPriority w:val="99"/>
    <w:semiHidden/>
    <w:unhideWhenUsed/>
    <w:rsid w:val="00DC61EF"/>
    <w:rPr>
      <w:rFonts w:asciiTheme="majorHAnsi" w:eastAsiaTheme="majorEastAsia" w:hAnsiTheme="majorHAnsi" w:cstheme="majorBidi"/>
      <w:sz w:val="18"/>
      <w:szCs w:val="18"/>
    </w:rPr>
  </w:style>
  <w:style w:type="character" w:customStyle="1" w:styleId="af2">
    <w:name w:val="吹き出し (文字)"/>
    <w:basedOn w:val="a0"/>
    <w:link w:val="af1"/>
    <w:uiPriority w:val="99"/>
    <w:semiHidden/>
    <w:rsid w:val="00DC61EF"/>
    <w:rPr>
      <w:rFonts w:asciiTheme="majorHAnsi" w:eastAsiaTheme="majorEastAsia" w:hAnsiTheme="majorHAnsi" w:cstheme="majorBidi"/>
      <w:sz w:val="18"/>
      <w:szCs w:val="18"/>
    </w:rPr>
  </w:style>
  <w:style w:type="paragraph" w:styleId="af3">
    <w:name w:val="Revision"/>
    <w:hidden/>
    <w:uiPriority w:val="99"/>
    <w:semiHidden/>
    <w:rsid w:val="008F1CC1"/>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ivs>
    <w:div w:id="592781691">
      <w:bodyDiv w:val="1"/>
      <w:marLeft w:val="0"/>
      <w:marRight w:val="0"/>
      <w:marTop w:val="0"/>
      <w:marBottom w:val="0"/>
      <w:divBdr>
        <w:top w:val="none" w:sz="0" w:space="0" w:color="auto"/>
        <w:left w:val="none" w:sz="0" w:space="0" w:color="auto"/>
        <w:bottom w:val="none" w:sz="0" w:space="0" w:color="auto"/>
        <w:right w:val="none" w:sz="0" w:space="0" w:color="auto"/>
      </w:divBdr>
    </w:div>
    <w:div w:id="606498599">
      <w:bodyDiv w:val="1"/>
      <w:marLeft w:val="0"/>
      <w:marRight w:val="0"/>
      <w:marTop w:val="0"/>
      <w:marBottom w:val="0"/>
      <w:divBdr>
        <w:top w:val="none" w:sz="0" w:space="0" w:color="auto"/>
        <w:left w:val="none" w:sz="0" w:space="0" w:color="auto"/>
        <w:bottom w:val="none" w:sz="0" w:space="0" w:color="auto"/>
        <w:right w:val="none" w:sz="0" w:space="0" w:color="auto"/>
      </w:divBdr>
    </w:div>
    <w:div w:id="691615482">
      <w:bodyDiv w:val="1"/>
      <w:marLeft w:val="0"/>
      <w:marRight w:val="0"/>
      <w:marTop w:val="0"/>
      <w:marBottom w:val="0"/>
      <w:divBdr>
        <w:top w:val="none" w:sz="0" w:space="0" w:color="auto"/>
        <w:left w:val="none" w:sz="0" w:space="0" w:color="auto"/>
        <w:bottom w:val="none" w:sz="0" w:space="0" w:color="auto"/>
        <w:right w:val="none" w:sz="0" w:space="0" w:color="auto"/>
      </w:divBdr>
    </w:div>
    <w:div w:id="850798288">
      <w:bodyDiv w:val="1"/>
      <w:marLeft w:val="0"/>
      <w:marRight w:val="0"/>
      <w:marTop w:val="0"/>
      <w:marBottom w:val="0"/>
      <w:divBdr>
        <w:top w:val="none" w:sz="0" w:space="0" w:color="auto"/>
        <w:left w:val="none" w:sz="0" w:space="0" w:color="auto"/>
        <w:bottom w:val="none" w:sz="0" w:space="0" w:color="auto"/>
        <w:right w:val="none" w:sz="0" w:space="0" w:color="auto"/>
      </w:divBdr>
    </w:div>
    <w:div w:id="1035347432">
      <w:bodyDiv w:val="1"/>
      <w:marLeft w:val="0"/>
      <w:marRight w:val="0"/>
      <w:marTop w:val="0"/>
      <w:marBottom w:val="0"/>
      <w:divBdr>
        <w:top w:val="none" w:sz="0" w:space="0" w:color="auto"/>
        <w:left w:val="none" w:sz="0" w:space="0" w:color="auto"/>
        <w:bottom w:val="none" w:sz="0" w:space="0" w:color="auto"/>
        <w:right w:val="none" w:sz="0" w:space="0" w:color="auto"/>
      </w:divBdr>
    </w:div>
    <w:div w:id="1540512000">
      <w:bodyDiv w:val="1"/>
      <w:marLeft w:val="0"/>
      <w:marRight w:val="0"/>
      <w:marTop w:val="0"/>
      <w:marBottom w:val="0"/>
      <w:divBdr>
        <w:top w:val="none" w:sz="0" w:space="0" w:color="auto"/>
        <w:left w:val="none" w:sz="0" w:space="0" w:color="auto"/>
        <w:bottom w:val="none" w:sz="0" w:space="0" w:color="auto"/>
        <w:right w:val="none" w:sz="0" w:space="0" w:color="auto"/>
      </w:divBdr>
    </w:div>
    <w:div w:id="1648365361">
      <w:bodyDiv w:val="1"/>
      <w:marLeft w:val="0"/>
      <w:marRight w:val="0"/>
      <w:marTop w:val="0"/>
      <w:marBottom w:val="0"/>
      <w:divBdr>
        <w:top w:val="none" w:sz="0" w:space="0" w:color="auto"/>
        <w:left w:val="none" w:sz="0" w:space="0" w:color="auto"/>
        <w:bottom w:val="none" w:sz="0" w:space="0" w:color="auto"/>
        <w:right w:val="none" w:sz="0" w:space="0" w:color="auto"/>
      </w:divBdr>
    </w:div>
    <w:div w:id="1800104669">
      <w:bodyDiv w:val="1"/>
      <w:marLeft w:val="0"/>
      <w:marRight w:val="0"/>
      <w:marTop w:val="0"/>
      <w:marBottom w:val="0"/>
      <w:divBdr>
        <w:top w:val="none" w:sz="0" w:space="0" w:color="auto"/>
        <w:left w:val="none" w:sz="0" w:space="0" w:color="auto"/>
        <w:bottom w:val="none" w:sz="0" w:space="0" w:color="auto"/>
        <w:right w:val="none" w:sz="0" w:space="0" w:color="auto"/>
      </w:divBdr>
    </w:div>
    <w:div w:id="1941063324">
      <w:bodyDiv w:val="1"/>
      <w:marLeft w:val="0"/>
      <w:marRight w:val="0"/>
      <w:marTop w:val="0"/>
      <w:marBottom w:val="0"/>
      <w:divBdr>
        <w:top w:val="none" w:sz="0" w:space="0" w:color="auto"/>
        <w:left w:val="none" w:sz="0" w:space="0" w:color="auto"/>
        <w:bottom w:val="none" w:sz="0" w:space="0" w:color="auto"/>
        <w:right w:val="none" w:sz="0" w:space="0" w:color="auto"/>
      </w:divBdr>
    </w:div>
    <w:div w:id="2054380202">
      <w:bodyDiv w:val="1"/>
      <w:marLeft w:val="0"/>
      <w:marRight w:val="0"/>
      <w:marTop w:val="0"/>
      <w:marBottom w:val="0"/>
      <w:divBdr>
        <w:top w:val="none" w:sz="0" w:space="0" w:color="auto"/>
        <w:left w:val="none" w:sz="0" w:space="0" w:color="auto"/>
        <w:bottom w:val="none" w:sz="0" w:space="0" w:color="auto"/>
        <w:right w:val="none" w:sz="0" w:space="0" w:color="auto"/>
      </w:divBdr>
    </w:div>
    <w:div w:id="2071492662">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footer" Target="footer1.xml"/><Relationship Id="rId3" Type="http://schemas.openxmlformats.org/officeDocument/2006/relationships/styles" Target="styles.xml"/><Relationship Id="rId7" Type="http://schemas.openxmlformats.org/officeDocument/2006/relationships/endnotes" Target="endnotes.xml"/><Relationship Id="rId2" Type="http://schemas.openxmlformats.org/officeDocument/2006/relationships/numbering" Target="numbering.xml"/><Relationship Id="rId1" Type="http://schemas.openxmlformats.org/officeDocument/2006/relationships/customXml" Target="../customXml/item1.xml"/><Relationship Id="rId6" Type="http://schemas.openxmlformats.org/officeDocument/2006/relationships/footnotes" Target="footnotes.xml"/><Relationship Id="rId11" Type="http://schemas.openxmlformats.org/officeDocument/2006/relationships/theme" Target="theme/theme1.xml"/><Relationship Id="rId5" Type="http://schemas.openxmlformats.org/officeDocument/2006/relationships/webSettings" Target="webSettings.xml"/><Relationship Id="rId10" Type="http://schemas.openxmlformats.org/officeDocument/2006/relationships/fontTable" Target="fontTable.xml"/><Relationship Id="rId4" Type="http://schemas.openxmlformats.org/officeDocument/2006/relationships/settings" Target="settings.xml"/><Relationship Id="rId9" Type="http://schemas.openxmlformats.org/officeDocument/2006/relationships/footer" Target="footer2.xml"/></Relationships>
</file>

<file path=word/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明朝"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Props1.xml><?xml version="1.0" encoding="utf-8"?>
<ds:datastoreItem xmlns:ds="http://schemas.openxmlformats.org/officeDocument/2006/customXml" ds:itemID="{BAF54D8E-8DE5-48D1-95B4-8153EB2E81C6}">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38</TotalTime>
  <Pages>7</Pages>
  <Words>534</Words>
  <Characters>3044</Characters>
  <Application>Microsoft Office Word</Application>
  <DocSecurity>0</DocSecurity>
  <Lines>25</Lines>
  <Paragraphs>7</Paragraphs>
  <ScaleCrop>false</ScaleCrop>
  <HeadingPairs>
    <vt:vector size="2" baseType="variant">
      <vt:variant>
        <vt:lpstr>タイトル</vt:lpstr>
      </vt:variant>
      <vt:variant>
        <vt:i4>1</vt:i4>
      </vt:variant>
    </vt:vector>
  </HeadingPairs>
  <TitlesOfParts>
    <vt:vector size="1" baseType="lpstr">
      <vt:lpstr/>
    </vt:vector>
  </TitlesOfParts>
  <Company/>
  <LinksUpToDate>false</LinksUpToDate>
  <CharactersWithSpaces>3571</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Yohei Higuchi</cp:lastModifiedBy>
  <cp:revision>10</cp:revision>
  <dcterms:created xsi:type="dcterms:W3CDTF">2022-01-06T19:46:00Z</dcterms:created>
  <dcterms:modified xsi:type="dcterms:W3CDTF">2022-03-14T01:11:00Z</dcterms:modified>
</cp:coreProperties>
</file>