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12859A2D" w14:textId="01D66B00" w:rsidR="00A81A17" w:rsidRPr="002C700C" w:rsidRDefault="0087493A" w:rsidP="00A81A17">
      <w:pPr>
        <w:tabs>
          <w:tab w:val="left" w:pos="9112"/>
        </w:tabs>
        <w:rPr>
          <w:rFonts w:ascii="UD デジタル 教科書体 NK-R" w:eastAsia="UD デジタル 教科書体 NK-R" w:hAnsi="Times New Roman"/>
          <w:b/>
          <w:bCs/>
          <w:noProof/>
          <w:sz w:val="24"/>
          <w:szCs w:val="24"/>
          <w:cs/>
        </w:rPr>
      </w:pPr>
      <w:bookmarkStart w:id="0" w:name="_Hlk43882112"/>
      <w:r w:rsidRPr="002C700C">
        <w:rPr>
          <w:rFonts w:ascii="UD デジタル 教科書体 NK-R" w:eastAsia="UD デジタル 教科書体 NK-R" w:hAnsi="Times New Roman" w:cs="Times New Roman" w:hint="eastAsia"/>
          <w:b/>
          <w:bCs/>
          <w:noProof/>
          <w:sz w:val="24"/>
          <w:szCs w:val="24"/>
          <w:lang w:eastAsia="ja-JP"/>
        </w:rPr>
        <w:t>カンボジアの虐殺：クメール・ルージュの歴史</w:t>
      </w:r>
      <w:r w:rsidR="00A81A17" w:rsidRPr="002C700C">
        <w:rPr>
          <w:rFonts w:ascii="UD デジタル 教科書体 NK-R" w:eastAsia="UD デジタル 教科書体 NK-R" w:hAnsi="Times New Roman" w:cs="Times New Roman" w:hint="eastAsia"/>
          <w:b/>
          <w:bCs/>
          <w:noProof/>
          <w:sz w:val="24"/>
          <w:szCs w:val="24"/>
          <w:lang w:eastAsia="ja-JP"/>
        </w:rPr>
        <w:tab/>
      </w:r>
    </w:p>
    <w:p w14:paraId="2A787BF4" w14:textId="0028F22E" w:rsidR="00A81A17" w:rsidRPr="002C700C" w:rsidRDefault="0087493A" w:rsidP="00A81A17">
      <w:pPr>
        <w:rPr>
          <w:rFonts w:ascii="UD デジタル 教科書体 NK-R" w:eastAsia="UD デジタル 教科書体 NK-R" w:hAnsi="Times New Roman" w:cs="Times New Roman"/>
          <w:noProof/>
          <w:sz w:val="24"/>
          <w:szCs w:val="24"/>
          <w:lang w:eastAsia="ja-JP"/>
        </w:rPr>
      </w:pPr>
      <w:r w:rsidRPr="002C700C">
        <w:rPr>
          <w:rFonts w:ascii="UD デジタル 教科書体 NK-R" w:eastAsia="UD デジタル 教科書体 NK-R" w:hAnsi="Times New Roman" w:cs="Times New Roman" w:hint="eastAsia"/>
          <w:noProof/>
          <w:sz w:val="24"/>
          <w:szCs w:val="24"/>
          <w:lang w:eastAsia="ja-JP"/>
        </w:rPr>
        <w:t>学習計画指導案</w:t>
      </w:r>
    </w:p>
    <w:p w14:paraId="6B37FDAE" w14:textId="7860A48D" w:rsidR="00A81A17" w:rsidRPr="002C700C" w:rsidRDefault="0087493A" w:rsidP="00A81A17">
      <w:pPr>
        <w:rPr>
          <w:rFonts w:ascii="UD デジタル 教科書体 NK-R" w:eastAsia="UD デジタル 教科書体 NK-R" w:hAnsi="Times New Roman" w:cs="Times New Roman"/>
          <w:noProof/>
          <w:sz w:val="24"/>
          <w:szCs w:val="24"/>
          <w:lang w:eastAsia="ja-JP"/>
        </w:rPr>
      </w:pPr>
      <w:r w:rsidRPr="002C700C">
        <w:rPr>
          <w:rFonts w:ascii="UD デジタル 教科書体 NK-R" w:eastAsia="UD デジタル 教科書体 NK-R" w:hAnsi="Times New Roman" w:cs="Times New Roman" w:hint="eastAsia"/>
          <w:noProof/>
          <w:sz w:val="24"/>
          <w:szCs w:val="24"/>
          <w:lang w:eastAsia="ja-JP"/>
        </w:rPr>
        <w:t>授業時間</w:t>
      </w:r>
      <w:r w:rsidR="00A81A17" w:rsidRPr="002C700C">
        <w:rPr>
          <w:rFonts w:ascii="UD デジタル 教科書体 NK-R" w:eastAsia="UD デジタル 教科書体 NK-R" w:hAnsi="Times New Roman" w:cs="Times New Roman" w:hint="eastAsia"/>
          <w:noProof/>
          <w:sz w:val="24"/>
          <w:szCs w:val="24"/>
          <w:lang w:eastAsia="ja-JP"/>
        </w:rPr>
        <w:t xml:space="preserve">: </w:t>
      </w:r>
      <w:r w:rsidRPr="002C700C">
        <w:rPr>
          <w:rFonts w:ascii="UD デジタル 教科書体 NK-R" w:eastAsia="UD デジタル 教科書体 NK-R" w:hAnsi="Times New Roman" w:cs="Times New Roman" w:hint="eastAsia"/>
          <w:noProof/>
          <w:sz w:val="24"/>
          <w:szCs w:val="24"/>
          <w:lang w:eastAsia="ja-JP"/>
        </w:rPr>
        <w:t>45分</w:t>
      </w:r>
    </w:p>
    <w:p w14:paraId="0F8FE0CA" w14:textId="03BF50FD" w:rsidR="0087493A" w:rsidRPr="002C700C" w:rsidRDefault="0087493A" w:rsidP="00A81A17">
      <w:pPr>
        <w:rPr>
          <w:rFonts w:ascii="UD デジタル 教科書体 NK-R" w:eastAsia="UD デジタル 教科書体 NK-R" w:hAnsi="Times New Roman" w:cs="Times New Roman"/>
          <w:noProof/>
          <w:sz w:val="24"/>
          <w:szCs w:val="24"/>
          <w:lang w:eastAsia="ja-JP"/>
        </w:rPr>
      </w:pPr>
      <w:r w:rsidRPr="002C700C">
        <w:rPr>
          <w:rFonts w:ascii="UD デジタル 教科書体 NK-R" w:eastAsia="UD デジタル 教科書体 NK-R" w:hAnsi="Times New Roman" w:cs="Times New Roman" w:hint="eastAsia"/>
          <w:noProof/>
          <w:sz w:val="24"/>
          <w:szCs w:val="24"/>
          <w:lang w:eastAsia="ja-JP"/>
        </w:rPr>
        <w:t>対象者：</w:t>
      </w:r>
      <w:r w:rsidR="00A81A17" w:rsidRPr="002C700C">
        <w:rPr>
          <w:rFonts w:ascii="UD デジタル 教科書体 NK-R" w:eastAsia="UD デジタル 教科書体 NK-R" w:hAnsi="Times New Roman" w:cs="Times New Roman" w:hint="eastAsia"/>
          <w:noProof/>
          <w:sz w:val="24"/>
          <w:szCs w:val="24"/>
          <w:lang w:eastAsia="ja-JP"/>
        </w:rPr>
        <w:t xml:space="preserve"> </w:t>
      </w:r>
      <w:r w:rsidRPr="002C700C">
        <w:rPr>
          <w:rFonts w:ascii="UD デジタル 教科書体 NK-R" w:eastAsia="UD デジタル 教科書体 NK-R" w:hAnsi="Times New Roman" w:cs="Times New Roman" w:hint="eastAsia"/>
          <w:noProof/>
          <w:sz w:val="24"/>
          <w:szCs w:val="24"/>
          <w:lang w:eastAsia="ja-JP"/>
        </w:rPr>
        <w:t>高校生（30名程度を想定）</w:t>
      </w:r>
    </w:p>
    <w:p w14:paraId="0969E817" w14:textId="2F7CEF77" w:rsidR="00A81A17" w:rsidRPr="002C700C" w:rsidRDefault="0087493A" w:rsidP="00A81A17">
      <w:pPr>
        <w:rPr>
          <w:rFonts w:ascii="UD デジタル 教科書体 NK-R" w:eastAsia="UD デジタル 教科書体 NK-R" w:hAnsi="Times New Roman" w:cs="Times New Roman"/>
          <w:noProof/>
          <w:sz w:val="24"/>
          <w:szCs w:val="24"/>
        </w:rPr>
      </w:pPr>
      <w:r w:rsidRPr="002C700C">
        <w:rPr>
          <w:rFonts w:ascii="UD デジタル 教科書体 NK-R" w:eastAsia="UD デジタル 教科書体 NK-R" w:hAnsi="Times New Roman" w:cs="Times New Roman" w:hint="eastAsia"/>
          <w:noProof/>
          <w:sz w:val="24"/>
          <w:szCs w:val="24"/>
        </w:rPr>
        <w:t>学校名</w:t>
      </w:r>
      <w:r w:rsidR="00A81A17" w:rsidRPr="002C700C">
        <w:rPr>
          <w:rFonts w:ascii="UD デジタル 教科書体 NK-R" w:eastAsia="UD デジタル 教科書体 NK-R" w:hAnsi="Times New Roman" w:cs="Times New Roman" w:hint="eastAsia"/>
          <w:noProof/>
          <w:sz w:val="24"/>
          <w:szCs w:val="24"/>
        </w:rPr>
        <w:t>:</w:t>
      </w:r>
    </w:p>
    <w:p w14:paraId="036FE51D" w14:textId="6B33F137" w:rsidR="00A81A17" w:rsidRPr="002C700C" w:rsidRDefault="0087493A" w:rsidP="00A81A17">
      <w:pPr>
        <w:rPr>
          <w:rFonts w:ascii="UD デジタル 教科書体 NK-R" w:eastAsia="UD デジタル 教科書体 NK-R" w:hAnsi="Times New Roman" w:cs="Times New Roman"/>
          <w:noProof/>
          <w:sz w:val="24"/>
          <w:szCs w:val="24"/>
        </w:rPr>
      </w:pPr>
      <w:r w:rsidRPr="002C700C">
        <w:rPr>
          <w:rFonts w:ascii="UD デジタル 教科書体 NK-R" w:eastAsia="UD デジタル 教科書体 NK-R" w:hAnsi="Times New Roman" w:cs="Times New Roman" w:hint="eastAsia"/>
          <w:noProof/>
          <w:sz w:val="24"/>
          <w:szCs w:val="24"/>
        </w:rPr>
        <w:t>日付</w:t>
      </w:r>
      <w:r w:rsidR="00A81A17" w:rsidRPr="002C700C">
        <w:rPr>
          <w:rFonts w:ascii="UD デジタル 教科書体 NK-R" w:eastAsia="UD デジタル 教科書体 NK-R" w:hAnsi="Times New Roman" w:cs="Times New Roman" w:hint="eastAsia"/>
          <w:noProof/>
          <w:sz w:val="24"/>
          <w:szCs w:val="24"/>
        </w:rPr>
        <w:t>:</w:t>
      </w:r>
    </w:p>
    <w:tbl>
      <w:tblPr>
        <w:tblStyle w:val="a4"/>
        <w:tblW w:w="14459" w:type="dxa"/>
        <w:tblInd w:w="-714" w:type="dxa"/>
        <w:tblLayout w:type="fixed"/>
        <w:tblLook w:val="04A0" w:firstRow="1" w:lastRow="0" w:firstColumn="1" w:lastColumn="0" w:noHBand="0" w:noVBand="1"/>
      </w:tblPr>
      <w:tblGrid>
        <w:gridCol w:w="806"/>
        <w:gridCol w:w="1452"/>
        <w:gridCol w:w="3838"/>
        <w:gridCol w:w="5103"/>
        <w:gridCol w:w="3260"/>
      </w:tblGrid>
      <w:tr w:rsidR="002C700C" w:rsidRPr="002C700C" w14:paraId="711CB801" w14:textId="77777777" w:rsidTr="00A90FFC">
        <w:trPr>
          <w:trHeight w:val="463"/>
        </w:trPr>
        <w:tc>
          <w:tcPr>
            <w:tcW w:w="806" w:type="dxa"/>
            <w:vAlign w:val="center"/>
          </w:tcPr>
          <w:p w14:paraId="76B539C9" w14:textId="4CB956E3" w:rsidR="00A81A17" w:rsidRPr="002C700C" w:rsidRDefault="0087493A" w:rsidP="00940B00">
            <w:pPr>
              <w:jc w:val="center"/>
              <w:rPr>
                <w:rFonts w:ascii="UD デジタル 教科書体 NK-R" w:eastAsia="UD デジタル 教科書体 NK-R" w:hAnsi="Times New Roman" w:cs="Times New Roman"/>
                <w:b/>
                <w:bCs/>
                <w:sz w:val="24"/>
                <w:szCs w:val="24"/>
                <w:cs/>
              </w:rPr>
            </w:pPr>
            <w:proofErr w:type="spellStart"/>
            <w:r w:rsidRPr="002C700C">
              <w:rPr>
                <w:rFonts w:ascii="UD デジタル 教科書体 NK-R" w:eastAsia="UD デジタル 教科書体 NK-R" w:hAnsi="Times New Roman" w:cs="Times New Roman" w:hint="eastAsia"/>
                <w:b/>
                <w:bCs/>
                <w:sz w:val="24"/>
                <w:szCs w:val="24"/>
              </w:rPr>
              <w:t>時間</w:t>
            </w:r>
            <w:proofErr w:type="spellEnd"/>
          </w:p>
        </w:tc>
        <w:tc>
          <w:tcPr>
            <w:tcW w:w="1452" w:type="dxa"/>
          </w:tcPr>
          <w:p w14:paraId="2176D353" w14:textId="79092C4D" w:rsidR="00A81A17" w:rsidRPr="002C700C" w:rsidRDefault="0087493A" w:rsidP="00940B00">
            <w:pPr>
              <w:spacing w:before="240" w:line="480" w:lineRule="auto"/>
              <w:jc w:val="center"/>
              <w:rPr>
                <w:rFonts w:ascii="UD デジタル 教科書体 NK-R" w:eastAsia="UD デジタル 教科書体 NK-R" w:hAnsi="Times New Roman" w:cs="Times New Roman"/>
                <w:b/>
                <w:bCs/>
                <w:sz w:val="24"/>
                <w:szCs w:val="24"/>
              </w:rPr>
            </w:pPr>
            <w:proofErr w:type="spellStart"/>
            <w:r w:rsidRPr="002C700C">
              <w:rPr>
                <w:rFonts w:ascii="UD デジタル 教科書体 NK-R" w:eastAsia="UD デジタル 教科書体 NK-R" w:hAnsi="Times New Roman" w:cs="Times New Roman" w:hint="eastAsia"/>
                <w:b/>
                <w:bCs/>
                <w:sz w:val="24"/>
                <w:szCs w:val="24"/>
              </w:rPr>
              <w:t>概要</w:t>
            </w:r>
            <w:proofErr w:type="spellEnd"/>
          </w:p>
        </w:tc>
        <w:tc>
          <w:tcPr>
            <w:tcW w:w="3838" w:type="dxa"/>
            <w:vAlign w:val="center"/>
          </w:tcPr>
          <w:p w14:paraId="6695E201" w14:textId="34014518" w:rsidR="00A81A17" w:rsidRPr="002C700C" w:rsidRDefault="0087493A" w:rsidP="00940B00">
            <w:pPr>
              <w:jc w:val="center"/>
              <w:rPr>
                <w:rFonts w:ascii="UD デジタル 教科書体 NK-R" w:eastAsia="UD デジタル 教科書体 NK-R" w:hAnsi="Times New Roman" w:cs="Times New Roman"/>
                <w:b/>
                <w:bCs/>
                <w:sz w:val="24"/>
                <w:szCs w:val="24"/>
              </w:rPr>
            </w:pPr>
            <w:proofErr w:type="spellStart"/>
            <w:r w:rsidRPr="002C700C">
              <w:rPr>
                <w:rFonts w:ascii="UD デジタル 教科書体 NK-R" w:eastAsia="UD デジタル 教科書体 NK-R" w:hAnsi="Times New Roman" w:cs="Times New Roman" w:hint="eastAsia"/>
                <w:b/>
                <w:bCs/>
                <w:sz w:val="24"/>
                <w:szCs w:val="24"/>
              </w:rPr>
              <w:t>生徒の活動</w:t>
            </w:r>
            <w:proofErr w:type="spellEnd"/>
          </w:p>
        </w:tc>
        <w:tc>
          <w:tcPr>
            <w:tcW w:w="5103" w:type="dxa"/>
            <w:vAlign w:val="center"/>
          </w:tcPr>
          <w:p w14:paraId="1F0C2BD0" w14:textId="5534C416" w:rsidR="00A81A17" w:rsidRPr="002C700C" w:rsidRDefault="0087493A" w:rsidP="00940B00">
            <w:pPr>
              <w:jc w:val="center"/>
              <w:rPr>
                <w:rFonts w:ascii="UD デジタル 教科書体 NK-R" w:eastAsia="UD デジタル 教科書体 NK-R" w:hAnsi="Times New Roman" w:cs="Times New Roman"/>
                <w:b/>
                <w:bCs/>
                <w:sz w:val="24"/>
                <w:szCs w:val="24"/>
              </w:rPr>
            </w:pPr>
            <w:proofErr w:type="spellStart"/>
            <w:r w:rsidRPr="002C700C">
              <w:rPr>
                <w:rFonts w:ascii="UD デジタル 教科書体 NK-R" w:eastAsia="UD デジタル 教科書体 NK-R" w:hAnsi="Times New Roman" w:cs="Times New Roman" w:hint="eastAsia"/>
                <w:b/>
                <w:bCs/>
                <w:sz w:val="24"/>
                <w:szCs w:val="24"/>
              </w:rPr>
              <w:t>目的</w:t>
            </w:r>
            <w:proofErr w:type="spellEnd"/>
          </w:p>
        </w:tc>
        <w:tc>
          <w:tcPr>
            <w:tcW w:w="3260" w:type="dxa"/>
            <w:vAlign w:val="center"/>
          </w:tcPr>
          <w:p w14:paraId="30F9902C" w14:textId="5F77CD11" w:rsidR="00A81A17" w:rsidRPr="002C700C" w:rsidRDefault="0087493A" w:rsidP="00940B00">
            <w:pPr>
              <w:jc w:val="center"/>
              <w:rPr>
                <w:rFonts w:ascii="UD デジタル 教科書体 NK-R" w:eastAsia="UD デジタル 教科書体 NK-R" w:hAnsi="Times New Roman" w:cs="Times New Roman"/>
                <w:b/>
                <w:bCs/>
                <w:sz w:val="24"/>
                <w:szCs w:val="24"/>
              </w:rPr>
            </w:pPr>
            <w:proofErr w:type="spellStart"/>
            <w:r w:rsidRPr="002C700C">
              <w:rPr>
                <w:rFonts w:ascii="UD デジタル 教科書体 NK-R" w:eastAsia="UD デジタル 教科書体 NK-R" w:hAnsi="Times New Roman" w:cs="Times New Roman" w:hint="eastAsia"/>
                <w:b/>
                <w:bCs/>
                <w:sz w:val="24"/>
                <w:szCs w:val="24"/>
              </w:rPr>
              <w:t>使用教材</w:t>
            </w:r>
            <w:proofErr w:type="spellEnd"/>
          </w:p>
        </w:tc>
      </w:tr>
      <w:tr w:rsidR="002C700C" w:rsidRPr="002C700C" w14:paraId="7FF753F7" w14:textId="77777777" w:rsidTr="00A90FFC">
        <w:trPr>
          <w:trHeight w:val="463"/>
        </w:trPr>
        <w:tc>
          <w:tcPr>
            <w:tcW w:w="806" w:type="dxa"/>
            <w:vAlign w:val="center"/>
          </w:tcPr>
          <w:p w14:paraId="75CBFE43" w14:textId="77777777" w:rsidR="00A81A17" w:rsidRPr="002C700C" w:rsidRDefault="00A81A17" w:rsidP="00940B00">
            <w:pPr>
              <w:jc w:val="center"/>
              <w:rPr>
                <w:rFonts w:ascii="UD デジタル 教科書体 NK-R" w:eastAsia="UD デジタル 教科書体 NK-R" w:hAnsi="Times New Roman" w:cs="Times New Roman"/>
                <w:b/>
                <w:bCs/>
                <w:sz w:val="24"/>
                <w:szCs w:val="24"/>
                <w:lang w:val="ca-ES"/>
              </w:rPr>
            </w:pPr>
          </w:p>
          <w:p w14:paraId="2DE652F1" w14:textId="77777777" w:rsidR="00A81A17" w:rsidRPr="002C700C" w:rsidRDefault="00A81A17" w:rsidP="00940B00">
            <w:pPr>
              <w:jc w:val="center"/>
              <w:rPr>
                <w:rFonts w:ascii="UD デジタル 教科書体 NK-R" w:eastAsia="UD デジタル 教科書体 NK-R" w:hAnsi="Times New Roman" w:cs="Times New Roman"/>
                <w:b/>
                <w:bCs/>
                <w:sz w:val="24"/>
                <w:szCs w:val="24"/>
                <w:lang w:val="ca-ES"/>
              </w:rPr>
            </w:pPr>
          </w:p>
          <w:p w14:paraId="7808B21A" w14:textId="77777777" w:rsidR="00A81A17" w:rsidRPr="002C700C" w:rsidRDefault="00A81A17" w:rsidP="00940B00">
            <w:pPr>
              <w:jc w:val="center"/>
              <w:rPr>
                <w:rFonts w:ascii="UD デジタル 教科書体 NK-R" w:eastAsia="UD デジタル 教科書体 NK-R" w:hAnsi="Times New Roman" w:cs="Times New Roman"/>
                <w:b/>
                <w:bCs/>
                <w:sz w:val="24"/>
                <w:szCs w:val="24"/>
                <w:lang w:val="ca-ES"/>
              </w:rPr>
            </w:pPr>
          </w:p>
          <w:p w14:paraId="00A58563" w14:textId="31998FF5" w:rsidR="00A81A17" w:rsidRPr="002C700C" w:rsidRDefault="0087493A" w:rsidP="00940B00">
            <w:pPr>
              <w:jc w:val="center"/>
              <w:rPr>
                <w:rFonts w:ascii="UD デジタル 教科書体 NK-R" w:eastAsia="UD デジタル 教科書体 NK-R" w:hAnsi="Times New Roman" w:cs="Times New Roman"/>
                <w:sz w:val="24"/>
                <w:szCs w:val="24"/>
              </w:rPr>
            </w:pPr>
            <w:r w:rsidRPr="002C700C">
              <w:rPr>
                <w:rFonts w:ascii="UD デジタル 教科書体 NK-R" w:eastAsia="UD デジタル 教科書体 NK-R" w:hAnsi="Times New Roman" w:cs="Times New Roman" w:hint="eastAsia"/>
                <w:sz w:val="24"/>
                <w:szCs w:val="24"/>
              </w:rPr>
              <w:t>15分</w:t>
            </w:r>
          </w:p>
          <w:p w14:paraId="68FAD6D8" w14:textId="77777777" w:rsidR="00A81A17" w:rsidRPr="002C700C" w:rsidRDefault="00A81A17" w:rsidP="00940B00">
            <w:pPr>
              <w:jc w:val="center"/>
              <w:rPr>
                <w:rFonts w:ascii="UD デジタル 教科書体 NK-R" w:eastAsia="UD デジタル 教科書体 NK-R" w:hAnsi="Times New Roman" w:cs="Times New Roman"/>
                <w:b/>
                <w:bCs/>
                <w:sz w:val="24"/>
                <w:szCs w:val="24"/>
              </w:rPr>
            </w:pPr>
          </w:p>
          <w:p w14:paraId="7A10F8EE" w14:textId="77777777" w:rsidR="00A81A17" w:rsidRPr="002C700C" w:rsidRDefault="00A81A17" w:rsidP="00940B00">
            <w:pPr>
              <w:jc w:val="center"/>
              <w:rPr>
                <w:rFonts w:ascii="UD デジタル 教科書体 NK-R" w:eastAsia="UD デジタル 教科書体 NK-R" w:hAnsi="Times New Roman" w:cs="Times New Roman"/>
                <w:b/>
                <w:bCs/>
                <w:sz w:val="24"/>
                <w:szCs w:val="24"/>
              </w:rPr>
            </w:pPr>
          </w:p>
          <w:p w14:paraId="782AAD4E" w14:textId="77777777" w:rsidR="00A81A17" w:rsidRPr="002C700C" w:rsidRDefault="00A81A17" w:rsidP="00940B00">
            <w:pPr>
              <w:jc w:val="center"/>
              <w:rPr>
                <w:rFonts w:ascii="UD デジタル 教科書体 NK-R" w:eastAsia="UD デジタル 教科書体 NK-R" w:hAnsi="Times New Roman" w:cs="Times New Roman"/>
                <w:sz w:val="24"/>
                <w:szCs w:val="24"/>
                <w:cs/>
              </w:rPr>
            </w:pPr>
          </w:p>
        </w:tc>
        <w:tc>
          <w:tcPr>
            <w:tcW w:w="1452" w:type="dxa"/>
            <w:vAlign w:val="center"/>
          </w:tcPr>
          <w:p w14:paraId="18478A71" w14:textId="36663A69" w:rsidR="00A81A17" w:rsidRPr="002C700C" w:rsidRDefault="0087493A" w:rsidP="00940B00">
            <w:pPr>
              <w:jc w:val="center"/>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導入</w:t>
            </w:r>
            <w:proofErr w:type="spellEnd"/>
          </w:p>
        </w:tc>
        <w:tc>
          <w:tcPr>
            <w:tcW w:w="3838" w:type="dxa"/>
          </w:tcPr>
          <w:p w14:paraId="45C0B2D3" w14:textId="5293F49E" w:rsidR="0087493A" w:rsidRPr="002C700C" w:rsidRDefault="0087493A" w:rsidP="0087493A">
            <w:pPr>
              <w:pStyle w:val="a3"/>
              <w:numPr>
                <w:ilvl w:val="0"/>
                <w:numId w:val="1"/>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sz w:val="24"/>
                <w:szCs w:val="24"/>
                <w:lang w:eastAsia="ja-JP"/>
              </w:rPr>
              <w:t>ファシリテーターを利用する場合は、ファシリテーターを紹介する</w:t>
            </w:r>
          </w:p>
          <w:p w14:paraId="31D042C9" w14:textId="2FE38060" w:rsidR="00A81A17" w:rsidRPr="002C700C" w:rsidRDefault="0087493A" w:rsidP="0087493A">
            <w:pPr>
              <w:pStyle w:val="a3"/>
              <w:numPr>
                <w:ilvl w:val="0"/>
                <w:numId w:val="1"/>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生徒に対して本時の目的を説明する</w:t>
            </w:r>
          </w:p>
          <w:p w14:paraId="742886FD" w14:textId="01F5AD5A" w:rsidR="00A81A17" w:rsidRPr="002C700C" w:rsidRDefault="0087493A" w:rsidP="00940B00">
            <w:pPr>
              <w:pStyle w:val="a3"/>
              <w:numPr>
                <w:ilvl w:val="0"/>
                <w:numId w:val="1"/>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生徒に対して、戦争についていくつか質問を投げかける</w:t>
            </w:r>
          </w:p>
          <w:p w14:paraId="0A15D795" w14:textId="0C35D776" w:rsidR="0087493A" w:rsidRPr="002C700C" w:rsidRDefault="0087493A" w:rsidP="0087493A">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iCs/>
                <w:sz w:val="24"/>
                <w:szCs w:val="24"/>
                <w:lang w:eastAsia="ja-JP"/>
              </w:rPr>
              <w:t>＜質問例＞</w:t>
            </w:r>
          </w:p>
          <w:p w14:paraId="49080619" w14:textId="3E7C7D88" w:rsidR="0087493A" w:rsidRPr="002C700C" w:rsidRDefault="0087493A" w:rsidP="0087493A">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Cs/>
                <w:sz w:val="24"/>
                <w:szCs w:val="24"/>
                <w:lang w:eastAsia="ja-JP"/>
              </w:rPr>
              <w:t>①</w:t>
            </w:r>
            <w:r w:rsidRPr="002C700C">
              <w:rPr>
                <w:rFonts w:ascii="UD デジタル 教科書体 NK-R" w:eastAsia="UD デジタル 教科書体 NK-R" w:hAnsi="Times New Roman" w:cs="Times New Roman"/>
                <w:iCs/>
                <w:sz w:val="24"/>
                <w:szCs w:val="24"/>
                <w:lang w:eastAsia="ja-JP"/>
              </w:rPr>
              <w:t>家族から戦争について何か聞いたことはありますか？</w:t>
            </w:r>
          </w:p>
          <w:p w14:paraId="6E34E230" w14:textId="33C2F468" w:rsidR="000369FF" w:rsidRPr="002C700C" w:rsidRDefault="0087493A" w:rsidP="0087493A">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iCs/>
                <w:sz w:val="24"/>
                <w:szCs w:val="24"/>
                <w:lang w:eastAsia="ja-JP"/>
              </w:rPr>
              <w:t>②</w:t>
            </w:r>
            <w:r w:rsidRPr="002C700C">
              <w:rPr>
                <w:rFonts w:ascii="UD デジタル 教科書体 NK-R" w:eastAsia="UD デジタル 教科書体 NK-R" w:hAnsi="Times New Roman" w:cs="Times New Roman" w:hint="eastAsia"/>
                <w:sz w:val="24"/>
                <w:szCs w:val="24"/>
                <w:lang w:eastAsia="ja-JP"/>
              </w:rPr>
              <w:t>戦争をどう思いますか？</w:t>
            </w:r>
          </w:p>
          <w:p w14:paraId="592708AE" w14:textId="4AD317B7" w:rsidR="0087493A" w:rsidRPr="002C700C" w:rsidRDefault="0087493A" w:rsidP="0087493A">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③クメール・ルージュという名を聞いたことがありますか？</w:t>
            </w:r>
          </w:p>
          <w:p w14:paraId="3B6B1C11" w14:textId="77777777" w:rsidR="000369FF" w:rsidRPr="002C700C" w:rsidRDefault="000369FF" w:rsidP="0087493A">
            <w:pPr>
              <w:rPr>
                <w:rFonts w:ascii="UD デジタル 教科書体 NK-R" w:eastAsia="UD デジタル 教科書体 NK-R" w:hAnsi="Times New Roman" w:cs="Times New Roman"/>
                <w:sz w:val="24"/>
                <w:szCs w:val="24"/>
                <w:lang w:eastAsia="ja-JP"/>
              </w:rPr>
            </w:pPr>
          </w:p>
          <w:p w14:paraId="51CF9C02" w14:textId="36B8B0F8" w:rsidR="00A81A17" w:rsidRPr="002C700C" w:rsidRDefault="0004238E" w:rsidP="0004238E">
            <w:pPr>
              <w:pStyle w:val="a3"/>
              <w:numPr>
                <w:ilvl w:val="0"/>
                <w:numId w:val="1"/>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アクティビティ「</w:t>
            </w:r>
            <w:r w:rsidR="0087493A" w:rsidRPr="002C700C">
              <w:rPr>
                <w:rFonts w:ascii="UD デジタル 教科書体 NK-R" w:eastAsia="UD デジタル 教科書体 NK-R" w:hAnsi="Times New Roman" w:cs="Times New Roman" w:hint="eastAsia"/>
                <w:sz w:val="24"/>
                <w:szCs w:val="24"/>
                <w:lang w:eastAsia="ja-JP"/>
              </w:rPr>
              <w:t>写真を見て考えよう</w:t>
            </w:r>
            <w:r w:rsidRPr="002C700C">
              <w:rPr>
                <w:rFonts w:ascii="UD デジタル 教科書体 NK-R" w:eastAsia="UD デジタル 教科書体 NK-R" w:hAnsi="Times New Roman" w:cs="Times New Roman" w:hint="eastAsia"/>
                <w:sz w:val="24"/>
                <w:szCs w:val="24"/>
                <w:lang w:eastAsia="ja-JP"/>
              </w:rPr>
              <w:t>」</w:t>
            </w:r>
            <w:r w:rsidR="00A81A17" w:rsidRPr="002C700C">
              <w:rPr>
                <w:rFonts w:ascii="UD デジタル 教科書体 NK-R" w:eastAsia="UD デジタル 教科書体 NK-R" w:hAnsi="Times New Roman" w:cs="Times New Roman" w:hint="eastAsia"/>
                <w:sz w:val="24"/>
                <w:szCs w:val="24"/>
                <w:lang w:eastAsia="ja-JP"/>
              </w:rPr>
              <w:t xml:space="preserve"> (</w:t>
            </w:r>
            <w:r w:rsidRPr="002C700C">
              <w:rPr>
                <w:rFonts w:ascii="UD デジタル 教科書体 NK-R" w:eastAsia="UD デジタル 教科書体 NK-R" w:hAnsi="Times New Roman" w:cs="Times New Roman" w:hint="eastAsia"/>
                <w:sz w:val="24"/>
                <w:szCs w:val="24"/>
                <w:lang w:eastAsia="ja-JP"/>
              </w:rPr>
              <w:t>生徒を3～4</w:t>
            </w:r>
            <w:r w:rsidR="00AB5380">
              <w:rPr>
                <w:rFonts w:ascii="UD デジタル 教科書体 NK-R" w:eastAsia="UD デジタル 教科書体 NK-R" w:hAnsi="Times New Roman" w:cs="Times New Roman" w:hint="eastAsia"/>
                <w:sz w:val="24"/>
                <w:szCs w:val="24"/>
                <w:lang w:eastAsia="ja-JP"/>
              </w:rPr>
              <w:t>名</w:t>
            </w:r>
            <w:r w:rsidRPr="002C700C">
              <w:rPr>
                <w:rFonts w:ascii="UD デジタル 教科書体 NK-R" w:eastAsia="UD デジタル 教科書体 NK-R" w:hAnsi="Times New Roman" w:cs="Times New Roman" w:hint="eastAsia"/>
                <w:sz w:val="24"/>
                <w:szCs w:val="24"/>
                <w:lang w:eastAsia="ja-JP"/>
              </w:rPr>
              <w:t>の</w:t>
            </w:r>
            <w:r w:rsidRPr="002C700C">
              <w:rPr>
                <w:rFonts w:ascii="UD デジタル 教科書体 NK-R" w:eastAsia="UD デジタル 教科書体 NK-R" w:hAnsi="Times New Roman" w:cs="Times New Roman" w:hint="eastAsia"/>
                <w:sz w:val="24"/>
                <w:szCs w:val="24"/>
                <w:lang w:eastAsia="ja-JP"/>
              </w:rPr>
              <w:lastRenderedPageBreak/>
              <w:t>グループに分け、教師が配布する写真をグループごとに選んでもらい、生徒は写真の中の出来事を推測し、それをグループ内で発表してもらう</w:t>
            </w:r>
            <w:r w:rsidR="00A81A17" w:rsidRPr="002C700C">
              <w:rPr>
                <w:rFonts w:ascii="UD デジタル 教科書体 NK-R" w:eastAsia="UD デジタル 教科書体 NK-R" w:hAnsi="Times New Roman" w:cs="Times New Roman" w:hint="eastAsia"/>
                <w:sz w:val="24"/>
                <w:szCs w:val="24"/>
                <w:lang w:eastAsia="ja-JP"/>
              </w:rPr>
              <w:t>)</w:t>
            </w:r>
          </w:p>
          <w:p w14:paraId="4A13C6D4" w14:textId="309A02F8" w:rsidR="00A81A17" w:rsidRPr="002C700C" w:rsidRDefault="0004238E" w:rsidP="0004238E">
            <w:pPr>
              <w:pStyle w:val="a3"/>
              <w:numPr>
                <w:ilvl w:val="0"/>
                <w:numId w:val="1"/>
              </w:numPr>
              <w:spacing w:after="0" w:line="240" w:lineRule="auto"/>
              <w:rPr>
                <w:rFonts w:ascii="UD デジタル 教科書体 NK-R" w:eastAsia="UD デジタル 教科書体 NK-R" w:hAnsi="Times New Roman" w:cs="Times New Roman"/>
                <w:sz w:val="24"/>
                <w:szCs w:val="24"/>
                <w:cs/>
                <w:lang w:eastAsia="ja-JP"/>
              </w:rPr>
            </w:pPr>
            <w:r w:rsidRPr="002C700C">
              <w:rPr>
                <w:rFonts w:ascii="UD デジタル 教科書体 NK-R" w:eastAsia="UD デジタル 教科書体 NK-R" w:hAnsi="Times New Roman" w:cs="Times New Roman"/>
                <w:sz w:val="24"/>
                <w:szCs w:val="24"/>
                <w:lang w:eastAsia="ja-JP"/>
              </w:rPr>
              <w:t>教師（もしくはファシリテーター）は写真の説明を行い、生徒から質問があればそれに答える</w:t>
            </w:r>
          </w:p>
        </w:tc>
        <w:tc>
          <w:tcPr>
            <w:tcW w:w="5103" w:type="dxa"/>
          </w:tcPr>
          <w:p w14:paraId="0DAC7AF2" w14:textId="5F7422F9" w:rsidR="00A81A17" w:rsidRPr="002C700C" w:rsidRDefault="0087493A" w:rsidP="00A81A17">
            <w:pPr>
              <w:pStyle w:val="a3"/>
              <w:numPr>
                <w:ilvl w:val="0"/>
                <w:numId w:val="3"/>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lastRenderedPageBreak/>
              <w:t>生徒とファシリテーターに良い関係を築いてもらう</w:t>
            </w:r>
          </w:p>
          <w:p w14:paraId="22C739F1" w14:textId="77777777" w:rsidR="002C700C" w:rsidRPr="002C700C" w:rsidRDefault="002C700C" w:rsidP="002C700C">
            <w:pPr>
              <w:rPr>
                <w:rFonts w:ascii="UD デジタル 教科書体 NK-R" w:eastAsia="UD デジタル 教科書体 NK-R" w:hAnsi="Times New Roman" w:cs="Times New Roman"/>
                <w:sz w:val="24"/>
                <w:szCs w:val="24"/>
                <w:lang w:eastAsia="ja-JP"/>
              </w:rPr>
            </w:pPr>
          </w:p>
          <w:p w14:paraId="42BE41A8" w14:textId="77777777" w:rsidR="002C700C" w:rsidRPr="002C700C" w:rsidRDefault="002C700C" w:rsidP="002C700C">
            <w:pPr>
              <w:rPr>
                <w:rFonts w:ascii="UD デジタル 教科書体 NK-R" w:eastAsia="UD デジタル 教科書体 NK-R" w:hAnsi="Times New Roman" w:cs="Times New Roman"/>
                <w:sz w:val="24"/>
                <w:szCs w:val="24"/>
                <w:lang w:eastAsia="ja-JP"/>
              </w:rPr>
            </w:pPr>
          </w:p>
          <w:p w14:paraId="77CDA45D" w14:textId="77777777" w:rsidR="002C700C" w:rsidRPr="002C700C" w:rsidRDefault="002C700C" w:rsidP="002C700C">
            <w:pPr>
              <w:rPr>
                <w:rFonts w:ascii="UD デジタル 教科書体 NK-R" w:eastAsia="UD デジタル 教科書体 NK-R" w:hAnsi="Times New Roman" w:cs="Times New Roman"/>
                <w:sz w:val="24"/>
                <w:szCs w:val="24"/>
                <w:lang w:eastAsia="ja-JP"/>
              </w:rPr>
            </w:pPr>
          </w:p>
          <w:p w14:paraId="308066B1" w14:textId="35D31BD1" w:rsidR="0087493A" w:rsidRPr="002C700C" w:rsidRDefault="0087493A" w:rsidP="00A81A17">
            <w:pPr>
              <w:pStyle w:val="a3"/>
              <w:numPr>
                <w:ilvl w:val="0"/>
                <w:numId w:val="3"/>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sz w:val="24"/>
                <w:szCs w:val="24"/>
                <w:lang w:eastAsia="ja-JP"/>
              </w:rPr>
              <w:t>クメール・ルージュの歴史についての生徒の知識を把握する</w:t>
            </w:r>
          </w:p>
          <w:p w14:paraId="2CF54113" w14:textId="56C2C653" w:rsidR="00A81A17" w:rsidRPr="002C700C" w:rsidRDefault="00A81A17" w:rsidP="0087493A">
            <w:pPr>
              <w:pStyle w:val="a3"/>
              <w:spacing w:after="0" w:line="240" w:lineRule="auto"/>
              <w:rPr>
                <w:rFonts w:ascii="UD デジタル 教科書体 NK-R" w:eastAsia="UD デジタル 教科書体 NK-R" w:hAnsi="Times New Roman" w:cs="Times New Roman"/>
                <w:sz w:val="24"/>
                <w:szCs w:val="24"/>
                <w:cs/>
              </w:rPr>
            </w:pPr>
          </w:p>
        </w:tc>
        <w:tc>
          <w:tcPr>
            <w:tcW w:w="3260" w:type="dxa"/>
          </w:tcPr>
          <w:p w14:paraId="57CE415B" w14:textId="77777777" w:rsidR="00A81A17" w:rsidRPr="002C700C" w:rsidRDefault="00A81A17" w:rsidP="00940B00">
            <w:pPr>
              <w:jc w:val="center"/>
              <w:rPr>
                <w:rFonts w:ascii="UD デジタル 教科書体 NK-R" w:eastAsia="UD デジタル 教科書体 NK-R" w:hAnsi="Times New Roman" w:cs="Times New Roman"/>
                <w:sz w:val="24"/>
                <w:szCs w:val="24"/>
                <w:lang w:eastAsia="ja-JP"/>
              </w:rPr>
            </w:pPr>
          </w:p>
          <w:p w14:paraId="1EAE1687" w14:textId="77777777" w:rsidR="00A81A17" w:rsidRPr="002C700C" w:rsidRDefault="00A81A17" w:rsidP="00063924">
            <w:pPr>
              <w:rPr>
                <w:rFonts w:ascii="UD デジタル 教科書体 NK-R" w:eastAsia="UD デジタル 教科書体 NK-R" w:hAnsi="Times New Roman" w:cs="Times New Roman"/>
                <w:sz w:val="24"/>
                <w:szCs w:val="24"/>
                <w:lang w:eastAsia="ja-JP"/>
              </w:rPr>
            </w:pPr>
          </w:p>
          <w:p w14:paraId="17A3040D" w14:textId="6F8AA57C" w:rsidR="00A81A17" w:rsidRPr="002C700C" w:rsidRDefault="00A81A17" w:rsidP="00063924">
            <w:pPr>
              <w:rPr>
                <w:rFonts w:ascii="UD デジタル 教科書体 NK-R" w:eastAsia="UD デジタル 教科書体 NK-R" w:hAnsi="Times New Roman" w:cs="Times New Roman"/>
                <w:sz w:val="24"/>
                <w:szCs w:val="24"/>
                <w:lang w:eastAsia="ja-JP"/>
              </w:rPr>
            </w:pPr>
          </w:p>
          <w:p w14:paraId="27277E12"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311C3CCD"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23554A28"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1A0AB787"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282F651A"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3D464C9E"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4CF62FC0"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1B92B73D"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668C5482"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3092E5A8"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0E811D20" w14:textId="77777777" w:rsidR="002C700C" w:rsidRPr="002C700C" w:rsidRDefault="002C700C" w:rsidP="00063924">
            <w:pPr>
              <w:rPr>
                <w:rFonts w:ascii="UD デジタル 教科書体 NK-R" w:eastAsia="UD デジタル 教科書体 NK-R" w:hAnsi="Times New Roman" w:cs="Times New Roman"/>
                <w:sz w:val="24"/>
                <w:szCs w:val="24"/>
                <w:lang w:eastAsia="ja-JP"/>
              </w:rPr>
            </w:pPr>
          </w:p>
          <w:p w14:paraId="147E9C97" w14:textId="77777777" w:rsidR="00AB5380" w:rsidRDefault="00AB5380" w:rsidP="00940B00">
            <w:pPr>
              <w:rPr>
                <w:rFonts w:ascii="UD デジタル 教科書体 NK-R" w:eastAsia="UD デジタル 教科書体 NK-R" w:hAnsi="Times New Roman" w:cs="Times New Roman"/>
                <w:b/>
                <w:bCs/>
                <w:sz w:val="24"/>
                <w:szCs w:val="24"/>
                <w:lang w:eastAsia="ja-JP"/>
              </w:rPr>
            </w:pPr>
          </w:p>
          <w:p w14:paraId="28FBBA10" w14:textId="77777777" w:rsidR="00AB5380" w:rsidRDefault="00AB5380" w:rsidP="00940B00">
            <w:pPr>
              <w:rPr>
                <w:rFonts w:ascii="UD デジタル 教科書体 NK-R" w:eastAsia="UD デジタル 教科書体 NK-R" w:hAnsi="Times New Roman" w:cs="Times New Roman"/>
                <w:b/>
                <w:bCs/>
                <w:sz w:val="24"/>
                <w:szCs w:val="24"/>
                <w:lang w:eastAsia="ja-JP"/>
              </w:rPr>
            </w:pPr>
          </w:p>
          <w:p w14:paraId="63DF1361" w14:textId="5849F9A9" w:rsidR="00A81A17" w:rsidRPr="002C700C" w:rsidRDefault="002C700C" w:rsidP="00940B00">
            <w:pPr>
              <w:rPr>
                <w:rFonts w:ascii="UD デジタル 教科書体 NK-R" w:eastAsia="UD デジタル 教科書体 NK-R" w:hAnsi="Times New Roman" w:cs="Times New Roman"/>
                <w:b/>
                <w:bCs/>
                <w:sz w:val="24"/>
                <w:szCs w:val="24"/>
                <w:cs/>
                <w:lang w:eastAsia="ja-JP"/>
              </w:rPr>
            </w:pPr>
            <w:r w:rsidRPr="002C700C">
              <w:rPr>
                <w:rFonts w:ascii="UD デジタル 教科書体 NK-R" w:eastAsia="UD デジタル 教科書体 NK-R" w:hAnsi="Times New Roman" w:cs="Times New Roman"/>
                <w:b/>
                <w:bCs/>
                <w:sz w:val="24"/>
                <w:szCs w:val="24"/>
                <w:lang w:eastAsia="ja-JP"/>
              </w:rPr>
              <w:lastRenderedPageBreak/>
              <w:t>アクティビティ「写真を見て考える」については当時の写真など手に入れば実施してもよい。</w:t>
            </w:r>
          </w:p>
        </w:tc>
      </w:tr>
      <w:tr w:rsidR="002C700C" w:rsidRPr="002C700C" w14:paraId="1F441F1D" w14:textId="77777777" w:rsidTr="00A90FFC">
        <w:trPr>
          <w:trHeight w:val="463"/>
        </w:trPr>
        <w:tc>
          <w:tcPr>
            <w:tcW w:w="806" w:type="dxa"/>
          </w:tcPr>
          <w:p w14:paraId="4E5D21DE" w14:textId="77777777" w:rsidR="00A81A17" w:rsidRPr="002C700C" w:rsidRDefault="00A81A17" w:rsidP="00940B00">
            <w:pPr>
              <w:jc w:val="center"/>
              <w:rPr>
                <w:rFonts w:ascii="UD デジタル 教科書体 NK-R" w:eastAsia="UD デジタル 教科書体 NK-R" w:hAnsi="Times New Roman" w:cs="Times New Roman"/>
                <w:sz w:val="24"/>
                <w:szCs w:val="24"/>
                <w:lang w:val="ca-ES" w:eastAsia="ja-JP"/>
              </w:rPr>
            </w:pPr>
          </w:p>
          <w:p w14:paraId="65E9144B" w14:textId="77777777" w:rsidR="00A81A17" w:rsidRPr="002C700C" w:rsidRDefault="00A81A17" w:rsidP="00940B00">
            <w:pPr>
              <w:jc w:val="center"/>
              <w:rPr>
                <w:rFonts w:ascii="UD デジタル 教科書体 NK-R" w:eastAsia="UD デジタル 教科書体 NK-R" w:hAnsi="Times New Roman" w:cs="Times New Roman"/>
                <w:sz w:val="24"/>
                <w:szCs w:val="24"/>
                <w:lang w:val="ca-ES" w:eastAsia="ja-JP"/>
              </w:rPr>
            </w:pPr>
          </w:p>
          <w:p w14:paraId="39BC687F" w14:textId="77777777" w:rsidR="00A81A17" w:rsidRPr="002C700C" w:rsidRDefault="00A81A17" w:rsidP="00940B00">
            <w:pPr>
              <w:jc w:val="center"/>
              <w:rPr>
                <w:rFonts w:ascii="UD デジタル 教科書体 NK-R" w:eastAsia="UD デジタル 教科書体 NK-R" w:hAnsi="Times New Roman" w:cs="Times New Roman"/>
                <w:sz w:val="24"/>
                <w:szCs w:val="24"/>
                <w:lang w:val="ca-ES" w:eastAsia="ja-JP"/>
              </w:rPr>
            </w:pPr>
          </w:p>
          <w:p w14:paraId="0C01B585" w14:textId="77777777" w:rsidR="00A81A17" w:rsidRPr="002C700C" w:rsidRDefault="00A81A17" w:rsidP="00940B00">
            <w:pPr>
              <w:jc w:val="center"/>
              <w:rPr>
                <w:rFonts w:ascii="UD デジタル 教科書体 NK-R" w:eastAsia="UD デジタル 教科書体 NK-R" w:hAnsi="Times New Roman" w:cs="Times New Roman"/>
                <w:sz w:val="24"/>
                <w:szCs w:val="24"/>
                <w:lang w:val="ca-ES" w:eastAsia="ja-JP"/>
              </w:rPr>
            </w:pPr>
          </w:p>
          <w:p w14:paraId="389D5994" w14:textId="77777777" w:rsidR="00A81A17" w:rsidRPr="002C700C" w:rsidRDefault="00A81A17" w:rsidP="00940B00">
            <w:pPr>
              <w:jc w:val="center"/>
              <w:rPr>
                <w:rFonts w:ascii="UD デジタル 教科書体 NK-R" w:eastAsia="UD デジタル 教科書体 NK-R" w:hAnsi="Times New Roman" w:cs="Times New Roman"/>
                <w:sz w:val="24"/>
                <w:szCs w:val="24"/>
                <w:lang w:val="ca-ES" w:eastAsia="ja-JP"/>
              </w:rPr>
            </w:pPr>
          </w:p>
          <w:p w14:paraId="07824754" w14:textId="21466769" w:rsidR="00A81A17" w:rsidRPr="002C700C" w:rsidRDefault="00F97047" w:rsidP="00940B00">
            <w:pPr>
              <w:jc w:val="center"/>
              <w:rPr>
                <w:rFonts w:ascii="UD デジタル 教科書体 NK-R" w:eastAsia="UD デジタル 教科書体 NK-R" w:hAnsi="Times New Roman" w:cs="Times New Roman"/>
                <w:sz w:val="24"/>
                <w:szCs w:val="24"/>
                <w:cs/>
                <w:lang w:val="ca-ES"/>
              </w:rPr>
            </w:pPr>
            <w:r w:rsidRPr="002C700C">
              <w:rPr>
                <w:rFonts w:ascii="UD デジタル 教科書体 NK-R" w:eastAsia="UD デジタル 教科書体 NK-R" w:hAnsi="Times New Roman" w:cs="Times New Roman" w:hint="eastAsia"/>
                <w:sz w:val="24"/>
                <w:szCs w:val="24"/>
                <w:lang w:val="ca-ES"/>
              </w:rPr>
              <w:t>2</w:t>
            </w:r>
            <w:r w:rsidR="00D76E42" w:rsidRPr="002C700C">
              <w:rPr>
                <w:rFonts w:ascii="UD デジタル 教科書体 NK-R" w:eastAsia="UD デジタル 教科書体 NK-R" w:hAnsi="Times New Roman" w:cs="Times New Roman" w:hint="eastAsia"/>
                <w:sz w:val="24"/>
                <w:szCs w:val="24"/>
                <w:lang w:val="ca-ES"/>
              </w:rPr>
              <w:t>0分</w:t>
            </w:r>
          </w:p>
        </w:tc>
        <w:tc>
          <w:tcPr>
            <w:tcW w:w="1452" w:type="dxa"/>
          </w:tcPr>
          <w:p w14:paraId="2BF71CB6"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p>
          <w:p w14:paraId="421538A0" w14:textId="07742197" w:rsidR="00A81A17" w:rsidRPr="002C700C" w:rsidRDefault="0004238E" w:rsidP="0004238E">
            <w:pPr>
              <w:jc w:val="cente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講義</w:t>
            </w:r>
          </w:p>
          <w:p w14:paraId="432A290B"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p>
          <w:p w14:paraId="43755972" w14:textId="096023FD" w:rsidR="00A81A17" w:rsidRPr="002C700C" w:rsidRDefault="0004238E" w:rsidP="00940B00">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クメール・ルージュの歴史（</w:t>
            </w:r>
            <w:r w:rsidR="00A81A17" w:rsidRPr="002C700C">
              <w:rPr>
                <w:rFonts w:ascii="UD デジタル 教科書体 NK-R" w:eastAsia="UD デジタル 教科書体 NK-R" w:hAnsi="Times New Roman" w:cs="Times New Roman" w:hint="eastAsia"/>
                <w:sz w:val="24"/>
                <w:szCs w:val="24"/>
                <w:lang w:eastAsia="ja-JP"/>
              </w:rPr>
              <w:t>1975-1979</w:t>
            </w:r>
            <w:r w:rsidRPr="002C700C">
              <w:rPr>
                <w:rFonts w:ascii="UD デジタル 教科書体 NK-R" w:eastAsia="UD デジタル 教科書体 NK-R" w:hAnsi="Times New Roman" w:cs="Times New Roman" w:hint="eastAsia"/>
                <w:sz w:val="24"/>
                <w:szCs w:val="24"/>
                <w:lang w:eastAsia="ja-JP"/>
              </w:rPr>
              <w:t>）</w:t>
            </w:r>
          </w:p>
          <w:p w14:paraId="07F54B13"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p>
          <w:p w14:paraId="684DD784"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p>
          <w:p w14:paraId="0D51C4F6" w14:textId="77777777" w:rsidR="00A81A17" w:rsidRPr="002C700C" w:rsidRDefault="00A81A17" w:rsidP="00940B00">
            <w:pPr>
              <w:rPr>
                <w:rFonts w:ascii="UD デジタル 教科書体 NK-R" w:eastAsia="UD デジタル 教科書体 NK-R" w:hAnsi="Times New Roman" w:cs="Times New Roman"/>
                <w:b/>
                <w:bCs/>
                <w:sz w:val="24"/>
                <w:szCs w:val="24"/>
                <w:cs/>
              </w:rPr>
            </w:pPr>
          </w:p>
        </w:tc>
        <w:tc>
          <w:tcPr>
            <w:tcW w:w="3838" w:type="dxa"/>
            <w:vAlign w:val="bottom"/>
          </w:tcPr>
          <w:p w14:paraId="14FDDB53" w14:textId="1C3BA65F" w:rsidR="00A81A17" w:rsidRPr="002C700C" w:rsidRDefault="00722E4B" w:rsidP="00A81A17">
            <w:pPr>
              <w:pStyle w:val="a3"/>
              <w:numPr>
                <w:ilvl w:val="0"/>
                <w:numId w:val="4"/>
              </w:numPr>
              <w:spacing w:after="0"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クメール・ルージュの概要</w:t>
            </w:r>
          </w:p>
          <w:p w14:paraId="69D3BD57" w14:textId="20AD4E5B" w:rsidR="00A81A17" w:rsidRPr="002C700C" w:rsidRDefault="00722E4B" w:rsidP="00A81A17">
            <w:pPr>
              <w:pStyle w:val="a3"/>
              <w:numPr>
                <w:ilvl w:val="0"/>
                <w:numId w:val="4"/>
              </w:numPr>
              <w:spacing w:line="240"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東南アジアにおけるカンボジアの地理的位置</w:t>
            </w:r>
          </w:p>
          <w:p w14:paraId="7B13A9AA" w14:textId="3250B764" w:rsidR="00A81A17" w:rsidRPr="002C700C" w:rsidRDefault="00722E4B" w:rsidP="00A81A17">
            <w:pPr>
              <w:pStyle w:val="a3"/>
              <w:numPr>
                <w:ilvl w:val="0"/>
                <w:numId w:val="4"/>
              </w:numPr>
              <w:spacing w:after="0" w:line="240" w:lineRule="auto"/>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カンボジアの年表</w:t>
            </w:r>
            <w:proofErr w:type="spellEnd"/>
          </w:p>
          <w:p w14:paraId="3C60D0A6" w14:textId="21FD89E0" w:rsidR="00A81A17" w:rsidRPr="002C700C" w:rsidRDefault="00722E4B" w:rsidP="00A81A17">
            <w:pPr>
              <w:pStyle w:val="a3"/>
              <w:numPr>
                <w:ilvl w:val="0"/>
                <w:numId w:val="4"/>
              </w:num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クメール・ルージュの台頭</w:t>
            </w:r>
          </w:p>
          <w:p w14:paraId="69314DBD" w14:textId="7FFB2832" w:rsidR="00A81A17" w:rsidRPr="002C700C" w:rsidRDefault="00722E4B" w:rsidP="00A81A17">
            <w:pPr>
              <w:pStyle w:val="a3"/>
              <w:numPr>
                <w:ilvl w:val="0"/>
                <w:numId w:val="4"/>
              </w:numPr>
              <w:spacing w:after="0" w:line="240" w:lineRule="auto"/>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強制移動</w:t>
            </w:r>
            <w:proofErr w:type="spellEnd"/>
          </w:p>
          <w:p w14:paraId="238038E8" w14:textId="2BB52E2C" w:rsidR="00A81A17" w:rsidRPr="002C700C" w:rsidRDefault="00722E4B" w:rsidP="00A81A17">
            <w:pPr>
              <w:pStyle w:val="a3"/>
              <w:numPr>
                <w:ilvl w:val="0"/>
                <w:numId w:val="4"/>
              </w:num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クメール・ルージュ政権下での生活</w:t>
            </w:r>
          </w:p>
          <w:p w14:paraId="0913EFAE" w14:textId="47486B05" w:rsidR="00A81A17" w:rsidRPr="002C700C" w:rsidRDefault="00722E4B" w:rsidP="00A81A17">
            <w:pPr>
              <w:pStyle w:val="a3"/>
              <w:numPr>
                <w:ilvl w:val="0"/>
                <w:numId w:val="4"/>
              </w:numPr>
              <w:spacing w:after="0" w:line="240" w:lineRule="auto"/>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強制労働</w:t>
            </w:r>
            <w:proofErr w:type="spellEnd"/>
          </w:p>
          <w:p w14:paraId="5CDEA00E" w14:textId="57D83D13" w:rsidR="00A81A17" w:rsidRPr="002C700C" w:rsidRDefault="00722E4B" w:rsidP="00A81A17">
            <w:pPr>
              <w:pStyle w:val="a3"/>
              <w:numPr>
                <w:ilvl w:val="0"/>
                <w:numId w:val="4"/>
              </w:numPr>
              <w:spacing w:after="0" w:line="240" w:lineRule="auto"/>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強制結婚</w:t>
            </w:r>
            <w:proofErr w:type="spellEnd"/>
          </w:p>
          <w:p w14:paraId="63AF1B9D" w14:textId="09713C1F" w:rsidR="00A81A17" w:rsidRPr="002C700C" w:rsidRDefault="00722E4B" w:rsidP="00A81A17">
            <w:pPr>
              <w:pStyle w:val="a3"/>
              <w:numPr>
                <w:ilvl w:val="0"/>
                <w:numId w:val="4"/>
              </w:num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クメール・ルージュの崩壊</w:t>
            </w:r>
            <w:r w:rsidR="00A81A17" w:rsidRPr="002C700C">
              <w:rPr>
                <w:rFonts w:ascii="UD デジタル 教科書体 NK-R" w:eastAsia="UD デジタル 教科書体 NK-R" w:hAnsi="Times New Roman" w:cs="Times New Roman" w:hint="eastAsia"/>
                <w:sz w:val="24"/>
                <w:szCs w:val="24"/>
                <w:lang w:eastAsia="ja-JP"/>
              </w:rPr>
              <w:t xml:space="preserve"> </w:t>
            </w:r>
          </w:p>
          <w:p w14:paraId="4FC350C4" w14:textId="58D987F9" w:rsidR="00A81A17" w:rsidRPr="002C700C" w:rsidRDefault="00722E4B" w:rsidP="00A81A17">
            <w:pPr>
              <w:pStyle w:val="a3"/>
              <w:numPr>
                <w:ilvl w:val="0"/>
                <w:numId w:val="4"/>
              </w:numPr>
              <w:rPr>
                <w:rFonts w:ascii="UD デジタル 教科書体 NK-R" w:eastAsia="UD デジタル 教科書体 NK-R" w:hAnsi="Times New Roman" w:cs="Times New Roman"/>
                <w:sz w:val="24"/>
                <w:szCs w:val="24"/>
              </w:rPr>
            </w:pPr>
            <w:proofErr w:type="spellStart"/>
            <w:r w:rsidRPr="002C700C">
              <w:rPr>
                <w:rFonts w:ascii="UD デジタル 教科書体 NK-R" w:eastAsia="UD デジタル 教科書体 NK-R" w:hAnsi="Times New Roman" w:cs="Times New Roman" w:hint="eastAsia"/>
                <w:sz w:val="24"/>
                <w:szCs w:val="24"/>
              </w:rPr>
              <w:t>正義への道</w:t>
            </w:r>
            <w:proofErr w:type="spellEnd"/>
          </w:p>
          <w:p w14:paraId="12FE5D47" w14:textId="2DC90283" w:rsidR="00A81A17" w:rsidRPr="002C700C" w:rsidRDefault="00722E4B" w:rsidP="00722E4B">
            <w:pPr>
              <w:pStyle w:val="a3"/>
              <w:numPr>
                <w:ilvl w:val="0"/>
                <w:numId w:val="4"/>
              </w:numPr>
              <w:rPr>
                <w:rFonts w:ascii="UD デジタル 教科書体 NK-R" w:eastAsia="UD デジタル 教科書体 NK-R" w:hAnsi="Times New Roman" w:cs="Times New Roman"/>
                <w:sz w:val="24"/>
                <w:szCs w:val="24"/>
                <w:cs/>
              </w:rPr>
            </w:pPr>
            <w:proofErr w:type="spellStart"/>
            <w:r w:rsidRPr="002C700C">
              <w:rPr>
                <w:rFonts w:ascii="UD デジタル 教科書体 NK-R" w:eastAsia="UD デジタル 教科書体 NK-R" w:hAnsi="Times New Roman" w:cs="Times New Roman"/>
                <w:sz w:val="24"/>
                <w:szCs w:val="24"/>
              </w:rPr>
              <w:t>現在のカンボジア</w:t>
            </w:r>
            <w:proofErr w:type="spellEnd"/>
          </w:p>
        </w:tc>
        <w:tc>
          <w:tcPr>
            <w:tcW w:w="5103" w:type="dxa"/>
          </w:tcPr>
          <w:p w14:paraId="434D19C0" w14:textId="235039F9" w:rsidR="00A81A17" w:rsidRPr="002C700C" w:rsidRDefault="00A81A17" w:rsidP="00940B00">
            <w:pPr>
              <w:spacing w:line="276"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 xml:space="preserve">- </w:t>
            </w:r>
            <w:r w:rsidR="00722E4B" w:rsidRPr="002C700C">
              <w:rPr>
                <w:rFonts w:ascii="UD デジタル 教科書体 NK-R" w:eastAsia="UD デジタル 教科書体 NK-R" w:hAnsi="Times New Roman" w:cs="Times New Roman" w:hint="eastAsia"/>
                <w:sz w:val="24"/>
                <w:szCs w:val="24"/>
                <w:lang w:eastAsia="ja-JP"/>
              </w:rPr>
              <w:t>クメール・ルージュに関する講義によって生徒の理解を促進する。</w:t>
            </w:r>
            <w:r w:rsidRPr="002C700C">
              <w:rPr>
                <w:rFonts w:ascii="UD デジタル 教科書体 NK-R" w:eastAsia="UD デジタル 教科書体 NK-R" w:hAnsi="Times New Roman" w:cs="Times New Roman" w:hint="eastAsia"/>
                <w:sz w:val="24"/>
                <w:szCs w:val="24"/>
                <w:lang w:eastAsia="ja-JP"/>
              </w:rPr>
              <w:t xml:space="preserve"> </w:t>
            </w:r>
          </w:p>
          <w:p w14:paraId="7FE1B3FC" w14:textId="6CC9D97F" w:rsidR="00A81A17" w:rsidRPr="002C700C" w:rsidRDefault="00A81A17" w:rsidP="00940B00">
            <w:pPr>
              <w:spacing w:line="276" w:lineRule="auto"/>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 xml:space="preserve">- </w:t>
            </w:r>
            <w:r w:rsidR="00722E4B" w:rsidRPr="002C700C">
              <w:rPr>
                <w:rFonts w:ascii="UD デジタル 教科書体 NK-R" w:eastAsia="UD デジタル 教科書体 NK-R" w:hAnsi="Times New Roman" w:cs="Times New Roman" w:hint="eastAsia"/>
                <w:sz w:val="24"/>
                <w:szCs w:val="24"/>
                <w:lang w:eastAsia="ja-JP"/>
              </w:rPr>
              <w:t>生徒からは質問をさせる機会を設ける</w:t>
            </w:r>
          </w:p>
          <w:p w14:paraId="10C2D791" w14:textId="72E31B84" w:rsidR="00A81A17" w:rsidRPr="002C700C" w:rsidRDefault="00A81A17" w:rsidP="00722E4B">
            <w:pPr>
              <w:spacing w:line="276" w:lineRule="auto"/>
              <w:rPr>
                <w:rFonts w:ascii="UD デジタル 教科書体 NK-R" w:eastAsia="UD デジタル 教科書体 NK-R" w:hAnsi="Times New Roman" w:cs="Times New Roman"/>
                <w:sz w:val="24"/>
                <w:szCs w:val="24"/>
                <w:cs/>
              </w:rPr>
            </w:pPr>
            <w:r w:rsidRPr="002C700C">
              <w:rPr>
                <w:rFonts w:ascii="UD デジタル 教科書体 NK-R" w:eastAsia="UD デジタル 教科書体 NK-R" w:hAnsi="Times New Roman" w:cs="Times New Roman" w:hint="eastAsia"/>
                <w:sz w:val="24"/>
                <w:szCs w:val="24"/>
                <w:lang w:eastAsia="ja-JP"/>
              </w:rPr>
              <w:t xml:space="preserve">- </w:t>
            </w:r>
            <w:r w:rsidR="00722E4B" w:rsidRPr="002C700C">
              <w:rPr>
                <w:rFonts w:ascii="UD デジタル 教科書体 NK-R" w:eastAsia="UD デジタル 教科書体 NK-R" w:hAnsi="Times New Roman" w:cs="Times New Roman" w:hint="eastAsia"/>
                <w:sz w:val="24"/>
                <w:szCs w:val="24"/>
                <w:lang w:eastAsia="ja-JP"/>
              </w:rPr>
              <w:t>クメール・ルージュ政権下で行われた強制移住や強制結婚などの重要なイベントを伝えて、生徒の理解を促進する</w:t>
            </w:r>
          </w:p>
        </w:tc>
        <w:tc>
          <w:tcPr>
            <w:tcW w:w="3260" w:type="dxa"/>
          </w:tcPr>
          <w:p w14:paraId="052797CF" w14:textId="73C08DEE" w:rsidR="00A81A17" w:rsidRPr="002C700C" w:rsidRDefault="00AE254C" w:rsidP="00AE254C">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Cs/>
                <w:sz w:val="24"/>
                <w:szCs w:val="24"/>
                <w:lang w:eastAsia="ja-JP"/>
              </w:rPr>
              <w:t>パワーポイント資料</w:t>
            </w:r>
          </w:p>
          <w:p w14:paraId="20A65CAC" w14:textId="5FEED25C" w:rsidR="00AE254C" w:rsidRPr="002C700C" w:rsidRDefault="00AB5380" w:rsidP="00940B00">
            <w:pPr>
              <w:rPr>
                <w:rFonts w:ascii="UD デジタル 教科書体 NK-R" w:eastAsia="UD デジタル 教科書体 NK-R" w:hAnsi="Times New Roman" w:cs="Times New Roman"/>
                <w:iCs/>
                <w:sz w:val="24"/>
                <w:szCs w:val="24"/>
                <w:lang w:eastAsia="ja-JP"/>
              </w:rPr>
            </w:pPr>
            <w:r>
              <w:rPr>
                <w:rFonts w:ascii="UD デジタル 教科書体 NK-R" w:eastAsia="UD デジタル 教科書体 NK-R" w:hAnsi="Times New Roman" w:cs="Times New Roman"/>
                <w:iCs/>
                <w:sz w:val="24"/>
                <w:szCs w:val="24"/>
                <w:lang w:eastAsia="ja-JP"/>
              </w:rPr>
              <w:t>S</w:t>
            </w:r>
            <w:r w:rsidR="00AE254C" w:rsidRPr="002C700C">
              <w:rPr>
                <w:rFonts w:ascii="UD デジタル 教科書体 NK-R" w:eastAsia="UD デジタル 教科書体 NK-R" w:hAnsi="Times New Roman" w:cs="Times New Roman"/>
                <w:iCs/>
                <w:sz w:val="24"/>
                <w:szCs w:val="24"/>
                <w:lang w:eastAsia="ja-JP"/>
              </w:rPr>
              <w:t>-21</w:t>
            </w:r>
            <w:r>
              <w:rPr>
                <w:rFonts w:ascii="UD デジタル 教科書体 NK-R" w:eastAsia="UD デジタル 教科書体 NK-R" w:hAnsi="Times New Roman" w:cs="Times New Roman" w:hint="eastAsia"/>
                <w:iCs/>
                <w:sz w:val="24"/>
                <w:szCs w:val="24"/>
                <w:lang w:eastAsia="ja-JP"/>
              </w:rPr>
              <w:t>（クメール・ルージュ政権時の強制収容所）</w:t>
            </w:r>
            <w:r w:rsidR="00AE254C" w:rsidRPr="002C700C">
              <w:rPr>
                <w:rFonts w:ascii="UD デジタル 教科書体 NK-R" w:eastAsia="UD デジタル 教科書体 NK-R" w:hAnsi="Times New Roman" w:cs="Times New Roman"/>
                <w:iCs/>
                <w:sz w:val="24"/>
                <w:szCs w:val="24"/>
                <w:lang w:eastAsia="ja-JP"/>
              </w:rPr>
              <w:t>に関する関する映像</w:t>
            </w:r>
          </w:p>
          <w:p w14:paraId="3FD93662" w14:textId="3DD5A339" w:rsidR="00A81A17" w:rsidRPr="002C700C" w:rsidRDefault="00AE254C" w:rsidP="00940B00">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Cs/>
                <w:sz w:val="24"/>
                <w:szCs w:val="24"/>
                <w:lang w:eastAsia="ja-JP"/>
              </w:rPr>
              <w:t>クメール・ルージュや</w:t>
            </w:r>
            <w:r w:rsidR="00AB5380">
              <w:rPr>
                <w:rFonts w:ascii="UD デジタル 教科書体 NK-R" w:eastAsia="UD デジタル 教科書体 NK-R" w:hAnsi="Times New Roman" w:cs="Times New Roman" w:hint="eastAsia"/>
                <w:iCs/>
                <w:sz w:val="24"/>
                <w:szCs w:val="24"/>
                <w:lang w:eastAsia="ja-JP"/>
              </w:rPr>
              <w:t>S</w:t>
            </w:r>
            <w:r w:rsidRPr="002C700C">
              <w:rPr>
                <w:rFonts w:ascii="UD デジタル 教科書体 NK-R" w:eastAsia="UD デジタル 教科書体 NK-R" w:hAnsi="Times New Roman" w:cs="Times New Roman" w:hint="eastAsia"/>
                <w:iCs/>
                <w:sz w:val="24"/>
                <w:szCs w:val="24"/>
                <w:lang w:eastAsia="ja-JP"/>
              </w:rPr>
              <w:t>－21に関する写真</w:t>
            </w:r>
          </w:p>
          <w:p w14:paraId="66A9E85D" w14:textId="75299D48" w:rsidR="00AE254C" w:rsidRPr="002C700C" w:rsidRDefault="00AE254C" w:rsidP="00940B00">
            <w:pPr>
              <w:rPr>
                <w:rFonts w:ascii="UD デジタル 教科書体 NK-R" w:eastAsia="UD デジタル 教科書体 NK-R" w:hAnsi="Times New Roman" w:cs="Times New Roman"/>
                <w:sz w:val="24"/>
                <w:szCs w:val="24"/>
                <w:cs/>
              </w:rPr>
            </w:pPr>
          </w:p>
        </w:tc>
      </w:tr>
      <w:tr w:rsidR="002C700C" w:rsidRPr="002C700C" w14:paraId="6CD37316" w14:textId="77777777" w:rsidTr="00A90FFC">
        <w:trPr>
          <w:trHeight w:val="463"/>
        </w:trPr>
        <w:tc>
          <w:tcPr>
            <w:tcW w:w="806" w:type="dxa"/>
          </w:tcPr>
          <w:p w14:paraId="78CEF838" w14:textId="77777777" w:rsidR="00A81A17" w:rsidRPr="002C700C" w:rsidRDefault="00A81A17" w:rsidP="00940B00">
            <w:pPr>
              <w:rPr>
                <w:rFonts w:ascii="UD デジタル 教科書体 NK-R" w:eastAsia="UD デジタル 教科書体 NK-R" w:hAnsi="Times New Roman" w:cs="Times New Roman"/>
                <w:sz w:val="24"/>
                <w:szCs w:val="24"/>
                <w:lang w:val="ca-ES" w:eastAsia="ja-JP"/>
              </w:rPr>
            </w:pPr>
          </w:p>
          <w:p w14:paraId="371580BE" w14:textId="77777777" w:rsidR="00A81A17" w:rsidRPr="002C700C" w:rsidRDefault="00A81A17" w:rsidP="00940B00">
            <w:pPr>
              <w:rPr>
                <w:rFonts w:ascii="UD デジタル 教科書体 NK-R" w:eastAsia="UD デジタル 教科書体 NK-R" w:hAnsi="Times New Roman" w:cs="Times New Roman"/>
                <w:sz w:val="24"/>
                <w:szCs w:val="24"/>
                <w:lang w:val="ca-ES" w:eastAsia="ja-JP"/>
              </w:rPr>
            </w:pPr>
          </w:p>
          <w:p w14:paraId="4EF8D15D" w14:textId="77777777" w:rsidR="00A81A17" w:rsidRPr="002C700C" w:rsidRDefault="00A81A17" w:rsidP="00940B00">
            <w:pPr>
              <w:rPr>
                <w:rFonts w:ascii="UD デジタル 教科書体 NK-R" w:eastAsia="UD デジタル 教科書体 NK-R" w:hAnsi="Times New Roman" w:cs="Times New Roman"/>
                <w:sz w:val="24"/>
                <w:szCs w:val="24"/>
                <w:lang w:val="ca-ES" w:eastAsia="ja-JP"/>
              </w:rPr>
            </w:pPr>
          </w:p>
          <w:p w14:paraId="3A84BC8B" w14:textId="44A9DEBC" w:rsidR="00A81A17" w:rsidRPr="002C700C" w:rsidRDefault="00F97047" w:rsidP="00940B00">
            <w:pPr>
              <w:rPr>
                <w:rFonts w:ascii="UD デジタル 教科書体 NK-R" w:eastAsia="UD デジタル 教科書体 NK-R" w:hAnsi="Times New Roman" w:cs="Times New Roman"/>
                <w:sz w:val="24"/>
                <w:szCs w:val="24"/>
                <w:lang w:val="ca-ES"/>
              </w:rPr>
            </w:pPr>
            <w:r w:rsidRPr="002C700C">
              <w:rPr>
                <w:rFonts w:ascii="UD デジタル 教科書体 NK-R" w:eastAsia="UD デジタル 教科書体 NK-R" w:hAnsi="Times New Roman" w:cs="Times New Roman" w:hint="eastAsia"/>
                <w:sz w:val="24"/>
                <w:szCs w:val="24"/>
                <w:lang w:val="ca-ES"/>
              </w:rPr>
              <w:lastRenderedPageBreak/>
              <w:t>1</w:t>
            </w:r>
            <w:r w:rsidR="00D76E42" w:rsidRPr="002C700C">
              <w:rPr>
                <w:rFonts w:ascii="UD デジタル 教科書体 NK-R" w:eastAsia="UD デジタル 教科書体 NK-R" w:hAnsi="Times New Roman" w:cs="Times New Roman" w:hint="eastAsia"/>
                <w:sz w:val="24"/>
                <w:szCs w:val="24"/>
                <w:lang w:val="ca-ES"/>
              </w:rPr>
              <w:t>0分</w:t>
            </w:r>
          </w:p>
        </w:tc>
        <w:tc>
          <w:tcPr>
            <w:tcW w:w="1452" w:type="dxa"/>
          </w:tcPr>
          <w:p w14:paraId="1141FF95" w14:textId="77777777" w:rsidR="00A81A17" w:rsidRPr="002C700C" w:rsidRDefault="00A81A17" w:rsidP="00940B00">
            <w:pPr>
              <w:rPr>
                <w:rFonts w:ascii="UD デジタル 教科書体 NK-R" w:eastAsia="UD デジタル 教科書体 NK-R" w:hAnsi="Times New Roman" w:cs="Times New Roman"/>
                <w:sz w:val="24"/>
                <w:szCs w:val="24"/>
              </w:rPr>
            </w:pPr>
          </w:p>
          <w:p w14:paraId="2BF6BDDD" w14:textId="114CB164" w:rsidR="00A81A17" w:rsidRPr="002C700C" w:rsidRDefault="00054ECC" w:rsidP="00940B00">
            <w:pPr>
              <w:rPr>
                <w:rFonts w:ascii="UD デジタル 教科書体 NK-R" w:eastAsia="UD デジタル 教科書体 NK-R" w:hAnsi="Times New Roman" w:cs="Times New Roman"/>
                <w:sz w:val="24"/>
                <w:szCs w:val="24"/>
                <w:cs/>
              </w:rPr>
            </w:pPr>
            <w:proofErr w:type="spellStart"/>
            <w:r w:rsidRPr="002C700C">
              <w:rPr>
                <w:rFonts w:ascii="UD デジタル 教科書体 NK-R" w:eastAsia="UD デジタル 教科書体 NK-R" w:hAnsi="Times New Roman" w:cs="Times New Roman" w:hint="eastAsia"/>
                <w:sz w:val="24"/>
                <w:szCs w:val="24"/>
              </w:rPr>
              <w:t>振り返り</w:t>
            </w:r>
            <w:proofErr w:type="spellEnd"/>
          </w:p>
        </w:tc>
        <w:tc>
          <w:tcPr>
            <w:tcW w:w="3838" w:type="dxa"/>
          </w:tcPr>
          <w:p w14:paraId="33DE8CBF" w14:textId="66B93E7B" w:rsidR="00A81A17" w:rsidRPr="002C700C" w:rsidRDefault="00A81A17" w:rsidP="00940B00">
            <w:pPr>
              <w:spacing w:line="276" w:lineRule="auto"/>
              <w:ind w:hanging="28"/>
              <w:rPr>
                <w:rFonts w:ascii="UD デジタル 教科書体 NK-R" w:eastAsia="UD デジタル 教科書体 NK-R" w:hAnsi="Times New Roman" w:cs="Times New Roman"/>
                <w:sz w:val="24"/>
                <w:szCs w:val="24"/>
                <w:lang w:val="ca-ES" w:eastAsia="ja-JP"/>
              </w:rPr>
            </w:pPr>
            <w:r w:rsidRPr="002C700C">
              <w:rPr>
                <w:rFonts w:ascii="UD デジタル 教科書体 NK-R" w:eastAsia="UD デジタル 教科書体 NK-R" w:hAnsi="Times New Roman" w:cs="Times New Roman" w:hint="eastAsia"/>
                <w:sz w:val="24"/>
                <w:szCs w:val="24"/>
                <w:lang w:val="ca-ES" w:eastAsia="ja-JP"/>
              </w:rPr>
              <w:t xml:space="preserve">- </w:t>
            </w:r>
            <w:r w:rsidR="00054ECC" w:rsidRPr="002C700C">
              <w:rPr>
                <w:rFonts w:ascii="UD デジタル 教科書体 NK-R" w:eastAsia="UD デジタル 教科書体 NK-R" w:hAnsi="Times New Roman" w:cs="Times New Roman" w:hint="eastAsia"/>
                <w:sz w:val="24"/>
                <w:szCs w:val="24"/>
                <w:lang w:val="ca-ES" w:eastAsia="ja-JP"/>
              </w:rPr>
              <w:t>生徒は車座に</w:t>
            </w:r>
            <w:r w:rsidR="00AB5380">
              <w:rPr>
                <w:rFonts w:ascii="UD デジタル 教科書体 NK-R" w:eastAsia="UD デジタル 教科書体 NK-R" w:hAnsi="Times New Roman" w:cs="Times New Roman" w:hint="eastAsia"/>
                <w:sz w:val="24"/>
                <w:szCs w:val="24"/>
                <w:lang w:val="ca-ES" w:eastAsia="ja-JP"/>
              </w:rPr>
              <w:t>なって</w:t>
            </w:r>
            <w:r w:rsidR="00054ECC" w:rsidRPr="002C700C">
              <w:rPr>
                <w:rFonts w:ascii="UD デジタル 教科書体 NK-R" w:eastAsia="UD デジタル 教科書体 NK-R" w:hAnsi="Times New Roman" w:cs="Times New Roman" w:hint="eastAsia"/>
                <w:sz w:val="24"/>
                <w:szCs w:val="24"/>
                <w:lang w:val="ca-ES" w:eastAsia="ja-JP"/>
              </w:rPr>
              <w:t>もらう</w:t>
            </w:r>
          </w:p>
          <w:p w14:paraId="7BCA3D78" w14:textId="7F4ADA2F" w:rsidR="00A81A17" w:rsidRPr="002C700C" w:rsidRDefault="00A81A17" w:rsidP="00940B00">
            <w:pPr>
              <w:spacing w:line="276" w:lineRule="auto"/>
              <w:ind w:hanging="28"/>
              <w:rPr>
                <w:rFonts w:ascii="UD デジタル 教科書体 NK-R" w:eastAsia="UD デジタル 教科書体 NK-R" w:hAnsi="Times New Roman" w:cs="Times New Roman"/>
                <w:sz w:val="24"/>
                <w:szCs w:val="24"/>
                <w:lang w:val="ca-ES" w:eastAsia="ja-JP"/>
              </w:rPr>
            </w:pPr>
            <w:r w:rsidRPr="002C700C">
              <w:rPr>
                <w:rFonts w:ascii="UD デジタル 教科書体 NK-R" w:eastAsia="UD デジタル 教科書体 NK-R" w:hAnsi="Times New Roman" w:cs="Times New Roman" w:hint="eastAsia"/>
                <w:sz w:val="24"/>
                <w:szCs w:val="24"/>
                <w:lang w:val="ca-ES" w:eastAsia="ja-JP"/>
              </w:rPr>
              <w:t xml:space="preserve">- </w:t>
            </w:r>
            <w:r w:rsidR="00054ECC" w:rsidRPr="002C700C">
              <w:rPr>
                <w:rFonts w:ascii="UD デジタル 教科書体 NK-R" w:eastAsia="UD デジタル 教科書体 NK-R" w:hAnsi="Times New Roman" w:cs="Times New Roman" w:hint="eastAsia"/>
                <w:sz w:val="24"/>
                <w:szCs w:val="24"/>
                <w:lang w:val="ca-ES" w:eastAsia="ja-JP"/>
              </w:rPr>
              <w:t>生徒に意見交換をしてもらう</w:t>
            </w:r>
          </w:p>
          <w:p w14:paraId="75A13D46" w14:textId="5ACA7A33" w:rsidR="00054ECC" w:rsidRPr="002C700C" w:rsidRDefault="00054ECC" w:rsidP="00940B00">
            <w:pPr>
              <w:spacing w:line="276" w:lineRule="auto"/>
              <w:ind w:hanging="28"/>
              <w:rPr>
                <w:rFonts w:ascii="UD デジタル 教科書体 NK-R" w:eastAsia="UD デジタル 教科書体 NK-R" w:hAnsi="Times New Roman" w:cs="Times New Roman"/>
                <w:sz w:val="24"/>
                <w:szCs w:val="24"/>
                <w:lang w:val="ca-ES" w:eastAsia="ja-JP"/>
              </w:rPr>
            </w:pPr>
            <w:r w:rsidRPr="002C700C">
              <w:rPr>
                <w:rFonts w:ascii="UD デジタル 教科書体 NK-R" w:eastAsia="UD デジタル 教科書体 NK-R" w:hAnsi="Times New Roman" w:cs="Times New Roman"/>
                <w:sz w:val="24"/>
                <w:szCs w:val="24"/>
                <w:lang w:val="ca-ES" w:eastAsia="ja-JP"/>
              </w:rPr>
              <w:t>＜意見交換のトピック例＞</w:t>
            </w:r>
          </w:p>
          <w:p w14:paraId="24BEDA69" w14:textId="536A61F8" w:rsidR="00054ECC" w:rsidRPr="002C700C" w:rsidRDefault="00054ECC" w:rsidP="00940B00">
            <w:pPr>
              <w:spacing w:line="276" w:lineRule="auto"/>
              <w:ind w:hanging="28"/>
              <w:rPr>
                <w:rFonts w:ascii="UD デジタル 教科書体 NK-R" w:eastAsia="UD デジタル 教科書体 NK-R" w:hAnsi="Times New Roman" w:cs="Times New Roman"/>
                <w:iCs/>
                <w:sz w:val="24"/>
                <w:szCs w:val="24"/>
                <w:lang w:val="ca-ES" w:eastAsia="ja-JP"/>
              </w:rPr>
            </w:pPr>
            <w:r w:rsidRPr="002C700C">
              <w:rPr>
                <w:rFonts w:ascii="UD デジタル 教科書体 NK-R" w:eastAsia="UD デジタル 教科書体 NK-R" w:hAnsi="Times New Roman" w:cs="Times New Roman" w:hint="eastAsia"/>
                <w:iCs/>
                <w:sz w:val="24"/>
                <w:szCs w:val="24"/>
                <w:lang w:val="ca-ES" w:eastAsia="ja-JP"/>
              </w:rPr>
              <w:lastRenderedPageBreak/>
              <w:t>①今日の学習の中で何が最も印象に残ったか？</w:t>
            </w:r>
          </w:p>
          <w:p w14:paraId="1BFB324A" w14:textId="64096A2E" w:rsidR="00054ECC" w:rsidRPr="002C700C" w:rsidRDefault="00054ECC" w:rsidP="00054ECC">
            <w:pPr>
              <w:rPr>
                <w:rFonts w:ascii="UD デジタル 教科書体 NK-R" w:eastAsia="UD デジタル 教科書体 NK-R" w:hAnsi="Times New Roman" w:cs="Times New Roman"/>
                <w:iCs/>
                <w:sz w:val="24"/>
                <w:szCs w:val="24"/>
                <w:lang w:val="ca-ES" w:eastAsia="ja-JP"/>
              </w:rPr>
            </w:pPr>
            <w:r w:rsidRPr="002C700C">
              <w:rPr>
                <w:rFonts w:ascii="UD デジタル 教科書体 NK-R" w:eastAsia="UD デジタル 教科書体 NK-R" w:hAnsi="Times New Roman" w:cs="Times New Roman" w:hint="eastAsia"/>
                <w:iCs/>
                <w:sz w:val="24"/>
                <w:szCs w:val="24"/>
                <w:lang w:val="ca-ES" w:eastAsia="ja-JP"/>
              </w:rPr>
              <w:t>②今日の学習で学んだことをだれにどうやって伝えたいですか？</w:t>
            </w:r>
          </w:p>
          <w:p w14:paraId="1871A92A" w14:textId="77777777" w:rsidR="004439E0" w:rsidRPr="002C700C" w:rsidRDefault="004439E0" w:rsidP="00940B00">
            <w:pPr>
              <w:spacing w:line="276" w:lineRule="auto"/>
              <w:ind w:hanging="28"/>
              <w:rPr>
                <w:rFonts w:ascii="UD デジタル 教科書体 NK-R" w:eastAsia="UD デジタル 教科書体 NK-R" w:hAnsi="Times New Roman" w:cs="Times New Roman"/>
                <w:sz w:val="24"/>
                <w:szCs w:val="24"/>
                <w:lang w:val="ca-ES" w:eastAsia="ja-JP"/>
              </w:rPr>
            </w:pPr>
          </w:p>
          <w:p w14:paraId="18A52CBE" w14:textId="4104BD45" w:rsidR="00A81A17" w:rsidRPr="002C700C" w:rsidRDefault="00A81A17" w:rsidP="00940B00">
            <w:pPr>
              <w:spacing w:line="276" w:lineRule="auto"/>
              <w:ind w:hanging="28"/>
              <w:rPr>
                <w:rFonts w:ascii="UD デジタル 教科書体 NK-R" w:eastAsia="UD デジタル 教科書体 NK-R" w:hAnsi="Times New Roman" w:cs="Times New Roman"/>
                <w:sz w:val="24"/>
                <w:szCs w:val="24"/>
                <w:lang w:val="ca-ES" w:eastAsia="ja-JP"/>
              </w:rPr>
            </w:pPr>
            <w:r w:rsidRPr="002C700C">
              <w:rPr>
                <w:rFonts w:ascii="UD デジタル 教科書体 NK-R" w:eastAsia="UD デジタル 教科書体 NK-R" w:hAnsi="Times New Roman" w:cs="Times New Roman" w:hint="eastAsia"/>
                <w:sz w:val="24"/>
                <w:szCs w:val="24"/>
                <w:lang w:val="ca-ES" w:eastAsia="ja-JP"/>
              </w:rPr>
              <w:t xml:space="preserve">- </w:t>
            </w:r>
            <w:r w:rsidR="00054ECC" w:rsidRPr="002C700C">
              <w:rPr>
                <w:rFonts w:ascii="UD デジタル 教科書体 NK-R" w:eastAsia="UD デジタル 教科書体 NK-R" w:hAnsi="Times New Roman" w:cs="Times New Roman" w:hint="eastAsia"/>
                <w:sz w:val="24"/>
                <w:szCs w:val="24"/>
                <w:lang w:val="ca-ES" w:eastAsia="ja-JP"/>
              </w:rPr>
              <w:t>沖縄戦に関して簡単な紹介を行う</w:t>
            </w:r>
          </w:p>
          <w:p w14:paraId="0629F2F9" w14:textId="6B9EE84C" w:rsidR="00A81A17" w:rsidRPr="002C700C" w:rsidRDefault="00A81A17" w:rsidP="00AB5380">
            <w:pPr>
              <w:spacing w:line="276" w:lineRule="auto"/>
              <w:ind w:hanging="28"/>
              <w:rPr>
                <w:rFonts w:ascii="UD デジタル 教科書体 NK-R" w:eastAsia="UD デジタル 教科書体 NK-R" w:hAnsi="Times New Roman" w:cs="Times New Roman" w:hint="eastAsia"/>
                <w:sz w:val="24"/>
                <w:szCs w:val="24"/>
                <w:lang w:val="ca-ES" w:eastAsia="ja-JP"/>
              </w:rPr>
            </w:pPr>
            <w:r w:rsidRPr="002C700C">
              <w:rPr>
                <w:rFonts w:ascii="UD デジタル 教科書体 NK-R" w:eastAsia="UD デジタル 教科書体 NK-R" w:hAnsi="Times New Roman" w:cs="Times New Roman" w:hint="eastAsia"/>
                <w:sz w:val="24"/>
                <w:szCs w:val="24"/>
                <w:lang w:val="ca-ES" w:eastAsia="ja-JP"/>
              </w:rPr>
              <w:t>-</w:t>
            </w:r>
            <w:r w:rsidR="00054ECC" w:rsidRPr="002C700C">
              <w:rPr>
                <w:rFonts w:ascii="UD デジタル 教科書体 NK-R" w:eastAsia="UD デジタル 教科書体 NK-R" w:hAnsi="Times New Roman" w:cs="Times New Roman" w:hint="eastAsia"/>
                <w:sz w:val="24"/>
                <w:szCs w:val="24"/>
                <w:lang w:val="ca-ES" w:eastAsia="ja-JP"/>
              </w:rPr>
              <w:t>生徒に対して「平和のために何かできることはありますか？」と問いかける</w:t>
            </w:r>
          </w:p>
        </w:tc>
        <w:tc>
          <w:tcPr>
            <w:tcW w:w="5103" w:type="dxa"/>
          </w:tcPr>
          <w:p w14:paraId="11E77E14" w14:textId="1446D814" w:rsidR="00054ECC" w:rsidRPr="002C700C" w:rsidRDefault="00A81A17" w:rsidP="00940B00">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lastRenderedPageBreak/>
              <w:t>-</w:t>
            </w:r>
            <w:r w:rsidR="00054ECC" w:rsidRPr="002C700C">
              <w:rPr>
                <w:rFonts w:ascii="UD デジタル 教科書体 NK-R" w:eastAsia="UD デジタル 教科書体 NK-R" w:hAnsi="Times New Roman" w:cs="Times New Roman" w:hint="eastAsia"/>
                <w:sz w:val="24"/>
                <w:szCs w:val="24"/>
                <w:lang w:eastAsia="ja-JP"/>
              </w:rPr>
              <w:t>生徒にどうやって学んだことを伝えていくのか考えてもらう</w:t>
            </w:r>
          </w:p>
          <w:p w14:paraId="7CDC3F91" w14:textId="389A1997" w:rsidR="00054ECC" w:rsidRPr="002C700C" w:rsidRDefault="00A81A17" w:rsidP="00940B00">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w:t>
            </w:r>
            <w:r w:rsidR="00054ECC" w:rsidRPr="002C700C">
              <w:rPr>
                <w:rFonts w:ascii="UD デジタル 教科書体 NK-R" w:eastAsia="UD デジタル 教科書体 NK-R" w:hAnsi="Times New Roman" w:cs="Times New Roman" w:hint="eastAsia"/>
                <w:sz w:val="24"/>
                <w:szCs w:val="24"/>
                <w:lang w:eastAsia="ja-JP"/>
              </w:rPr>
              <w:t>カンボジアと沖縄の事例を学ぶことで両者を比較できるようになる</w:t>
            </w:r>
          </w:p>
          <w:p w14:paraId="77698024" w14:textId="08F201CE" w:rsidR="00A81A17" w:rsidRPr="002C700C" w:rsidRDefault="00A81A17" w:rsidP="00940B00">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lastRenderedPageBreak/>
              <w:t xml:space="preserve">- </w:t>
            </w:r>
            <w:r w:rsidR="00054ECC" w:rsidRPr="002C700C">
              <w:rPr>
                <w:rFonts w:ascii="UD デジタル 教科書体 NK-R" w:eastAsia="UD デジタル 教科書体 NK-R" w:hAnsi="Times New Roman" w:cs="Times New Roman" w:hint="eastAsia"/>
                <w:sz w:val="24"/>
                <w:szCs w:val="24"/>
                <w:lang w:eastAsia="ja-JP"/>
              </w:rPr>
              <w:t>若者として平和のために何ができる</w:t>
            </w:r>
            <w:r w:rsidR="00AB5380">
              <w:rPr>
                <w:rFonts w:ascii="UD デジタル 教科書体 NK-R" w:eastAsia="UD デジタル 教科書体 NK-R" w:hAnsi="Times New Roman" w:cs="Times New Roman" w:hint="eastAsia"/>
                <w:sz w:val="24"/>
                <w:szCs w:val="24"/>
                <w:lang w:eastAsia="ja-JP"/>
              </w:rPr>
              <w:t>のか</w:t>
            </w:r>
            <w:r w:rsidR="00054ECC" w:rsidRPr="002C700C">
              <w:rPr>
                <w:rFonts w:ascii="UD デジタル 教科書体 NK-R" w:eastAsia="UD デジタル 教科書体 NK-R" w:hAnsi="Times New Roman" w:cs="Times New Roman" w:hint="eastAsia"/>
                <w:sz w:val="24"/>
                <w:szCs w:val="24"/>
                <w:lang w:eastAsia="ja-JP"/>
              </w:rPr>
              <w:t>考えてもらう</w:t>
            </w:r>
            <w:r w:rsidRPr="002C700C">
              <w:rPr>
                <w:rFonts w:ascii="UD デジタル 教科書体 NK-R" w:eastAsia="UD デジタル 教科書体 NK-R" w:hAnsi="Times New Roman" w:cs="Times New Roman" w:hint="eastAsia"/>
                <w:sz w:val="24"/>
                <w:szCs w:val="24"/>
                <w:lang w:eastAsia="ja-JP"/>
              </w:rPr>
              <w:t xml:space="preserve">   </w:t>
            </w:r>
          </w:p>
          <w:p w14:paraId="2565DC37"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r w:rsidRPr="002C700C">
              <w:rPr>
                <w:rFonts w:ascii="UD デジタル 教科書体 NK-R" w:eastAsia="UD デジタル 教科書体 NK-R" w:hAnsi="Times New Roman" w:cs="Times New Roman" w:hint="eastAsia"/>
                <w:sz w:val="24"/>
                <w:szCs w:val="24"/>
                <w:lang w:eastAsia="ja-JP"/>
              </w:rPr>
              <w:t xml:space="preserve">  </w:t>
            </w:r>
          </w:p>
          <w:p w14:paraId="4FBDFCA0" w14:textId="77777777" w:rsidR="00A81A17" w:rsidRPr="002C700C" w:rsidRDefault="00A81A17" w:rsidP="00940B00">
            <w:pPr>
              <w:spacing w:line="276" w:lineRule="auto"/>
              <w:rPr>
                <w:rFonts w:ascii="UD デジタル 教科書体 NK-R" w:eastAsia="UD デジタル 教科書体 NK-R" w:hAnsi="Times New Roman" w:cs="Times New Roman"/>
                <w:sz w:val="24"/>
                <w:szCs w:val="24"/>
                <w:lang w:eastAsia="ja-JP"/>
              </w:rPr>
            </w:pPr>
          </w:p>
        </w:tc>
        <w:tc>
          <w:tcPr>
            <w:tcW w:w="3260" w:type="dxa"/>
          </w:tcPr>
          <w:p w14:paraId="19574B3D" w14:textId="15F81CFD" w:rsidR="00A81A17" w:rsidRPr="002C700C" w:rsidRDefault="00A81A17" w:rsidP="00940B00">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
                <w:iCs/>
                <w:sz w:val="24"/>
                <w:szCs w:val="24"/>
                <w:lang w:eastAsia="ja-JP"/>
              </w:rPr>
              <w:lastRenderedPageBreak/>
              <w:t xml:space="preserve">- </w:t>
            </w:r>
            <w:r w:rsidR="00054ECC" w:rsidRPr="002C700C">
              <w:rPr>
                <w:rFonts w:ascii="UD デジタル 教科書体 NK-R" w:eastAsia="UD デジタル 教科書体 NK-R" w:hAnsi="Times New Roman" w:cs="Times New Roman" w:hint="eastAsia"/>
                <w:iCs/>
                <w:sz w:val="24"/>
                <w:szCs w:val="24"/>
                <w:lang w:eastAsia="ja-JP"/>
              </w:rPr>
              <w:t>Ｓ－２１の写真</w:t>
            </w:r>
          </w:p>
          <w:p w14:paraId="44EE27B8" w14:textId="536B6F74" w:rsidR="00A81A17" w:rsidRPr="002C700C" w:rsidRDefault="00A81A17" w:rsidP="00940B00">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
                <w:iCs/>
                <w:sz w:val="24"/>
                <w:szCs w:val="24"/>
                <w:lang w:eastAsia="ja-JP"/>
              </w:rPr>
              <w:t xml:space="preserve">- </w:t>
            </w:r>
            <w:r w:rsidR="00054ECC" w:rsidRPr="002C700C">
              <w:rPr>
                <w:rFonts w:ascii="UD デジタル 教科書体 NK-R" w:eastAsia="UD デジタル 教科書体 NK-R" w:hAnsi="Times New Roman" w:cs="Times New Roman" w:hint="eastAsia"/>
                <w:iCs/>
                <w:sz w:val="24"/>
                <w:szCs w:val="24"/>
                <w:lang w:eastAsia="ja-JP"/>
              </w:rPr>
              <w:t>Ｓ－２１からの生存者の写真</w:t>
            </w:r>
          </w:p>
          <w:p w14:paraId="7F769F66" w14:textId="515A9F57" w:rsidR="00A81A17" w:rsidRPr="002C700C" w:rsidRDefault="00A81A17" w:rsidP="00940B00">
            <w:pPr>
              <w:rPr>
                <w:rFonts w:ascii="UD デジタル 教科書体 NK-R" w:eastAsia="UD デジタル 教科書体 NK-R" w:hAnsi="Times New Roman" w:cs="Times New Roman"/>
                <w:iCs/>
                <w:sz w:val="24"/>
                <w:szCs w:val="24"/>
                <w:lang w:eastAsia="ja-JP"/>
              </w:rPr>
            </w:pPr>
            <w:r w:rsidRPr="002C700C">
              <w:rPr>
                <w:rFonts w:ascii="UD デジタル 教科書体 NK-R" w:eastAsia="UD デジタル 教科書体 NK-R" w:hAnsi="Times New Roman" w:cs="Times New Roman" w:hint="eastAsia"/>
                <w:i/>
                <w:iCs/>
                <w:sz w:val="24"/>
                <w:szCs w:val="24"/>
                <w:lang w:eastAsia="ja-JP"/>
              </w:rPr>
              <w:lastRenderedPageBreak/>
              <w:t xml:space="preserve">- </w:t>
            </w:r>
            <w:r w:rsidR="00054ECC" w:rsidRPr="002C700C">
              <w:rPr>
                <w:rFonts w:ascii="UD デジタル 教科書体 NK-R" w:eastAsia="UD デジタル 教科書体 NK-R" w:hAnsi="Times New Roman" w:cs="Times New Roman" w:hint="eastAsia"/>
                <w:iCs/>
                <w:sz w:val="24"/>
                <w:szCs w:val="24"/>
                <w:lang w:eastAsia="ja-JP"/>
              </w:rPr>
              <w:t>沖縄戦に関する動画</w:t>
            </w:r>
            <w:r w:rsidR="00D76E42" w:rsidRPr="002C700C">
              <w:rPr>
                <w:rFonts w:ascii="UD デジタル 教科書体 NK-R" w:eastAsia="UD デジタル 教科書体 NK-R" w:hAnsi="Times New Roman" w:cs="Times New Roman" w:hint="eastAsia"/>
                <w:iCs/>
                <w:sz w:val="24"/>
                <w:szCs w:val="24"/>
                <w:lang w:eastAsia="ja-JP"/>
              </w:rPr>
              <w:t>（参考：</w:t>
            </w:r>
            <w:hyperlink r:id="rId7" w:history="1">
              <w:r w:rsidR="00D76E42" w:rsidRPr="002C700C">
                <w:rPr>
                  <w:rStyle w:val="ac"/>
                  <w:rFonts w:ascii="UD デジタル 教科書体 NK-R" w:eastAsia="UD デジタル 教科書体 NK-R" w:hAnsi="Times New Roman" w:cs="Times New Roman"/>
                  <w:iCs/>
                  <w:color w:val="auto"/>
                  <w:sz w:val="24"/>
                  <w:szCs w:val="24"/>
                  <w:lang w:eastAsia="ja-JP"/>
                </w:rPr>
                <w:t>https://www.youtube.com/watch?v=dLzzPiCRn9g</w:t>
              </w:r>
            </w:hyperlink>
            <w:r w:rsidR="00D76E42" w:rsidRPr="002C700C">
              <w:rPr>
                <w:rFonts w:ascii="UD デジタル 教科書体 NK-R" w:eastAsia="UD デジタル 教科書体 NK-R" w:hAnsi="Times New Roman" w:cs="Times New Roman"/>
                <w:iCs/>
                <w:sz w:val="24"/>
                <w:szCs w:val="24"/>
                <w:lang w:eastAsia="ja-JP"/>
              </w:rPr>
              <w:t>）</w:t>
            </w:r>
          </w:p>
          <w:p w14:paraId="04CDF8EE" w14:textId="77777777" w:rsidR="00A81A17" w:rsidRPr="002C700C" w:rsidRDefault="00A81A17" w:rsidP="00940B00">
            <w:pPr>
              <w:rPr>
                <w:rFonts w:ascii="UD デジタル 教科書体 NK-R" w:eastAsia="UD デジタル 教科書体 NK-R" w:hAnsi="Times New Roman" w:cs="Times New Roman"/>
                <w:sz w:val="24"/>
                <w:szCs w:val="24"/>
                <w:lang w:eastAsia="ja-JP"/>
              </w:rPr>
            </w:pPr>
          </w:p>
        </w:tc>
      </w:tr>
      <w:bookmarkEnd w:id="0"/>
    </w:tbl>
    <w:p w14:paraId="16F3A88B" w14:textId="77777777" w:rsidR="00AB6377" w:rsidRPr="002C700C" w:rsidRDefault="00AB6377">
      <w:pPr>
        <w:rPr>
          <w:rFonts w:ascii="UD デジタル 教科書体 NK-R" w:eastAsia="UD デジタル 教科書体 NK-R"/>
          <w:sz w:val="24"/>
          <w:szCs w:val="24"/>
          <w:lang w:eastAsia="ja-JP"/>
        </w:rPr>
      </w:pPr>
    </w:p>
    <w:sectPr w:rsidR="00AB6377" w:rsidRPr="002C700C" w:rsidSect="00482C27">
      <w:pgSz w:w="15840" w:h="12240" w:orient="landscape"/>
      <w:pgMar w:top="964" w:right="1440" w:bottom="964" w:left="1440" w:header="720" w:footer="720" w:gutter="0"/>
      <w:cols w:space="720"/>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09AD36F7" w14:textId="77777777" w:rsidR="00271773" w:rsidRDefault="00271773" w:rsidP="00A90FFC">
      <w:pPr>
        <w:spacing w:after="0" w:line="240" w:lineRule="auto"/>
      </w:pPr>
      <w:r>
        <w:separator/>
      </w:r>
    </w:p>
  </w:endnote>
  <w:endnote w:type="continuationSeparator" w:id="0">
    <w:p w14:paraId="1F17DBDA" w14:textId="77777777" w:rsidR="00271773" w:rsidRDefault="00271773" w:rsidP="00A90FFC">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Khmer OS">
    <w:altName w:val="Leelawadee UI"/>
    <w:charset w:val="00"/>
    <w:family w:val="auto"/>
    <w:pitch w:val="variable"/>
    <w:sig w:usb0="00000001" w:usb1="5000204A" w:usb2="00010000" w:usb3="00000000" w:csb0="00000111" w:csb1="00000000"/>
  </w:font>
  <w:font w:name="Calibri">
    <w:panose1 w:val="020F0502020204030204"/>
    <w:charset w:val="00"/>
    <w:family w:val="swiss"/>
    <w:pitch w:val="variable"/>
    <w:sig w:usb0="E4002EFF" w:usb1="C000247B" w:usb2="00000009" w:usb3="00000000" w:csb0="000001FF" w:csb1="00000000"/>
  </w:font>
  <w:font w:name="Courier New">
    <w:panose1 w:val="02070309020205020404"/>
    <w:charset w:val="00"/>
    <w:family w:val="modern"/>
    <w:pitch w:val="fixed"/>
    <w:sig w:usb0="E0002EFF" w:usb1="C0007843" w:usb2="00000009" w:usb3="00000000" w:csb0="000001FF" w:csb1="00000000"/>
  </w:font>
  <w:font w:name="Times New Roman">
    <w:panose1 w:val="02020603050405020304"/>
    <w:charset w:val="00"/>
    <w:family w:val="roman"/>
    <w:pitch w:val="variable"/>
    <w:sig w:usb0="E0002EFF" w:usb1="C000785B" w:usb2="00000009" w:usb3="00000000" w:csb0="000001FF" w:csb1="00000000"/>
  </w:font>
  <w:font w:name="Wingdings">
    <w:panose1 w:val="05000000000000000000"/>
    <w:charset w:val="02"/>
    <w:family w:val="auto"/>
    <w:pitch w:val="variable"/>
    <w:sig w:usb0="00000000" w:usb1="10000000" w:usb2="00000000" w:usb3="00000000" w:csb0="80000000" w:csb1="00000000"/>
  </w:font>
  <w:font w:name="Symbol">
    <w:panose1 w:val="05050102010706020507"/>
    <w:charset w:val="02"/>
    <w:family w:val="roman"/>
    <w:pitch w:val="variable"/>
    <w:sig w:usb0="00000000" w:usb1="10000000" w:usb2="00000000" w:usb3="00000000" w:csb0="80000000" w:csb1="00000000"/>
  </w:font>
  <w:font w:name="游明朝">
    <w:panose1 w:val="02020400000000000000"/>
    <w:charset w:val="80"/>
    <w:family w:val="roman"/>
    <w:pitch w:val="variable"/>
    <w:sig w:usb0="800002E7" w:usb1="2AC7FCFF" w:usb2="00000012" w:usb3="00000000" w:csb0="0002009F" w:csb1="00000000"/>
  </w:font>
  <w:font w:name="DaunPenh">
    <w:altName w:val="DaunPenh"/>
    <w:charset w:val="00"/>
    <w:family w:val="auto"/>
    <w:pitch w:val="variable"/>
    <w:sig w:usb0="80000003" w:usb1="00000000" w:usb2="00010000" w:usb3="00000000" w:csb0="00000001" w:csb1="00000000"/>
  </w:font>
  <w:font w:name="Calibri Light">
    <w:panose1 w:val="020F0302020204030204"/>
    <w:charset w:val="00"/>
    <w:family w:val="swiss"/>
    <w:pitch w:val="variable"/>
    <w:sig w:usb0="E4002EFF" w:usb1="C000247B" w:usb2="00000009" w:usb3="00000000" w:csb0="000001FF" w:csb1="00000000"/>
  </w:font>
  <w:font w:name="游ゴシック Light">
    <w:panose1 w:val="020B0300000000000000"/>
    <w:charset w:val="80"/>
    <w:family w:val="modern"/>
    <w:pitch w:val="variable"/>
    <w:sig w:usb0="E00002FF" w:usb1="2AC7FDFF" w:usb2="00000016" w:usb3="00000000" w:csb0="0002009F" w:csb1="00000000"/>
  </w:font>
  <w:font w:name="MoolBoran">
    <w:altName w:val="Leelawadee UI"/>
    <w:charset w:val="00"/>
    <w:family w:val="swiss"/>
    <w:pitch w:val="variable"/>
    <w:sig w:usb0="80000003" w:usb1="00000000" w:usb2="00010000" w:usb3="00000000" w:csb0="00000001" w:csb1="00000000"/>
  </w:font>
  <w:font w:name="UD デジタル 教科書体 NK-R">
    <w:panose1 w:val="02020400000000000000"/>
    <w:charset w:val="80"/>
    <w:family w:val="roman"/>
    <w:pitch w:val="variable"/>
    <w:sig w:usb0="800002A3" w:usb1="2AC7ECFA" w:usb2="00000010" w:usb3="00000000" w:csb0="00020000" w:csb1="00000000"/>
  </w:font>
</w:fonts>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4B6E660E" w14:textId="77777777" w:rsidR="00271773" w:rsidRDefault="00271773" w:rsidP="00A90FFC">
      <w:pPr>
        <w:spacing w:after="0" w:line="240" w:lineRule="auto"/>
      </w:pPr>
      <w:r>
        <w:separator/>
      </w:r>
    </w:p>
  </w:footnote>
  <w:footnote w:type="continuationSeparator" w:id="0">
    <w:p w14:paraId="7C7236AC" w14:textId="77777777" w:rsidR="00271773" w:rsidRDefault="00271773" w:rsidP="00A90FFC">
      <w:pPr>
        <w:spacing w:after="0" w:line="240" w:lineRule="auto"/>
      </w:pPr>
      <w:r>
        <w:continuationSeparator/>
      </w:r>
    </w:p>
  </w:footnote>
</w:footnotes>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abstractNum w:abstractNumId="0" w15:restartNumberingAfterBreak="0">
    <w:nsid w:val="20E94C61"/>
    <w:multiLevelType w:val="hybridMultilevel"/>
    <w:tmpl w:val="D99E3192"/>
    <w:lvl w:ilvl="0" w:tplc="7C4C0B82">
      <w:start w:val="3"/>
      <w:numFmt w:val="bullet"/>
      <w:lvlText w:val="-"/>
      <w:lvlJc w:val="left"/>
      <w:pPr>
        <w:ind w:left="720" w:hanging="360"/>
      </w:pPr>
      <w:rPr>
        <w:rFonts w:ascii="Khmer OS" w:eastAsiaTheme="minorHAnsi" w:hAnsi="Khmer OS" w:cs="Khmer OS"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37642EE8"/>
    <w:multiLevelType w:val="hybridMultilevel"/>
    <w:tmpl w:val="6A5008B8"/>
    <w:lvl w:ilvl="0" w:tplc="ED687366">
      <w:start w:val="1"/>
      <w:numFmt w:val="decimal"/>
      <w:lvlText w:val="%1."/>
      <w:lvlJc w:val="left"/>
      <w:pPr>
        <w:ind w:left="720" w:hanging="360"/>
      </w:pPr>
      <w:rPr>
        <w:rFonts w:ascii="Times New Roman" w:hAnsi="Times New Roman" w:cs="Times New Roman"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 w15:restartNumberingAfterBreak="0">
    <w:nsid w:val="50EE0F1D"/>
    <w:multiLevelType w:val="hybridMultilevel"/>
    <w:tmpl w:val="D54C7DCC"/>
    <w:lvl w:ilvl="0" w:tplc="7C4C0B82">
      <w:start w:val="3"/>
      <w:numFmt w:val="bullet"/>
      <w:lvlText w:val="-"/>
      <w:lvlJc w:val="left"/>
      <w:pPr>
        <w:ind w:left="720" w:hanging="360"/>
      </w:pPr>
      <w:rPr>
        <w:rFonts w:ascii="Khmer OS" w:eastAsiaTheme="minorHAnsi" w:hAnsi="Khmer OS" w:cs="Khmer OS"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70EE20F5"/>
    <w:multiLevelType w:val="hybridMultilevel"/>
    <w:tmpl w:val="2458B568"/>
    <w:lvl w:ilvl="0" w:tplc="7C4C0B82">
      <w:start w:val="3"/>
      <w:numFmt w:val="bullet"/>
      <w:lvlText w:val="-"/>
      <w:lvlJc w:val="left"/>
      <w:pPr>
        <w:ind w:left="720" w:hanging="360"/>
      </w:pPr>
      <w:rPr>
        <w:rFonts w:ascii="Khmer OS" w:eastAsiaTheme="minorHAnsi" w:hAnsi="Khmer OS" w:cs="Khmer OS"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abstractNumId w:val="2"/>
  </w:num>
  <w:num w:numId="2">
    <w:abstractNumId w:val="0"/>
  </w:num>
  <w:num w:numId="3">
    <w:abstractNumId w:val="3"/>
  </w:num>
  <w:num w:numId="4">
    <w:abstractNumId w:val="1"/>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bordersDoNotSurroundHeader/>
  <w:bordersDoNotSurroundFooter/>
  <w:proofState w:spelling="clean" w:grammar="dirty"/>
  <w:defaultTabStop w:val="720"/>
  <w:characterSpacingControl w:val="doNotCompress"/>
  <w:hdrShapeDefaults>
    <o:shapedefaults v:ext="edit" spidmax="2050">
      <v:textbox inset="5.85pt,.7pt,5.85pt,.7pt"/>
    </o:shapedefaults>
  </w:hdrShapeDefaults>
  <w:footnotePr>
    <w:footnote w:id="-1"/>
    <w:footnote w:id="0"/>
  </w:footnotePr>
  <w:endnotePr>
    <w:endnote w:id="-1"/>
    <w:endnote w:id="0"/>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A81A17"/>
    <w:rsid w:val="000369FF"/>
    <w:rsid w:val="0004238E"/>
    <w:rsid w:val="00054ECC"/>
    <w:rsid w:val="00063924"/>
    <w:rsid w:val="00271773"/>
    <w:rsid w:val="002C700C"/>
    <w:rsid w:val="0033339C"/>
    <w:rsid w:val="0035545B"/>
    <w:rsid w:val="003C273F"/>
    <w:rsid w:val="004439E0"/>
    <w:rsid w:val="004A7966"/>
    <w:rsid w:val="005741C1"/>
    <w:rsid w:val="005E7B77"/>
    <w:rsid w:val="00653A92"/>
    <w:rsid w:val="006827A1"/>
    <w:rsid w:val="00722E4B"/>
    <w:rsid w:val="007D132F"/>
    <w:rsid w:val="0087493A"/>
    <w:rsid w:val="008E2ECF"/>
    <w:rsid w:val="009C7780"/>
    <w:rsid w:val="00A81A17"/>
    <w:rsid w:val="00A90FFC"/>
    <w:rsid w:val="00AB5380"/>
    <w:rsid w:val="00AB6377"/>
    <w:rsid w:val="00AE254C"/>
    <w:rsid w:val="00C367A7"/>
    <w:rsid w:val="00CE506F"/>
    <w:rsid w:val="00CF345C"/>
    <w:rsid w:val="00D031CC"/>
    <w:rsid w:val="00D76E42"/>
    <w:rsid w:val="00DE389C"/>
    <w:rsid w:val="00E305EA"/>
    <w:rsid w:val="00F32775"/>
    <w:rsid w:val="00F97047"/>
    <w:rsid w:val="00FD55C2"/>
  </w:rsids>
  <m:mathPr>
    <m:mathFont m:val="Cambria Math"/>
    <m:brkBin m:val="before"/>
    <m:brkBinSub m:val="--"/>
    <m:smallFrac m:val="0"/>
    <m:dispDef/>
    <m:lMargin m:val="0"/>
    <m:rMargin m:val="0"/>
    <m:defJc m:val="centerGroup"/>
    <m:wrapIndent m:val="1440"/>
    <m:intLim m:val="subSup"/>
    <m:naryLim m:val="undOvr"/>
  </m:mathPr>
  <w:themeFontLang w:val="en-US" w:eastAsia="ja-JP" w:bidi="km-KH"/>
  <w:clrSchemeMapping w:bg1="light1" w:t1="dark1" w:bg2="light2" w:t2="dark2" w:accent1="accent1" w:accent2="accent2" w:accent3="accent3" w:accent4="accent4" w:accent5="accent5" w:accent6="accent6" w:hyperlink="hyperlink" w:followedHyperlink="followedHyperlink"/>
  <w:shapeDefaults>
    <o:shapedefaults v:ext="edit" spidmax="2050">
      <v:textbox inset="5.85pt,.7pt,5.85pt,.7pt"/>
    </o:shapedefaults>
    <o:shapelayout v:ext="edit">
      <o:idmap v:ext="edit" data="2"/>
    </o:shapelayout>
  </w:shapeDefaults>
  <w:decimalSymbol w:val="."/>
  <w:listSeparator w:val=","/>
  <w14:docId w14:val="323C840F"/>
  <w15:chartTrackingRefBased/>
  <w15:docId w15:val="{73ADF1C8-A0F5-4D54-94F2-3A3B1D70E5F2}"/>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EastAsia"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2" w:semiHidden="1" w:unhideWhenUsed="1"/>
    <w:lsdException w:name="Table Web 1"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rsid w:val="00A81A17"/>
    <w:rPr>
      <w:szCs w:val="36"/>
      <w:lang w:bidi="km-KH"/>
    </w:r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paragraph" w:styleId="a3">
    <w:name w:val="List Paragraph"/>
    <w:basedOn w:val="a"/>
    <w:uiPriority w:val="34"/>
    <w:qFormat/>
    <w:rsid w:val="00A81A17"/>
    <w:pPr>
      <w:spacing w:after="200" w:line="276" w:lineRule="auto"/>
      <w:ind w:left="720"/>
      <w:contextualSpacing/>
    </w:pPr>
  </w:style>
  <w:style w:type="table" w:styleId="a4">
    <w:name w:val="Table Grid"/>
    <w:basedOn w:val="a1"/>
    <w:uiPriority w:val="39"/>
    <w:rsid w:val="00A81A17"/>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a5">
    <w:name w:val="annotation reference"/>
    <w:basedOn w:val="a0"/>
    <w:uiPriority w:val="99"/>
    <w:semiHidden/>
    <w:unhideWhenUsed/>
    <w:rsid w:val="00A81A17"/>
    <w:rPr>
      <w:sz w:val="18"/>
      <w:szCs w:val="18"/>
    </w:rPr>
  </w:style>
  <w:style w:type="paragraph" w:styleId="a6">
    <w:name w:val="annotation text"/>
    <w:basedOn w:val="a"/>
    <w:link w:val="a7"/>
    <w:uiPriority w:val="99"/>
    <w:semiHidden/>
    <w:unhideWhenUsed/>
    <w:rsid w:val="00A81A17"/>
  </w:style>
  <w:style w:type="character" w:customStyle="1" w:styleId="a7">
    <w:name w:val="コメント文字列 (文字)"/>
    <w:basedOn w:val="a0"/>
    <w:link w:val="a6"/>
    <w:uiPriority w:val="99"/>
    <w:semiHidden/>
    <w:rsid w:val="00A81A17"/>
    <w:rPr>
      <w:rFonts w:eastAsiaTheme="minorEastAsia"/>
      <w:szCs w:val="36"/>
      <w:lang w:bidi="km-KH"/>
    </w:rPr>
  </w:style>
  <w:style w:type="paragraph" w:styleId="a8">
    <w:name w:val="annotation subject"/>
    <w:basedOn w:val="a6"/>
    <w:next w:val="a6"/>
    <w:link w:val="a9"/>
    <w:uiPriority w:val="99"/>
    <w:semiHidden/>
    <w:unhideWhenUsed/>
    <w:rsid w:val="00C367A7"/>
    <w:pPr>
      <w:spacing w:line="240" w:lineRule="auto"/>
    </w:pPr>
    <w:rPr>
      <w:b/>
      <w:bCs/>
      <w:sz w:val="20"/>
      <w:szCs w:val="32"/>
    </w:rPr>
  </w:style>
  <w:style w:type="character" w:customStyle="1" w:styleId="a9">
    <w:name w:val="コメント内容 (文字)"/>
    <w:basedOn w:val="a7"/>
    <w:link w:val="a8"/>
    <w:uiPriority w:val="99"/>
    <w:semiHidden/>
    <w:rsid w:val="00C367A7"/>
    <w:rPr>
      <w:rFonts w:eastAsiaTheme="minorEastAsia"/>
      <w:b/>
      <w:bCs/>
      <w:sz w:val="20"/>
      <w:szCs w:val="32"/>
      <w:lang w:bidi="km-KH"/>
    </w:rPr>
  </w:style>
  <w:style w:type="paragraph" w:styleId="aa">
    <w:name w:val="Balloon Text"/>
    <w:basedOn w:val="a"/>
    <w:link w:val="ab"/>
    <w:uiPriority w:val="99"/>
    <w:semiHidden/>
    <w:unhideWhenUsed/>
    <w:rsid w:val="00653A92"/>
    <w:pPr>
      <w:spacing w:after="0" w:line="240" w:lineRule="auto"/>
    </w:pPr>
    <w:rPr>
      <w:rFonts w:asciiTheme="majorHAnsi" w:eastAsiaTheme="majorEastAsia" w:hAnsiTheme="majorHAnsi" w:cstheme="majorBidi"/>
      <w:sz w:val="18"/>
      <w:szCs w:val="29"/>
    </w:rPr>
  </w:style>
  <w:style w:type="character" w:customStyle="1" w:styleId="ab">
    <w:name w:val="吹き出し (文字)"/>
    <w:basedOn w:val="a0"/>
    <w:link w:val="aa"/>
    <w:uiPriority w:val="99"/>
    <w:semiHidden/>
    <w:rsid w:val="00653A92"/>
    <w:rPr>
      <w:rFonts w:asciiTheme="majorHAnsi" w:eastAsiaTheme="majorEastAsia" w:hAnsiTheme="majorHAnsi" w:cstheme="majorBidi"/>
      <w:sz w:val="18"/>
      <w:szCs w:val="29"/>
      <w:lang w:bidi="km-KH"/>
    </w:rPr>
  </w:style>
  <w:style w:type="character" w:styleId="ac">
    <w:name w:val="Hyperlink"/>
    <w:basedOn w:val="a0"/>
    <w:uiPriority w:val="99"/>
    <w:unhideWhenUsed/>
    <w:rsid w:val="00D76E42"/>
    <w:rPr>
      <w:color w:val="0563C1" w:themeColor="hyperlink"/>
      <w:u w:val="single"/>
    </w:rPr>
  </w:style>
  <w:style w:type="paragraph" w:styleId="ad">
    <w:name w:val="header"/>
    <w:basedOn w:val="a"/>
    <w:link w:val="ae"/>
    <w:uiPriority w:val="99"/>
    <w:unhideWhenUsed/>
    <w:rsid w:val="00A90FFC"/>
    <w:pPr>
      <w:tabs>
        <w:tab w:val="center" w:pos="4252"/>
        <w:tab w:val="right" w:pos="8504"/>
      </w:tabs>
      <w:snapToGrid w:val="0"/>
    </w:pPr>
  </w:style>
  <w:style w:type="character" w:customStyle="1" w:styleId="ae">
    <w:name w:val="ヘッダー (文字)"/>
    <w:basedOn w:val="a0"/>
    <w:link w:val="ad"/>
    <w:uiPriority w:val="99"/>
    <w:rsid w:val="00A90FFC"/>
    <w:rPr>
      <w:szCs w:val="36"/>
      <w:lang w:bidi="km-KH"/>
    </w:rPr>
  </w:style>
  <w:style w:type="paragraph" w:styleId="af">
    <w:name w:val="footer"/>
    <w:basedOn w:val="a"/>
    <w:link w:val="af0"/>
    <w:uiPriority w:val="99"/>
    <w:unhideWhenUsed/>
    <w:rsid w:val="00A90FFC"/>
    <w:pPr>
      <w:tabs>
        <w:tab w:val="center" w:pos="4252"/>
        <w:tab w:val="right" w:pos="8504"/>
      </w:tabs>
      <w:snapToGrid w:val="0"/>
    </w:pPr>
  </w:style>
  <w:style w:type="character" w:customStyle="1" w:styleId="af0">
    <w:name w:val="フッター (文字)"/>
    <w:basedOn w:val="a0"/>
    <w:link w:val="af"/>
    <w:uiPriority w:val="99"/>
    <w:rsid w:val="00A90FFC"/>
    <w:rPr>
      <w:szCs w:val="36"/>
      <w:lang w:bidi="km-KH"/>
    </w:rPr>
  </w:style>
  <w:style w:type="character" w:styleId="af1">
    <w:name w:val="FollowedHyperlink"/>
    <w:basedOn w:val="a0"/>
    <w:uiPriority w:val="99"/>
    <w:semiHidden/>
    <w:unhideWhenUsed/>
    <w:rsid w:val="007D132F"/>
    <w:rPr>
      <w:color w:val="954F72" w:themeColor="followedHyperlink"/>
      <w:u w:val="single"/>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fontTable" Target="fontTable.xml"/><Relationship Id="rId3" Type="http://schemas.openxmlformats.org/officeDocument/2006/relationships/settings" Target="settings.xml"/><Relationship Id="rId7" Type="http://schemas.openxmlformats.org/officeDocument/2006/relationships/hyperlink" Target="https://www.youtube.com/watch?v=dLzzPiCRn9g" TargetMode="External"/><Relationship Id="rId2" Type="http://schemas.openxmlformats.org/officeDocument/2006/relationships/styles" Target="styles.xml"/><Relationship Id="rId1" Type="http://schemas.openxmlformats.org/officeDocument/2006/relationships/numbering" Target="numbering.xml"/><Relationship Id="rId6" Type="http://schemas.openxmlformats.org/officeDocument/2006/relationships/endnotes" Target="endnotes.xml"/><Relationship Id="rId5" Type="http://schemas.openxmlformats.org/officeDocument/2006/relationships/footnotes" Target="footnotes.xml"/><Relationship Id="rId4" Type="http://schemas.openxmlformats.org/officeDocument/2006/relationships/webSettings" Target="webSettings.xml"/><Relationship Id="rId9" Type="http://schemas.openxmlformats.org/officeDocument/2006/relationships/theme" Target="theme/theme1.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Template>
  <TotalTime>276</TotalTime>
  <Pages>3</Pages>
  <Words>185</Words>
  <Characters>1060</Characters>
  <Application>Microsoft Office Word</Application>
  <DocSecurity>0</DocSecurity>
  <Lines>8</Lines>
  <Paragraphs>2</Paragraphs>
  <ScaleCrop>false</ScaleCrop>
  <HeadingPairs>
    <vt:vector size="4" baseType="variant">
      <vt:variant>
        <vt:lpstr>タイトル</vt:lpstr>
      </vt:variant>
      <vt:variant>
        <vt:i4>1</vt:i4>
      </vt:variant>
      <vt:variant>
        <vt:lpstr>Title</vt:lpstr>
      </vt:variant>
      <vt:variant>
        <vt:i4>1</vt:i4>
      </vt:variant>
    </vt:vector>
  </HeadingPairs>
  <TitlesOfParts>
    <vt:vector size="2" baseType="lpstr">
      <vt:lpstr/>
      <vt:lpstr/>
    </vt:vector>
  </TitlesOfParts>
  <Company/>
  <LinksUpToDate>false</LinksUpToDate>
  <CharactersWithSpaces>1243</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
  <cp:lastModifiedBy>Yohei Higuchi</cp:lastModifiedBy>
  <cp:revision>12</cp:revision>
  <dcterms:created xsi:type="dcterms:W3CDTF">2022-01-28T01:02:00Z</dcterms:created>
  <dcterms:modified xsi:type="dcterms:W3CDTF">2022-03-08T20:24:00Z</dcterms:modified>
</cp:coreProperties>
</file>