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ackground w:color="FFFFFF"/>
  <w:body>
    <w:p w14:paraId="524F6801" w14:textId="77777777" w:rsidR="007F61FF" w:rsidRPr="00C708EF" w:rsidRDefault="00B77733">
      <w:pPr>
        <w:jc w:val="center"/>
        <w:rPr>
          <w:rFonts w:ascii="UD デジタル 教科書体 NK-R" w:eastAsia="UD デジタル 教科書体 NK-R" w:hAnsiTheme="minorEastAsia" w:cs="Times New Roman"/>
          <w:b/>
          <w:sz w:val="28"/>
          <w:szCs w:val="28"/>
        </w:rPr>
      </w:pPr>
      <w:r w:rsidRPr="00C708EF">
        <w:rPr>
          <w:rFonts w:ascii="UD デジタル 教科書体 NK-R" w:eastAsia="UD デジタル 教科書体 NK-R" w:hAnsiTheme="minorEastAsia" w:cs="Times New Roman" w:hint="eastAsia"/>
          <w:b/>
          <w:sz w:val="28"/>
          <w:szCs w:val="28"/>
        </w:rPr>
        <w:t>2021</w:t>
      </w:r>
      <w:r w:rsidRPr="00C708EF">
        <w:rPr>
          <w:rFonts w:ascii="UD デジタル 教科書体 NK-R" w:eastAsia="UD デジタル 教科書体 NK-R" w:hAnsiTheme="minorEastAsia" w:cs="Gungsuh" w:hint="eastAsia"/>
          <w:b/>
          <w:sz w:val="28"/>
          <w:szCs w:val="28"/>
        </w:rPr>
        <w:t>年度「平和への思い」発信・交流・継承事業　平和学習教材</w:t>
      </w:r>
    </w:p>
    <w:p w14:paraId="4B55CEF2" w14:textId="77777777" w:rsidR="007F61FF" w:rsidRPr="00C708EF" w:rsidRDefault="00B77733">
      <w:pPr>
        <w:jc w:val="center"/>
        <w:rPr>
          <w:rFonts w:ascii="UD デジタル 教科書体 NK-R" w:eastAsia="UD デジタル 教科書体 NK-R" w:hAnsiTheme="minorEastAsia" w:cs="Times New Roman"/>
          <w:b/>
          <w:sz w:val="28"/>
          <w:szCs w:val="28"/>
        </w:rPr>
      </w:pPr>
      <w:r w:rsidRPr="00C708EF">
        <w:rPr>
          <w:rFonts w:ascii="UD デジタル 教科書体 NK-R" w:eastAsia="UD デジタル 教科書体 NK-R" w:hAnsiTheme="minorEastAsia" w:cs="Gungsuh" w:hint="eastAsia"/>
          <w:b/>
          <w:sz w:val="28"/>
          <w:szCs w:val="28"/>
        </w:rPr>
        <w:t>学習計画指導案</w:t>
      </w:r>
    </w:p>
    <w:p w14:paraId="35F0F8ED"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788A5BDC"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１．授業概要</w:t>
      </w:r>
    </w:p>
    <w:p w14:paraId="6EF2F6DD"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・授業テーマ：「アジアの学生と交流して考えた平和構築」</w:t>
      </w:r>
    </w:p>
    <w:p w14:paraId="79F56482"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・使用教材：2021年「平和への思い」発信・交流・継承事業　平和学習教材</w:t>
      </w:r>
    </w:p>
    <w:p w14:paraId="561DC28A"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・対象学年：高校生</w:t>
      </w:r>
    </w:p>
    <w:p w14:paraId="4EBD16F4"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47265AEB"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２．本時の学習のねらい</w:t>
      </w:r>
    </w:p>
    <w:p w14:paraId="3E27249A" w14:textId="7E8E9B03" w:rsidR="00212A34" w:rsidRPr="00C708EF" w:rsidRDefault="00E94F75">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①沖縄戦とベトナム戦争を比較することで、</w:t>
      </w:r>
      <w:r w:rsidR="00212A34" w:rsidRPr="00C708EF">
        <w:rPr>
          <w:rFonts w:ascii="UD デジタル 教科書体 NK-R" w:eastAsia="UD デジタル 教科書体 NK-R" w:hAnsiTheme="minorEastAsia" w:cs="Gungsuh" w:hint="eastAsia"/>
          <w:sz w:val="21"/>
          <w:szCs w:val="21"/>
        </w:rPr>
        <w:t>それぞれの戦争の違いと教訓が理解できるよう</w:t>
      </w:r>
      <w:r w:rsidR="007C1258" w:rsidRPr="00C708EF">
        <w:rPr>
          <w:rFonts w:ascii="UD デジタル 教科書体 NK-R" w:eastAsia="UD デジタル 教科書体 NK-R" w:hAnsiTheme="minorEastAsia" w:cs="Gungsuh" w:hint="eastAsia"/>
          <w:sz w:val="21"/>
          <w:szCs w:val="21"/>
        </w:rPr>
        <w:t>に</w:t>
      </w:r>
      <w:r w:rsidR="00212A34" w:rsidRPr="00C708EF">
        <w:rPr>
          <w:rFonts w:ascii="UD デジタル 教科書体 NK-R" w:eastAsia="UD デジタル 教科書体 NK-R" w:hAnsiTheme="minorEastAsia" w:cs="Gungsuh" w:hint="eastAsia"/>
          <w:sz w:val="21"/>
          <w:szCs w:val="21"/>
        </w:rPr>
        <w:t>なる。</w:t>
      </w:r>
    </w:p>
    <w:p w14:paraId="711B863C" w14:textId="5B5E9823" w:rsidR="007F61FF" w:rsidRPr="00C708EF" w:rsidRDefault="00212A3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②</w:t>
      </w:r>
      <w:r w:rsidR="00E94F75" w:rsidRPr="00C708EF">
        <w:rPr>
          <w:rFonts w:ascii="UD デジタル 教科書体 NK-R" w:eastAsia="UD デジタル 教科書体 NK-R" w:hAnsiTheme="minorEastAsia" w:cs="Gungsuh" w:hint="eastAsia"/>
          <w:sz w:val="21"/>
          <w:szCs w:val="21"/>
        </w:rPr>
        <w:t>生徒</w:t>
      </w:r>
      <w:r w:rsidR="00B77733" w:rsidRPr="00C708EF">
        <w:rPr>
          <w:rFonts w:ascii="UD デジタル 教科書体 NK-R" w:eastAsia="UD デジタル 教科書体 NK-R" w:hAnsiTheme="minorEastAsia" w:cs="Gungsuh" w:hint="eastAsia"/>
          <w:sz w:val="21"/>
          <w:szCs w:val="21"/>
        </w:rPr>
        <w:t>自身が平和を構築する側という当事者意識を持てるようになる</w:t>
      </w:r>
      <w:r w:rsidR="00C708EF">
        <w:rPr>
          <w:rFonts w:ascii="UD デジタル 教科書体 NK-R" w:eastAsia="UD デジタル 教科書体 NK-R" w:hAnsiTheme="minorEastAsia" w:cs="Gungsuh" w:hint="eastAsia"/>
          <w:sz w:val="21"/>
          <w:szCs w:val="21"/>
        </w:rPr>
        <w:t>。</w:t>
      </w:r>
    </w:p>
    <w:p w14:paraId="47F9A94D"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4FE0D267"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３．本時の学習過程</w:t>
      </w:r>
    </w:p>
    <w:p w14:paraId="7EF494AD" w14:textId="0449380E"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 xml:space="preserve">　　　　　　　　　　　</w:t>
      </w:r>
      <w:r w:rsidR="003917B8" w:rsidRPr="00C708EF">
        <w:rPr>
          <w:rFonts w:ascii="UD デジタル 教科書体 NK-R" w:eastAsia="UD デジタル 教科書体 NK-R" w:hAnsiTheme="minorEastAsia" w:cs="Gungsuh" w:hint="eastAsia"/>
          <w:sz w:val="21"/>
          <w:szCs w:val="21"/>
        </w:rPr>
        <w:t xml:space="preserve">　</w:t>
      </w:r>
      <w:r w:rsidRPr="00C708EF">
        <w:rPr>
          <w:rFonts w:ascii="UD デジタル 教科書体 NK-R" w:eastAsia="UD デジタル 教科書体 NK-R" w:hAnsiTheme="minorEastAsia" w:cs="Gungsuh" w:hint="eastAsia"/>
          <w:sz w:val="21"/>
          <w:szCs w:val="21"/>
        </w:rPr>
        <w:t>＜内容＞</w:t>
      </w:r>
      <w:r w:rsidR="003917B8" w:rsidRPr="00C708EF">
        <w:rPr>
          <w:rFonts w:ascii="UD デジタル 教科書体 NK-R" w:eastAsia="UD デジタル 教科書体 NK-R" w:hAnsiTheme="minorEastAsia" w:cs="Gungsuh" w:hint="eastAsia"/>
          <w:sz w:val="21"/>
          <w:szCs w:val="21"/>
        </w:rPr>
        <w:t xml:space="preserve">　　　　　　　　　　　　　　</w:t>
      </w:r>
      <w:r w:rsidR="00C708EF">
        <w:rPr>
          <w:rFonts w:ascii="UD デジタル 教科書体 NK-R" w:eastAsia="UD デジタル 教科書体 NK-R" w:hAnsiTheme="minorEastAsia" w:cs="Gungsuh" w:hint="eastAsia"/>
          <w:sz w:val="21"/>
          <w:szCs w:val="21"/>
        </w:rPr>
        <w:t xml:space="preserve">　　　　　　　　　　　　　　　</w:t>
      </w:r>
      <w:r w:rsidR="00112C54">
        <w:rPr>
          <w:rFonts w:ascii="UD デジタル 教科書体 NK-R" w:eastAsia="UD デジタル 教科書体 NK-R" w:hAnsiTheme="minorEastAsia" w:cs="Gungsuh" w:hint="eastAsia"/>
          <w:sz w:val="21"/>
          <w:szCs w:val="21"/>
        </w:rPr>
        <w:t xml:space="preserve">　　　</w:t>
      </w:r>
      <w:r w:rsidR="00C708EF">
        <w:rPr>
          <w:rFonts w:ascii="UD デジタル 教科書体 NK-R" w:eastAsia="UD デジタル 教科書体 NK-R" w:hAnsiTheme="minorEastAsia" w:cs="Gungsuh" w:hint="eastAsia"/>
          <w:sz w:val="21"/>
          <w:szCs w:val="21"/>
        </w:rPr>
        <w:t xml:space="preserve">　　</w:t>
      </w:r>
      <w:r w:rsidRPr="00C708EF">
        <w:rPr>
          <w:rFonts w:ascii="UD デジタル 教科書体 NK-R" w:eastAsia="UD デジタル 教科書体 NK-R" w:hAnsiTheme="minorEastAsia" w:cs="Gungsuh" w:hint="eastAsia"/>
          <w:sz w:val="21"/>
          <w:szCs w:val="21"/>
        </w:rPr>
        <w:t xml:space="preserve">　＜ねらい＞</w:t>
      </w:r>
    </w:p>
    <w:tbl>
      <w:tblPr>
        <w:tblStyle w:val="a5"/>
        <w:tblW w:w="9771" w:type="dxa"/>
        <w:tblInd w:w="0" w:type="dxa"/>
        <w:tblBorders>
          <w:top w:val="single" w:sz="6" w:space="0" w:color="000000"/>
          <w:left w:val="single" w:sz="6" w:space="0" w:color="000000"/>
          <w:bottom w:val="single" w:sz="6" w:space="0" w:color="000000"/>
          <w:right w:val="single" w:sz="6" w:space="0" w:color="000000"/>
          <w:insideH w:val="single" w:sz="6" w:space="0" w:color="000000"/>
          <w:insideV w:val="single" w:sz="6" w:space="0" w:color="000000"/>
        </w:tblBorders>
        <w:tblLayout w:type="fixed"/>
        <w:tblLook w:val="0600" w:firstRow="0" w:lastRow="0" w:firstColumn="0" w:lastColumn="0" w:noHBand="1" w:noVBand="1"/>
      </w:tblPr>
      <w:tblGrid>
        <w:gridCol w:w="983"/>
        <w:gridCol w:w="4110"/>
        <w:gridCol w:w="4678"/>
      </w:tblGrid>
      <w:tr w:rsidR="007F61FF" w:rsidRPr="00C708EF" w14:paraId="6C0BC1B0" w14:textId="77777777" w:rsidTr="003917B8">
        <w:trPr>
          <w:trHeight w:val="243"/>
        </w:trPr>
        <w:tc>
          <w:tcPr>
            <w:tcW w:w="9771" w:type="dxa"/>
            <w:gridSpan w:val="3"/>
            <w:tcBorders>
              <w:top w:val="single" w:sz="8" w:space="0" w:color="000000"/>
              <w:left w:val="single" w:sz="8" w:space="0" w:color="000000"/>
              <w:bottom w:val="single" w:sz="8" w:space="0" w:color="000000"/>
              <w:right w:val="single" w:sz="8" w:space="0" w:color="000000"/>
            </w:tcBorders>
            <w:tcMar>
              <w:top w:w="100" w:type="dxa"/>
              <w:left w:w="100" w:type="dxa"/>
              <w:bottom w:w="100" w:type="dxa"/>
              <w:right w:w="100" w:type="dxa"/>
            </w:tcMar>
          </w:tcPr>
          <w:p w14:paraId="07F8BA32" w14:textId="56E52CFB" w:rsidR="007F61FF" w:rsidRPr="00C708EF" w:rsidRDefault="00B77733">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（１）導入</w:t>
            </w:r>
            <w:r w:rsidR="00C708EF">
              <w:rPr>
                <w:rFonts w:ascii="UD デジタル 教科書体 NK-R" w:eastAsia="UD デジタル 教科書体 NK-R" w:hAnsiTheme="minorEastAsia" w:cs="Gungsuh" w:hint="eastAsia"/>
                <w:sz w:val="21"/>
                <w:szCs w:val="21"/>
              </w:rPr>
              <w:t xml:space="preserve">　</w:t>
            </w:r>
            <w:r w:rsidR="00052ED1" w:rsidRPr="00C708EF">
              <w:rPr>
                <w:rFonts w:ascii="UD デジタル 教科書体 NK-R" w:eastAsia="UD デジタル 教科書体 NK-R" w:hAnsiTheme="minorEastAsia" w:cs="Gungsuh" w:hint="eastAsia"/>
                <w:sz w:val="21"/>
                <w:szCs w:val="21"/>
              </w:rPr>
              <w:t>（</w:t>
            </w:r>
            <w:r w:rsidR="00C708EF">
              <w:rPr>
                <w:rFonts w:ascii="UD デジタル 教科書体 NK-R" w:eastAsia="UD デジタル 教科書体 NK-R" w:hAnsiTheme="minorEastAsia" w:cs="Gungsuh" w:hint="eastAsia"/>
                <w:sz w:val="21"/>
                <w:szCs w:val="21"/>
              </w:rPr>
              <w:t xml:space="preserve">合計　</w:t>
            </w:r>
            <w:r w:rsidR="00052ED1" w:rsidRPr="00C708EF">
              <w:rPr>
                <w:rFonts w:ascii="UD デジタル 教科書体 NK-R" w:eastAsia="UD デジタル 教科書体 NK-R" w:hAnsiTheme="minorEastAsia" w:cs="Gungsuh" w:hint="eastAsia"/>
                <w:sz w:val="21"/>
                <w:szCs w:val="21"/>
              </w:rPr>
              <w:t>７分）</w:t>
            </w:r>
          </w:p>
        </w:tc>
      </w:tr>
      <w:tr w:rsidR="007F61FF" w:rsidRPr="00C708EF" w14:paraId="4B01B844" w14:textId="77777777" w:rsidTr="00792F16">
        <w:trPr>
          <w:trHeight w:val="845"/>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1A127F9D" w14:textId="6FAAAA5A" w:rsidR="007F61FF" w:rsidRPr="00C708EF" w:rsidRDefault="00792F16">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２</w:t>
            </w:r>
            <w:r w:rsidR="00B77733" w:rsidRPr="00C708EF">
              <w:rPr>
                <w:rFonts w:ascii="UD デジタル 教科書体 NK-R" w:eastAsia="UD デジタル 教科書体 NK-R" w:hAnsiTheme="minorEastAsia" w:cs="Gungsuh" w:hint="eastAsia"/>
                <w:sz w:val="21"/>
                <w:szCs w:val="21"/>
              </w:rPr>
              <w:t>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52B67B7B"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本時の目標を確認（めあて）</w:t>
            </w:r>
          </w:p>
          <w:p w14:paraId="3DAC0888" w14:textId="23E55EFC"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w:t>
            </w:r>
            <w:r w:rsidR="001D6DD2" w:rsidRPr="00C708EF">
              <w:rPr>
                <w:rFonts w:ascii="UD デジタル 教科書体 NK-R" w:eastAsia="UD デジタル 教科書体 NK-R" w:hAnsiTheme="minorEastAsia" w:cs="Gungsuh" w:hint="eastAsia"/>
                <w:sz w:val="21"/>
                <w:szCs w:val="21"/>
              </w:rPr>
              <w:t>沖縄戦とベトナム戦争について学びそれぞれの「平和」について考え、あなたができる「平和」を作る方法を考える</w:t>
            </w:r>
            <w:r w:rsidRPr="00C708EF">
              <w:rPr>
                <w:rFonts w:ascii="UD デジタル 教科書体 NK-R" w:eastAsia="UD デジタル 教科書体 NK-R" w:hAnsiTheme="minorEastAsia" w:cs="Gungsuh" w:hint="eastAsia"/>
                <w:sz w:val="21"/>
                <w:szCs w:val="21"/>
              </w:rPr>
              <w:t>」</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0BD02400"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この学習の目的を明確にし、授業に取り組みやすくする。</w:t>
            </w:r>
          </w:p>
        </w:tc>
      </w:tr>
      <w:tr w:rsidR="007F61FF" w:rsidRPr="00C708EF" w14:paraId="6EBF7764" w14:textId="77777777" w:rsidTr="00792F16">
        <w:trPr>
          <w:trHeight w:val="737"/>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1C06DF3F" w14:textId="77777777" w:rsidR="007F61FF" w:rsidRPr="00C708EF" w:rsidRDefault="00B77733">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２分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4EAF45DC" w14:textId="31122B45"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自分なりの</w:t>
            </w:r>
            <w:r w:rsidR="00052ED1" w:rsidRPr="00C708EF">
              <w:rPr>
                <w:rFonts w:ascii="UD デジタル 教科書体 NK-R" w:eastAsia="UD デジタル 教科書体 NK-R" w:hAnsiTheme="minorEastAsia" w:cs="Gungsuh" w:hint="eastAsia"/>
                <w:sz w:val="21"/>
                <w:szCs w:val="21"/>
              </w:rPr>
              <w:t>「</w:t>
            </w:r>
            <w:r w:rsidRPr="00C708EF">
              <w:rPr>
                <w:rFonts w:ascii="UD デジタル 教科書体 NK-R" w:eastAsia="UD デジタル 教科書体 NK-R" w:hAnsiTheme="minorEastAsia" w:cs="Gungsuh" w:hint="eastAsia"/>
                <w:sz w:val="21"/>
                <w:szCs w:val="21"/>
              </w:rPr>
              <w:t>平和</w:t>
            </w:r>
            <w:r w:rsidR="00052ED1" w:rsidRPr="00C708EF">
              <w:rPr>
                <w:rFonts w:ascii="UD デジタル 教科書体 NK-R" w:eastAsia="UD デジタル 教科書体 NK-R" w:hAnsiTheme="minorEastAsia" w:cs="Gungsuh" w:hint="eastAsia"/>
                <w:sz w:val="21"/>
                <w:szCs w:val="21"/>
              </w:rPr>
              <w:t>」</w:t>
            </w:r>
            <w:r w:rsidRPr="00C708EF">
              <w:rPr>
                <w:rFonts w:ascii="UD デジタル 教科書体 NK-R" w:eastAsia="UD デジタル 教科書体 NK-R" w:hAnsiTheme="minorEastAsia" w:cs="Gungsuh" w:hint="eastAsia"/>
                <w:sz w:val="21"/>
                <w:szCs w:val="21"/>
              </w:rPr>
              <w:t>の定義を考えてもらう</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3517D7D3"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・現段階での平和に対する自分の定義を確認しもらう</w:t>
            </w:r>
          </w:p>
        </w:tc>
      </w:tr>
      <w:tr w:rsidR="007F61FF" w:rsidRPr="00C708EF" w14:paraId="567E5915" w14:textId="77777777" w:rsidTr="00792F16">
        <w:trPr>
          <w:trHeight w:val="397"/>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42542AF1" w14:textId="7AE89062" w:rsidR="007F61FF" w:rsidRPr="00C708EF" w:rsidRDefault="000D04CC">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３</w:t>
            </w:r>
            <w:r w:rsidR="00B77733" w:rsidRPr="00C708EF">
              <w:rPr>
                <w:rFonts w:ascii="UD デジタル 教科書体 NK-R" w:eastAsia="UD デジタル 教科書体 NK-R" w:hAnsiTheme="minorEastAsia" w:cs="Gungsuh" w:hint="eastAsia"/>
                <w:sz w:val="21"/>
                <w:szCs w:val="21"/>
              </w:rPr>
              <w:t>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320043E2"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生徒に発表してもらう</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4F38F0E5" w14:textId="3A239012" w:rsidR="007F61FF" w:rsidRPr="00C708EF" w:rsidRDefault="001D6DD2">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・平和の定義は</w:t>
            </w:r>
            <w:r w:rsidR="00B77733" w:rsidRPr="00C708EF">
              <w:rPr>
                <w:rFonts w:ascii="UD デジタル 教科書体 NK-R" w:eastAsia="UD デジタル 教科書体 NK-R" w:hAnsiTheme="minorEastAsia" w:cs="Gungsuh" w:hint="eastAsia"/>
                <w:sz w:val="21"/>
                <w:szCs w:val="21"/>
              </w:rPr>
              <w:t>人それぞれあることに気がつく</w:t>
            </w:r>
          </w:p>
        </w:tc>
      </w:tr>
      <w:tr w:rsidR="007F61FF" w:rsidRPr="00C708EF" w14:paraId="68102CFF" w14:textId="77777777" w:rsidTr="00792F16">
        <w:trPr>
          <w:trHeight w:val="251"/>
        </w:trPr>
        <w:tc>
          <w:tcPr>
            <w:tcW w:w="9771" w:type="dxa"/>
            <w:gridSpan w:val="3"/>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482C56F1" w14:textId="079EE152" w:rsidR="007F61FF" w:rsidRPr="00C708EF" w:rsidRDefault="00B77733">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（２）</w:t>
            </w:r>
            <w:r w:rsidR="00C708EF">
              <w:rPr>
                <w:rFonts w:ascii="UD デジタル 教科書体 NK-R" w:eastAsia="UD デジタル 教科書体 NK-R" w:hAnsiTheme="minorEastAsia" w:cs="Gungsuh" w:hint="eastAsia"/>
                <w:sz w:val="21"/>
                <w:szCs w:val="21"/>
              </w:rPr>
              <w:t>個人ワーク・</w:t>
            </w:r>
            <w:r w:rsidR="00052ED1" w:rsidRPr="00C708EF">
              <w:rPr>
                <w:rFonts w:ascii="UD デジタル 教科書体 NK-R" w:eastAsia="UD デジタル 教科書体 NK-R" w:hAnsiTheme="minorEastAsia" w:cs="Gungsuh" w:hint="eastAsia"/>
                <w:sz w:val="21"/>
                <w:szCs w:val="21"/>
              </w:rPr>
              <w:t>講義・</w:t>
            </w:r>
            <w:r w:rsidR="00C708EF">
              <w:rPr>
                <w:rFonts w:ascii="UD デジタル 教科書体 NK-R" w:eastAsia="UD デジタル 教科書体 NK-R" w:hAnsiTheme="minorEastAsia" w:cs="Gungsuh" w:hint="eastAsia"/>
                <w:sz w:val="21"/>
                <w:szCs w:val="21"/>
              </w:rPr>
              <w:t xml:space="preserve">グループワーク　</w:t>
            </w:r>
            <w:r w:rsidR="00052ED1" w:rsidRPr="00C708EF">
              <w:rPr>
                <w:rFonts w:ascii="UD デジタル 教科書体 NK-R" w:eastAsia="UD デジタル 教科書体 NK-R" w:hAnsiTheme="minorEastAsia" w:cs="Gungsuh" w:hint="eastAsia"/>
                <w:sz w:val="21"/>
                <w:szCs w:val="21"/>
              </w:rPr>
              <w:t>（</w:t>
            </w:r>
            <w:r w:rsidR="00C708EF">
              <w:rPr>
                <w:rFonts w:ascii="UD デジタル 教科書体 NK-R" w:eastAsia="UD デジタル 教科書体 NK-R" w:hAnsiTheme="minorEastAsia" w:cs="Gungsuh" w:hint="eastAsia"/>
                <w:sz w:val="21"/>
                <w:szCs w:val="21"/>
              </w:rPr>
              <w:t xml:space="preserve">合計　</w:t>
            </w:r>
            <w:r w:rsidR="00052ED1" w:rsidRPr="00C708EF">
              <w:rPr>
                <w:rFonts w:ascii="UD デジタル 教科書体 NK-R" w:eastAsia="UD デジタル 教科書体 NK-R" w:hAnsiTheme="minorEastAsia" w:cs="Gungsuh" w:hint="eastAsia"/>
                <w:sz w:val="21"/>
                <w:szCs w:val="21"/>
              </w:rPr>
              <w:t>４０分）</w:t>
            </w:r>
          </w:p>
        </w:tc>
      </w:tr>
      <w:tr w:rsidR="007F61FF" w:rsidRPr="00C708EF" w14:paraId="1CCD8D10" w14:textId="77777777" w:rsidTr="00792F16">
        <w:trPr>
          <w:trHeight w:val="575"/>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4F9B1D7C" w14:textId="4B646872" w:rsidR="007F61FF" w:rsidRPr="00C708EF" w:rsidRDefault="000D04CC" w:rsidP="00792F16">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５</w:t>
            </w:r>
            <w:r w:rsidR="00B77733" w:rsidRPr="00C708EF">
              <w:rPr>
                <w:rFonts w:ascii="UD デジタル 教科書体 NK-R" w:eastAsia="UD デジタル 教科書体 NK-R" w:hAnsiTheme="minorEastAsia" w:cs="Gungsuh" w:hint="eastAsia"/>
                <w:sz w:val="21"/>
                <w:szCs w:val="21"/>
              </w:rPr>
              <w:t>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5BB14CA6" w14:textId="4C3C5963" w:rsidR="00052ED1" w:rsidRPr="00C708EF" w:rsidRDefault="00052ED1">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個人ワーク</w:t>
            </w:r>
          </w:p>
          <w:p w14:paraId="483D4FD8" w14:textId="2112C2B8" w:rsidR="007F61FF" w:rsidRPr="00C708EF" w:rsidRDefault="001D6DD2">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・平和な社会を作るために、国は軍隊を「持つべき」と思うか、「持つべきではない」と思うか、</w:t>
            </w:r>
            <w:r w:rsidR="00B77733" w:rsidRPr="00C708EF">
              <w:rPr>
                <w:rFonts w:ascii="UD デジタル 教科書体 NK-R" w:eastAsia="UD デジタル 教科書体 NK-R" w:hAnsiTheme="minorEastAsia" w:cs="Gungsuh" w:hint="eastAsia"/>
                <w:sz w:val="21"/>
                <w:szCs w:val="21"/>
              </w:rPr>
              <w:t>生徒に</w:t>
            </w:r>
            <w:r w:rsidRPr="00C708EF">
              <w:rPr>
                <w:rFonts w:ascii="UD デジタル 教科書体 NK-R" w:eastAsia="UD デジタル 教科書体 NK-R" w:hAnsiTheme="minorEastAsia" w:cs="Gungsuh" w:hint="eastAsia"/>
                <w:sz w:val="21"/>
                <w:szCs w:val="21"/>
              </w:rPr>
              <w:t>考えさせ、その理由を考えさせる。</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732CE802" w14:textId="5BAE5A0F" w:rsidR="001D6DD2" w:rsidRPr="00C708EF" w:rsidRDefault="00B77733" w:rsidP="001D6DD2">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・平和</w:t>
            </w:r>
            <w:r w:rsidR="001D6DD2" w:rsidRPr="00C708EF">
              <w:rPr>
                <w:rFonts w:ascii="UD デジタル 教科書体 NK-R" w:eastAsia="UD デジタル 教科書体 NK-R" w:hAnsiTheme="minorEastAsia" w:cs="Gungsuh" w:hint="eastAsia"/>
                <w:sz w:val="21"/>
                <w:szCs w:val="21"/>
              </w:rPr>
              <w:t>な社会作りと軍隊の保持を考えさせ、沖縄（日本）とベトナムの軍隊に対する考え方の違いにつなげる。</w:t>
            </w:r>
          </w:p>
        </w:tc>
      </w:tr>
      <w:tr w:rsidR="007F61FF" w:rsidRPr="00C708EF" w14:paraId="1FF69544" w14:textId="77777777" w:rsidTr="00792F16">
        <w:trPr>
          <w:trHeight w:val="1160"/>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14A96DDD" w14:textId="0D00D965" w:rsidR="007F61FF" w:rsidRPr="00C708EF" w:rsidRDefault="007C1258" w:rsidP="00792F16">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２０</w:t>
            </w:r>
            <w:r w:rsidR="00B77733" w:rsidRPr="00C708EF">
              <w:rPr>
                <w:rFonts w:ascii="UD デジタル 教科書体 NK-R" w:eastAsia="UD デジタル 教科書体 NK-R" w:hAnsiTheme="minorEastAsia" w:cs="Gungsuh" w:hint="eastAsia"/>
                <w:sz w:val="21"/>
                <w:szCs w:val="21"/>
              </w:rPr>
              <w:t>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61C9734E" w14:textId="5F6638E2" w:rsidR="00052ED1" w:rsidRPr="00C708EF" w:rsidRDefault="00052ED1">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講義</w:t>
            </w:r>
          </w:p>
          <w:p w14:paraId="42E882F6" w14:textId="423E0EC5"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①沖縄戦</w:t>
            </w:r>
            <w:r w:rsidR="001D6DD2" w:rsidRPr="00C708EF">
              <w:rPr>
                <w:rFonts w:ascii="UD デジタル 教科書体 NK-R" w:eastAsia="UD デジタル 教科書体 NK-R" w:hAnsiTheme="minorEastAsia" w:cs="Gungsuh" w:hint="eastAsia"/>
                <w:sz w:val="21"/>
                <w:szCs w:val="21"/>
              </w:rPr>
              <w:t>についての振り返り</w:t>
            </w:r>
          </w:p>
          <w:p w14:paraId="71A017B0" w14:textId="3FF5EF4B" w:rsidR="001D6DD2" w:rsidRPr="00C708EF" w:rsidRDefault="001D6DD2">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・兵士よりも一般住民の犠牲が</w:t>
            </w:r>
            <w:r w:rsidR="00540374" w:rsidRPr="00C708EF">
              <w:rPr>
                <w:rFonts w:ascii="UD デジタル 教科書体 NK-R" w:eastAsia="UD デジタル 教科書体 NK-R" w:hAnsiTheme="minorEastAsia" w:cs="Gungsuh" w:hint="eastAsia"/>
                <w:sz w:val="21"/>
                <w:szCs w:val="21"/>
              </w:rPr>
              <w:t>多い</w:t>
            </w:r>
          </w:p>
          <w:p w14:paraId="06BDEF98" w14:textId="034719DC" w:rsidR="001D6DD2" w:rsidRPr="00C708EF" w:rsidRDefault="001D6DD2">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・沖縄戦の経緯と運命を分けた２つのガマ</w:t>
            </w:r>
          </w:p>
          <w:p w14:paraId="39B7072C" w14:textId="14D7DEE4" w:rsidR="001D6DD2" w:rsidRPr="00C708EF" w:rsidRDefault="001D6DD2">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・学徒隊の役割</w:t>
            </w:r>
          </w:p>
          <w:p w14:paraId="3E286A69" w14:textId="77777777" w:rsidR="00540374" w:rsidRPr="00C708EF" w:rsidRDefault="001D6DD2">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w:t>
            </w:r>
            <w:r w:rsidR="00540374" w:rsidRPr="00C708EF">
              <w:rPr>
                <w:rFonts w:ascii="UD デジタル 教科書体 NK-R" w:eastAsia="UD デジタル 教科書体 NK-R" w:hAnsiTheme="minorEastAsia" w:cs="Gungsuh" w:hint="eastAsia"/>
                <w:sz w:val="21"/>
                <w:szCs w:val="21"/>
              </w:rPr>
              <w:t>沖縄戦の特徴</w:t>
            </w:r>
          </w:p>
          <w:p w14:paraId="6CF502BD" w14:textId="6FC6CCF4" w:rsidR="007F61FF" w:rsidRPr="00C708EF" w:rsidRDefault="00540374" w:rsidP="00540374">
            <w:pPr>
              <w:ind w:firstLineChars="100" w:firstLine="210"/>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「軍官民共生共死」</w:t>
            </w:r>
          </w:p>
          <w:p w14:paraId="21D7A916" w14:textId="09298FC1" w:rsidR="007F61FF" w:rsidRPr="00C708EF" w:rsidRDefault="00540374" w:rsidP="00540374">
            <w:pPr>
              <w:ind w:firstLineChars="100" w:firstLine="210"/>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lastRenderedPageBreak/>
              <w:t>「多くの住民が動員された戦争」</w:t>
            </w:r>
          </w:p>
          <w:p w14:paraId="144B61C3"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②ベトナム戦争</w:t>
            </w:r>
          </w:p>
          <w:p w14:paraId="2AF23B73" w14:textId="73742559" w:rsidR="007F61FF" w:rsidRPr="00C708EF" w:rsidRDefault="0054037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・ベトナム戦争の起きた経緯と背景</w:t>
            </w:r>
          </w:p>
          <w:p w14:paraId="216C2DF7" w14:textId="245EA615" w:rsidR="00540374" w:rsidRPr="00C708EF" w:rsidRDefault="0054037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・南北ベトナム軍の戦力の比較</w:t>
            </w:r>
          </w:p>
          <w:p w14:paraId="5E164872" w14:textId="7754E889" w:rsidR="00540374" w:rsidRPr="00C708EF" w:rsidRDefault="0054037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・ベトナム戦争の結果とその後の影響</w:t>
            </w:r>
          </w:p>
          <w:p w14:paraId="0F69BD9E" w14:textId="00BE5954" w:rsidR="00540374" w:rsidRPr="00C708EF" w:rsidRDefault="0054037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・ベトナム戦争から得られた教訓と、ベトナム</w:t>
            </w:r>
            <w:r w:rsidR="00E16795" w:rsidRPr="00C708EF">
              <w:rPr>
                <w:rFonts w:ascii="UD デジタル 教科書体 NK-R" w:eastAsia="UD デジタル 教科書体 NK-R" w:hAnsiTheme="minorEastAsia" w:cs="Times New Roman" w:hint="eastAsia"/>
                <w:sz w:val="21"/>
                <w:szCs w:val="21"/>
              </w:rPr>
              <w:t>国民が持つ、軍隊に対する考え方。</w:t>
            </w:r>
          </w:p>
          <w:p w14:paraId="20394601" w14:textId="5C0D6701" w:rsidR="00540374" w:rsidRPr="00C708EF" w:rsidRDefault="00540374">
            <w:pPr>
              <w:jc w:val="both"/>
              <w:rPr>
                <w:rFonts w:ascii="UD デジタル 教科書体 NK-R" w:eastAsia="UD デジタル 教科書体 NK-R" w:hAnsiTheme="minorEastAsia" w:cs="Times New Roman"/>
                <w:sz w:val="21"/>
                <w:szCs w:val="21"/>
              </w:rPr>
            </w:pPr>
          </w:p>
          <w:p w14:paraId="09356895" w14:textId="66ED8A9E" w:rsidR="00E16795" w:rsidRPr="00C708EF" w:rsidRDefault="00E16795">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③戦争になれば、多くの住民が巻き込まれ犠牲になるとい共通点</w:t>
            </w:r>
          </w:p>
          <w:p w14:paraId="31B36A17" w14:textId="7DE46D1F" w:rsidR="007F61FF" w:rsidRPr="00C708EF" w:rsidRDefault="00754D35">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それぞれの戦争から戦争とは何か軍隊とは何か考える。</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3A066BB1" w14:textId="77777777" w:rsidR="00DF7E2C" w:rsidRDefault="00DF7E2C">
            <w:pPr>
              <w:jc w:val="both"/>
              <w:rPr>
                <w:rFonts w:ascii="UD デジタル 教科書体 NK-R" w:eastAsia="UD デジタル 教科書体 NK-R" w:hAnsiTheme="minorEastAsia" w:cs="Times New Roman"/>
                <w:sz w:val="21"/>
                <w:szCs w:val="21"/>
              </w:rPr>
            </w:pPr>
          </w:p>
          <w:p w14:paraId="4AF9C3DB" w14:textId="0CC699C9" w:rsidR="007F61FF" w:rsidRPr="00C708EF" w:rsidRDefault="00540374">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・これまで小学生から学習してきた沖縄戦に関する事実を振り返り、改めて沖縄戦の悲惨さや、戦争になると多くの住民が巻き込まれるという事実を確認する。</w:t>
            </w:r>
          </w:p>
          <w:p w14:paraId="6ADB77AE" w14:textId="77777777" w:rsidR="007F61FF" w:rsidRPr="00C708EF" w:rsidRDefault="007F61FF">
            <w:pPr>
              <w:jc w:val="both"/>
              <w:rPr>
                <w:rFonts w:ascii="UD デジタル 教科書体 NK-R" w:eastAsia="UD デジタル 教科書体 NK-R" w:hAnsiTheme="minorEastAsia" w:cs="Times New Roman"/>
                <w:sz w:val="21"/>
                <w:szCs w:val="21"/>
              </w:rPr>
            </w:pPr>
          </w:p>
          <w:p w14:paraId="7A3816AB" w14:textId="77777777" w:rsidR="007F61FF" w:rsidRPr="00C708EF" w:rsidRDefault="007F61FF">
            <w:pPr>
              <w:jc w:val="both"/>
              <w:rPr>
                <w:rFonts w:ascii="UD デジタル 教科書体 NK-R" w:eastAsia="UD デジタル 教科書体 NK-R" w:hAnsiTheme="minorEastAsia" w:cs="Times New Roman"/>
                <w:sz w:val="21"/>
                <w:szCs w:val="21"/>
              </w:rPr>
            </w:pPr>
          </w:p>
          <w:p w14:paraId="54CA8A78" w14:textId="77777777" w:rsidR="007F61FF" w:rsidRPr="00C708EF" w:rsidRDefault="007F61FF">
            <w:pPr>
              <w:jc w:val="both"/>
              <w:rPr>
                <w:rFonts w:ascii="UD デジタル 教科書体 NK-R" w:eastAsia="UD デジタル 教科書体 NK-R" w:hAnsiTheme="minorEastAsia" w:cs="Times New Roman"/>
                <w:sz w:val="21"/>
                <w:szCs w:val="21"/>
              </w:rPr>
            </w:pPr>
          </w:p>
          <w:p w14:paraId="40129C3F" w14:textId="01B0E38D" w:rsidR="007F61FF" w:rsidRPr="00C708EF" w:rsidRDefault="00E16795">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・ベトナム国民は、強国であるアメリカ軍に打ち勝ったという考えを持つ人が多く、自由や独立・平和を守るためには</w:t>
            </w:r>
            <w:r w:rsidR="00754D35" w:rsidRPr="00C708EF">
              <w:rPr>
                <w:rFonts w:ascii="UD デジタル 教科書体 NK-R" w:eastAsia="UD デジタル 教科書体 NK-R" w:hAnsiTheme="minorEastAsia" w:cs="Gungsuh" w:hint="eastAsia"/>
                <w:sz w:val="21"/>
                <w:szCs w:val="21"/>
              </w:rPr>
              <w:t>、</w:t>
            </w:r>
            <w:r w:rsidRPr="00C708EF">
              <w:rPr>
                <w:rFonts w:ascii="UD デジタル 教科書体 NK-R" w:eastAsia="UD デジタル 教科書体 NK-R" w:hAnsiTheme="minorEastAsia" w:cs="Gungsuh" w:hint="eastAsia"/>
                <w:sz w:val="21"/>
                <w:szCs w:val="21"/>
              </w:rPr>
              <w:t>犠牲を払うのは</w:t>
            </w:r>
            <w:r w:rsidR="00754D35" w:rsidRPr="00C708EF">
              <w:rPr>
                <w:rFonts w:ascii="UD デジタル 教科書体 NK-R" w:eastAsia="UD デジタル 教科書体 NK-R" w:hAnsiTheme="minorEastAsia" w:cs="Gungsuh" w:hint="eastAsia"/>
                <w:sz w:val="21"/>
                <w:szCs w:val="21"/>
              </w:rPr>
              <w:t>当然だという考え方がある。ベトナム戦争からベトナム国民が得た教訓を知る。</w:t>
            </w:r>
          </w:p>
          <w:p w14:paraId="2500E56B" w14:textId="77777777" w:rsidR="007F61FF" w:rsidRPr="00C708EF" w:rsidRDefault="007F61FF">
            <w:pPr>
              <w:jc w:val="both"/>
              <w:rPr>
                <w:rFonts w:ascii="UD デジタル 教科書体 NK-R" w:eastAsia="UD デジタル 教科書体 NK-R" w:hAnsiTheme="minorEastAsia" w:cs="Times New Roman"/>
                <w:sz w:val="21"/>
                <w:szCs w:val="21"/>
              </w:rPr>
            </w:pPr>
          </w:p>
          <w:p w14:paraId="5EB2DCF8" w14:textId="77777777" w:rsidR="00F40059" w:rsidRPr="00C708EF" w:rsidRDefault="00F40059">
            <w:pPr>
              <w:jc w:val="both"/>
              <w:rPr>
                <w:rFonts w:ascii="UD デジタル 教科書体 NK-R" w:eastAsia="UD デジタル 教科書体 NK-R" w:hAnsiTheme="minorEastAsia" w:cs="Times New Roman"/>
                <w:sz w:val="21"/>
                <w:szCs w:val="21"/>
              </w:rPr>
            </w:pPr>
          </w:p>
          <w:p w14:paraId="6DC1E67F" w14:textId="0ED3F9E7" w:rsidR="007F61FF" w:rsidRPr="00C708EF" w:rsidRDefault="00754D35">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・戦争になると、多くの住民の犠牲が伴うことが共通していることに気づかせる。</w:t>
            </w:r>
          </w:p>
          <w:p w14:paraId="42B48D7F" w14:textId="60968DB5" w:rsidR="007F61FF" w:rsidRPr="00C708EF" w:rsidRDefault="007F61FF">
            <w:pPr>
              <w:jc w:val="both"/>
              <w:rPr>
                <w:rFonts w:ascii="UD デジタル 教科書体 NK-R" w:eastAsia="UD デジタル 教科書体 NK-R" w:hAnsiTheme="minorEastAsia" w:cs="Times New Roman"/>
                <w:sz w:val="21"/>
                <w:szCs w:val="21"/>
              </w:rPr>
            </w:pPr>
          </w:p>
          <w:p w14:paraId="1213E2F5" w14:textId="77777777" w:rsidR="007F61FF" w:rsidRPr="00C708EF" w:rsidRDefault="007F61FF">
            <w:pPr>
              <w:jc w:val="both"/>
              <w:rPr>
                <w:rFonts w:ascii="UD デジタル 教科書体 NK-R" w:eastAsia="UD デジタル 教科書体 NK-R" w:hAnsiTheme="minorEastAsia" w:cs="Times New Roman"/>
                <w:sz w:val="21"/>
                <w:szCs w:val="21"/>
              </w:rPr>
            </w:pPr>
          </w:p>
        </w:tc>
      </w:tr>
      <w:tr w:rsidR="007F61FF" w:rsidRPr="00C708EF" w14:paraId="74716939" w14:textId="77777777" w:rsidTr="00CE0AF5">
        <w:trPr>
          <w:trHeight w:val="2885"/>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51C91763" w14:textId="73427A89" w:rsidR="007F61FF" w:rsidRPr="00C708EF" w:rsidRDefault="007C1258" w:rsidP="00792F16">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lastRenderedPageBreak/>
              <w:t>１５</w:t>
            </w:r>
            <w:r w:rsidR="00B77733" w:rsidRPr="00C708EF">
              <w:rPr>
                <w:rFonts w:ascii="UD デジタル 教科書体 NK-R" w:eastAsia="UD デジタル 教科書体 NK-R" w:hAnsiTheme="minorEastAsia" w:cs="Gungsuh" w:hint="eastAsia"/>
                <w:sz w:val="21"/>
                <w:szCs w:val="21"/>
              </w:rPr>
              <w:t>分</w:t>
            </w:r>
          </w:p>
          <w:p w14:paraId="2A9307F5" w14:textId="77777777" w:rsidR="007F61FF" w:rsidRPr="00C708EF" w:rsidRDefault="007F61FF">
            <w:pPr>
              <w:jc w:val="both"/>
              <w:rPr>
                <w:rFonts w:ascii="UD デジタル 教科書体 NK-R" w:eastAsia="UD デジタル 教科書体 NK-R" w:hAnsiTheme="minorEastAsia" w:cs="Times New Roman"/>
                <w:sz w:val="21"/>
                <w:szCs w:val="21"/>
              </w:rPr>
            </w:pPr>
          </w:p>
          <w:p w14:paraId="65A5176C" w14:textId="77777777" w:rsidR="007F61FF" w:rsidRPr="00C708EF" w:rsidRDefault="007F61FF">
            <w:pPr>
              <w:jc w:val="both"/>
              <w:rPr>
                <w:rFonts w:ascii="UD デジタル 教科書体 NK-R" w:eastAsia="UD デジタル 教科書体 NK-R" w:hAnsiTheme="minorEastAsia" w:cs="Times New Roman"/>
                <w:sz w:val="21"/>
                <w:szCs w:val="21"/>
              </w:rPr>
            </w:pPr>
          </w:p>
          <w:p w14:paraId="098066C6" w14:textId="77777777" w:rsidR="007F61FF" w:rsidRPr="00C708EF" w:rsidRDefault="007F61FF">
            <w:pPr>
              <w:jc w:val="both"/>
              <w:rPr>
                <w:rFonts w:ascii="UD デジタル 教科書体 NK-R" w:eastAsia="UD デジタル 教科書体 NK-R" w:hAnsiTheme="minorEastAsia" w:cs="Times New Roman"/>
                <w:sz w:val="21"/>
                <w:szCs w:val="21"/>
              </w:rPr>
            </w:pPr>
          </w:p>
          <w:p w14:paraId="1DF379EC" w14:textId="77777777" w:rsidR="007F61FF" w:rsidRPr="00C708EF" w:rsidRDefault="007F61FF">
            <w:pPr>
              <w:jc w:val="both"/>
              <w:rPr>
                <w:rFonts w:ascii="UD デジタル 教科書体 NK-R" w:eastAsia="UD デジタル 教科書体 NK-R" w:hAnsiTheme="minorEastAsia" w:cs="Times New Roman"/>
                <w:sz w:val="21"/>
                <w:szCs w:val="21"/>
              </w:rPr>
            </w:pPr>
          </w:p>
          <w:p w14:paraId="20990ADC" w14:textId="1DA31C0C" w:rsidR="007F61FF" w:rsidRPr="00C708EF" w:rsidRDefault="007F61FF">
            <w:pPr>
              <w:jc w:val="both"/>
              <w:rPr>
                <w:rFonts w:ascii="UD デジタル 教科書体 NK-R" w:eastAsia="UD デジタル 教科書体 NK-R" w:hAnsiTheme="minorEastAsia" w:cs="Times New Roman"/>
                <w:sz w:val="21"/>
                <w:szCs w:val="21"/>
              </w:rPr>
            </w:pPr>
          </w:p>
          <w:p w14:paraId="2A424F46" w14:textId="7C22B31E" w:rsidR="007F61FF" w:rsidRPr="00C708EF" w:rsidRDefault="007F61FF" w:rsidP="00CE0AF5">
            <w:pPr>
              <w:rPr>
                <w:rFonts w:ascii="UD デジタル 教科書体 NK-R" w:eastAsia="UD デジタル 教科書体 NK-R" w:hAnsiTheme="minorEastAsia" w:cs="Times New Roman"/>
                <w:sz w:val="21"/>
                <w:szCs w:val="21"/>
              </w:rPr>
            </w:pP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4CE7F07E" w14:textId="320CC13C" w:rsidR="007F61FF" w:rsidRPr="00C708EF" w:rsidRDefault="00C708EF">
            <w:pPr>
              <w:jc w:val="both"/>
              <w:rPr>
                <w:rFonts w:ascii="UD デジタル 教科書体 NK-R" w:eastAsia="UD デジタル 教科書体 NK-R" w:hAnsiTheme="minorEastAsia" w:cs="Times New Roman"/>
                <w:sz w:val="21"/>
                <w:szCs w:val="21"/>
              </w:rPr>
            </w:pPr>
            <w:r>
              <w:rPr>
                <w:rFonts w:ascii="UD デジタル 教科書体 NK-R" w:eastAsia="UD デジタル 教科書体 NK-R" w:hAnsiTheme="minorEastAsia" w:cs="Gungsuh" w:hint="eastAsia"/>
                <w:sz w:val="21"/>
                <w:szCs w:val="21"/>
              </w:rPr>
              <w:t>グループワーク（</w:t>
            </w:r>
            <w:r w:rsidR="00B77733" w:rsidRPr="00C708EF">
              <w:rPr>
                <w:rFonts w:ascii="UD デジタル 教科書体 NK-R" w:eastAsia="UD デジタル 教科書体 NK-R" w:hAnsiTheme="minorEastAsia" w:cs="Gungsuh" w:hint="eastAsia"/>
                <w:sz w:val="21"/>
                <w:szCs w:val="21"/>
              </w:rPr>
              <w:t>テーマ</w:t>
            </w:r>
            <w:r w:rsidR="00754D35" w:rsidRPr="00C708EF">
              <w:rPr>
                <w:rFonts w:ascii="UD デジタル 教科書体 NK-R" w:eastAsia="UD デジタル 教科書体 NK-R" w:hAnsiTheme="minorEastAsia" w:cs="Gungsuh" w:hint="eastAsia"/>
                <w:sz w:val="21"/>
                <w:szCs w:val="21"/>
              </w:rPr>
              <w:t>で話し合う</w:t>
            </w:r>
            <w:r>
              <w:rPr>
                <w:rFonts w:ascii="UD デジタル 教科書体 NK-R" w:eastAsia="UD デジタル 教科書体 NK-R" w:hAnsiTheme="minorEastAsia" w:cs="Gungsuh" w:hint="eastAsia"/>
                <w:sz w:val="21"/>
                <w:szCs w:val="21"/>
              </w:rPr>
              <w:t>）</w:t>
            </w:r>
          </w:p>
          <w:p w14:paraId="7901F739" w14:textId="7302DFCA"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w:t>
            </w:r>
            <w:r w:rsidR="00754D35" w:rsidRPr="00C708EF">
              <w:rPr>
                <w:rFonts w:ascii="UD デジタル 教科書体 NK-R" w:eastAsia="UD デジタル 教科書体 NK-R" w:hAnsiTheme="minorEastAsia" w:cs="Gungsuh" w:hint="eastAsia"/>
                <w:sz w:val="21"/>
                <w:szCs w:val="21"/>
              </w:rPr>
              <w:t>軍隊を持つことで作られる平和な社会」と「軍隊を持たないことで作られる平和な社会」どちらを目指すべきか。</w:t>
            </w:r>
          </w:p>
          <w:p w14:paraId="5B7643A9" w14:textId="77777777" w:rsidR="007F61FF" w:rsidRPr="00C708EF" w:rsidRDefault="007F61FF">
            <w:pPr>
              <w:jc w:val="both"/>
              <w:rPr>
                <w:rFonts w:ascii="UD デジタル 教科書体 NK-R" w:eastAsia="UD デジタル 教科書体 NK-R" w:hAnsiTheme="minorEastAsia" w:cs="Times New Roman"/>
                <w:sz w:val="21"/>
                <w:szCs w:val="21"/>
              </w:rPr>
            </w:pPr>
          </w:p>
          <w:p w14:paraId="2817340E" w14:textId="2FC20678" w:rsidR="007F61FF" w:rsidRPr="00DF7E2C" w:rsidRDefault="00B77733">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・個人で考え</w:t>
            </w:r>
            <w:r w:rsidR="00DF7E2C">
              <w:rPr>
                <w:rFonts w:ascii="UD デジタル 教科書体 NK-R" w:eastAsia="UD デジタル 教科書体 NK-R" w:hAnsiTheme="minorEastAsia" w:cs="Gungsuh" w:hint="eastAsia"/>
                <w:sz w:val="21"/>
                <w:szCs w:val="21"/>
              </w:rPr>
              <w:t>た後に</w:t>
            </w:r>
            <w:r w:rsidRPr="00C708EF">
              <w:rPr>
                <w:rFonts w:ascii="UD デジタル 教科書体 NK-R" w:eastAsia="UD デジタル 教科書体 NK-R" w:hAnsiTheme="minorEastAsia" w:cs="Gungsuh" w:hint="eastAsia"/>
                <w:sz w:val="21"/>
                <w:szCs w:val="21"/>
              </w:rPr>
              <w:t>グ</w:t>
            </w:r>
            <w:r w:rsidR="00754D35" w:rsidRPr="00C708EF">
              <w:rPr>
                <w:rFonts w:ascii="UD デジタル 教科書体 NK-R" w:eastAsia="UD デジタル 教科書体 NK-R" w:hAnsiTheme="minorEastAsia" w:cs="Gungsuh" w:hint="eastAsia"/>
                <w:sz w:val="21"/>
                <w:szCs w:val="21"/>
              </w:rPr>
              <w:t>ループディスカッション</w:t>
            </w:r>
          </w:p>
          <w:p w14:paraId="4B3FFCDA" w14:textId="77777777" w:rsidR="00CE0AF5" w:rsidRPr="00C708EF" w:rsidRDefault="00754D35">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・グループでどのような</w:t>
            </w:r>
            <w:r w:rsidR="00CE0AF5" w:rsidRPr="00C708EF">
              <w:rPr>
                <w:rFonts w:ascii="UD デジタル 教科書体 NK-R" w:eastAsia="UD デジタル 教科書体 NK-R" w:hAnsiTheme="minorEastAsia" w:cs="Gungsuh" w:hint="eastAsia"/>
                <w:sz w:val="21"/>
                <w:szCs w:val="21"/>
              </w:rPr>
              <w:t>議論が出たかを発表する。</w:t>
            </w:r>
          </w:p>
          <w:p w14:paraId="241203C1" w14:textId="0939068E" w:rsidR="00CE0AF5" w:rsidRPr="00C708EF" w:rsidRDefault="00CE0AF5">
            <w:pPr>
              <w:jc w:val="both"/>
              <w:rPr>
                <w:rFonts w:ascii="UD デジタル 教科書体 NK-R" w:eastAsia="UD デジタル 教科書体 NK-R" w:hAnsiTheme="minorEastAsia" w:cs="Times New Roman"/>
                <w:sz w:val="21"/>
                <w:szCs w:val="21"/>
              </w:rPr>
            </w:pPr>
          </w:p>
          <w:p w14:paraId="1D34C9E4" w14:textId="2CE53DE0" w:rsidR="007F61FF" w:rsidRPr="00C708EF" w:rsidRDefault="007F61FF" w:rsidP="00CE0AF5">
            <w:pPr>
              <w:jc w:val="both"/>
              <w:rPr>
                <w:rFonts w:ascii="UD デジタル 教科書体 NK-R" w:eastAsia="UD デジタル 教科書体 NK-R" w:hAnsiTheme="minorEastAsia" w:cs="Times New Roman"/>
                <w:sz w:val="21"/>
                <w:szCs w:val="21"/>
              </w:rPr>
            </w:pP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4EF54CFB" w14:textId="105E5915"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・沖縄戦とベトナム戦争を学ぶ前の軍隊に対するイメージと学んだ後での軍隊に対するイメージの違いに気がついてもらう。</w:t>
            </w:r>
          </w:p>
          <w:p w14:paraId="45BEBEFB" w14:textId="01E3C99F" w:rsidR="007F61FF" w:rsidRPr="00C708EF" w:rsidRDefault="007F61FF">
            <w:pPr>
              <w:jc w:val="both"/>
              <w:rPr>
                <w:rFonts w:ascii="UD デジタル 教科書体 NK-R" w:eastAsia="UD デジタル 教科書体 NK-R" w:hAnsiTheme="minorEastAsia" w:cs="Times New Roman"/>
                <w:sz w:val="21"/>
                <w:szCs w:val="21"/>
              </w:rPr>
            </w:pPr>
          </w:p>
          <w:p w14:paraId="41B180B2" w14:textId="77777777" w:rsidR="007F61FF" w:rsidRPr="00C708EF" w:rsidRDefault="007F61FF">
            <w:pPr>
              <w:jc w:val="both"/>
              <w:rPr>
                <w:rFonts w:ascii="UD デジタル 教科書体 NK-R" w:eastAsia="UD デジタル 教科書体 NK-R" w:hAnsiTheme="minorEastAsia" w:cs="Times New Roman"/>
                <w:sz w:val="21"/>
                <w:szCs w:val="21"/>
              </w:rPr>
            </w:pPr>
          </w:p>
          <w:p w14:paraId="13BDCB03" w14:textId="77777777" w:rsidR="00CE0AF5" w:rsidRPr="00C708EF" w:rsidRDefault="00B77733">
            <w:pPr>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・グループ内でのディスカッションを通して様々な意見に触れて更に考えを深めてもらう。</w:t>
            </w:r>
            <w:r w:rsidR="00CE0AF5" w:rsidRPr="00C708EF">
              <w:rPr>
                <w:rFonts w:ascii="UD デジタル 教科書体 NK-R" w:eastAsia="UD デジタル 教科書体 NK-R" w:hAnsiTheme="minorEastAsia" w:cs="Gungsuh" w:hint="eastAsia"/>
                <w:sz w:val="21"/>
                <w:szCs w:val="21"/>
              </w:rPr>
              <w:t>平和を構築する方法について、様々な違いがあることに気づく。</w:t>
            </w:r>
          </w:p>
          <w:p w14:paraId="51A2FA84" w14:textId="1097CFDD" w:rsidR="007F61FF" w:rsidRPr="00C708EF" w:rsidRDefault="007F61FF" w:rsidP="00CE0AF5">
            <w:pPr>
              <w:jc w:val="both"/>
              <w:rPr>
                <w:rFonts w:ascii="UD デジタル 教科書体 NK-R" w:eastAsia="UD デジタル 教科書体 NK-R" w:hAnsiTheme="minorEastAsia" w:cs="Times New Roman"/>
                <w:sz w:val="21"/>
                <w:szCs w:val="21"/>
              </w:rPr>
            </w:pPr>
          </w:p>
        </w:tc>
      </w:tr>
      <w:tr w:rsidR="007F61FF" w:rsidRPr="00C708EF" w14:paraId="0B34B382" w14:textId="77777777" w:rsidTr="003917B8">
        <w:trPr>
          <w:trHeight w:val="575"/>
        </w:trPr>
        <w:tc>
          <w:tcPr>
            <w:tcW w:w="9771" w:type="dxa"/>
            <w:gridSpan w:val="3"/>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2EB25A08" w14:textId="4A02FF92" w:rsidR="007F61FF" w:rsidRPr="00C708EF" w:rsidRDefault="00B77733">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（３）まとめ</w:t>
            </w:r>
            <w:r w:rsidR="00052ED1" w:rsidRPr="00C708EF">
              <w:rPr>
                <w:rFonts w:ascii="UD デジタル 教科書体 NK-R" w:eastAsia="UD デジタル 教科書体 NK-R" w:hAnsiTheme="minorEastAsia" w:cs="Gungsuh" w:hint="eastAsia"/>
                <w:sz w:val="21"/>
                <w:szCs w:val="21"/>
              </w:rPr>
              <w:t>（３分）</w:t>
            </w:r>
          </w:p>
        </w:tc>
      </w:tr>
      <w:tr w:rsidR="007F61FF" w:rsidRPr="00C708EF" w14:paraId="69C1574F" w14:textId="77777777" w:rsidTr="00792F16">
        <w:trPr>
          <w:trHeight w:val="845"/>
        </w:trPr>
        <w:tc>
          <w:tcPr>
            <w:tcW w:w="983" w:type="dxa"/>
            <w:tcBorders>
              <w:left w:val="single" w:sz="8" w:space="0" w:color="000000"/>
              <w:bottom w:val="single" w:sz="8" w:space="0" w:color="000000"/>
              <w:right w:val="single" w:sz="8" w:space="0" w:color="000000"/>
            </w:tcBorders>
            <w:shd w:val="clear" w:color="auto" w:fill="auto"/>
            <w:tcMar>
              <w:top w:w="100" w:type="dxa"/>
              <w:left w:w="100" w:type="dxa"/>
              <w:bottom w:w="100" w:type="dxa"/>
              <w:right w:w="100" w:type="dxa"/>
            </w:tcMar>
          </w:tcPr>
          <w:p w14:paraId="39A7A6DF" w14:textId="42491E51" w:rsidR="007F61FF" w:rsidRPr="00C708EF" w:rsidRDefault="007C1258" w:rsidP="000D04CC">
            <w:pPr>
              <w:jc w:val="cente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３</w:t>
            </w:r>
            <w:r w:rsidR="00B77733" w:rsidRPr="00C708EF">
              <w:rPr>
                <w:rFonts w:ascii="UD デジタル 教科書体 NK-R" w:eastAsia="UD デジタル 教科書体 NK-R" w:hAnsiTheme="minorEastAsia" w:cs="Gungsuh" w:hint="eastAsia"/>
                <w:sz w:val="21"/>
                <w:szCs w:val="21"/>
              </w:rPr>
              <w:t>分</w:t>
            </w:r>
          </w:p>
        </w:tc>
        <w:tc>
          <w:tcPr>
            <w:tcW w:w="4110" w:type="dxa"/>
            <w:tcBorders>
              <w:bottom w:val="single" w:sz="8" w:space="0" w:color="000000"/>
              <w:right w:val="single" w:sz="8" w:space="0" w:color="000000"/>
            </w:tcBorders>
            <w:shd w:val="clear" w:color="auto" w:fill="auto"/>
            <w:tcMar>
              <w:top w:w="100" w:type="dxa"/>
              <w:left w:w="100" w:type="dxa"/>
              <w:bottom w:w="100" w:type="dxa"/>
              <w:right w:w="100" w:type="dxa"/>
            </w:tcMar>
          </w:tcPr>
          <w:p w14:paraId="6FB986A3" w14:textId="4C8D466F"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まとめ</w:t>
            </w:r>
          </w:p>
          <w:p w14:paraId="3B6EFBF3" w14:textId="77777777" w:rsidR="007F61FF" w:rsidRPr="00C708EF" w:rsidRDefault="007F61FF">
            <w:pPr>
              <w:jc w:val="both"/>
              <w:rPr>
                <w:rFonts w:ascii="UD デジタル 教科書体 NK-R" w:eastAsia="UD デジタル 教科書体 NK-R" w:hAnsiTheme="minorEastAsia" w:cs="Times New Roman"/>
                <w:sz w:val="21"/>
                <w:szCs w:val="21"/>
              </w:rPr>
            </w:pPr>
          </w:p>
          <w:p w14:paraId="27A138AE" w14:textId="64315CD4" w:rsidR="007F61FF" w:rsidRPr="00C708EF" w:rsidRDefault="00B77733" w:rsidP="000D04CC">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w:t>
            </w:r>
            <w:r w:rsidR="000D04CC" w:rsidRPr="00C708EF">
              <w:rPr>
                <w:rFonts w:ascii="UD デジタル 教科書体 NK-R" w:eastAsia="UD デジタル 教科書体 NK-R" w:hAnsiTheme="minorEastAsia" w:cs="Gungsuh" w:hint="eastAsia"/>
                <w:sz w:val="21"/>
                <w:szCs w:val="21"/>
              </w:rPr>
              <w:t>沖縄戦から75年以上経過した今も沖縄は軍事拠点とされ、自衛隊基地機能が強化されている現状</w:t>
            </w:r>
          </w:p>
          <w:p w14:paraId="6F08316B" w14:textId="77777777" w:rsidR="007F61FF" w:rsidRPr="00C708EF" w:rsidRDefault="007F61FF">
            <w:pPr>
              <w:jc w:val="both"/>
              <w:rPr>
                <w:rFonts w:ascii="UD デジタル 教科書体 NK-R" w:eastAsia="UD デジタル 教科書体 NK-R" w:hAnsiTheme="minorEastAsia" w:cs="Times New Roman"/>
                <w:sz w:val="21"/>
                <w:szCs w:val="21"/>
              </w:rPr>
            </w:pPr>
          </w:p>
          <w:p w14:paraId="31607EA3" w14:textId="54CCBC22" w:rsidR="007F61FF" w:rsidRPr="00C708EF" w:rsidRDefault="000D04CC">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w:t>
            </w:r>
            <w:r w:rsidR="00B77733" w:rsidRPr="00C708EF">
              <w:rPr>
                <w:rFonts w:ascii="UD デジタル 教科書体 NK-R" w:eastAsia="UD デジタル 教科書体 NK-R" w:hAnsiTheme="minorEastAsia" w:cs="Gungsuh" w:hint="eastAsia"/>
                <w:sz w:val="21"/>
                <w:szCs w:val="21"/>
              </w:rPr>
              <w:t>戦争がない今だからこそ常に考え続けなくてはいけない。今日（202</w:t>
            </w:r>
            <w:r w:rsidR="00107A4D" w:rsidRPr="00C708EF">
              <w:rPr>
                <w:rFonts w:ascii="UD デジタル 教科書体 NK-R" w:eastAsia="UD デジタル 教科書体 NK-R" w:hAnsiTheme="minorEastAsia" w:cs="Gungsuh" w:hint="eastAsia"/>
                <w:sz w:val="21"/>
                <w:szCs w:val="21"/>
              </w:rPr>
              <w:t>2</w:t>
            </w:r>
            <w:r w:rsidR="00B77733" w:rsidRPr="00C708EF">
              <w:rPr>
                <w:rFonts w:ascii="UD デジタル 教科書体 NK-R" w:eastAsia="UD デジタル 教科書体 NK-R" w:hAnsiTheme="minorEastAsia" w:cs="Gungsuh" w:hint="eastAsia"/>
                <w:sz w:val="21"/>
                <w:szCs w:val="21"/>
              </w:rPr>
              <w:t>年）は戦後76年なのか。戦前○年なのか向き合い続けることが重要。</w:t>
            </w:r>
          </w:p>
        </w:tc>
        <w:tc>
          <w:tcPr>
            <w:tcW w:w="4678" w:type="dxa"/>
            <w:tcBorders>
              <w:bottom w:val="single" w:sz="8" w:space="0" w:color="000000"/>
              <w:right w:val="single" w:sz="8" w:space="0" w:color="000000"/>
            </w:tcBorders>
            <w:shd w:val="clear" w:color="auto" w:fill="auto"/>
            <w:tcMar>
              <w:top w:w="100" w:type="dxa"/>
              <w:left w:w="100" w:type="dxa"/>
              <w:bottom w:w="100" w:type="dxa"/>
              <w:right w:w="100" w:type="dxa"/>
            </w:tcMar>
          </w:tcPr>
          <w:p w14:paraId="4D6CB3FF" w14:textId="77777777" w:rsidR="000D04CC" w:rsidRPr="00C708EF" w:rsidRDefault="000D04CC">
            <w:pPr>
              <w:jc w:val="both"/>
              <w:rPr>
                <w:rFonts w:ascii="UD デジタル 教科書体 NK-R" w:eastAsia="UD デジタル 教科書体 NK-R" w:hAnsiTheme="minorEastAsia" w:cs="Gungsuh"/>
                <w:sz w:val="21"/>
                <w:szCs w:val="21"/>
              </w:rPr>
            </w:pPr>
          </w:p>
          <w:p w14:paraId="78FE6CA9" w14:textId="77777777" w:rsidR="00DF7E2C" w:rsidRDefault="00DF7E2C">
            <w:pPr>
              <w:jc w:val="both"/>
              <w:rPr>
                <w:rFonts w:ascii="UD デジタル 教科書体 NK-R" w:eastAsia="UD デジタル 教科書体 NK-R" w:hAnsiTheme="minorEastAsia" w:cs="Gungsuh"/>
                <w:sz w:val="21"/>
                <w:szCs w:val="21"/>
              </w:rPr>
            </w:pPr>
          </w:p>
          <w:p w14:paraId="7F92A71C" w14:textId="7EB8220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・本時の授業を通して、日本、沖縄に住む1人として</w:t>
            </w:r>
            <w:r w:rsidR="000D04CC" w:rsidRPr="00C708EF">
              <w:rPr>
                <w:rFonts w:ascii="UD デジタル 教科書体 NK-R" w:eastAsia="UD デジタル 教科書体 NK-R" w:hAnsiTheme="minorEastAsia" w:cs="Gungsuh" w:hint="eastAsia"/>
                <w:sz w:val="21"/>
                <w:szCs w:val="21"/>
              </w:rPr>
              <w:t>、平和について考え、行動に移す重要性に気づく</w:t>
            </w:r>
            <w:r w:rsidRPr="00C708EF">
              <w:rPr>
                <w:rFonts w:ascii="UD デジタル 教科書体 NK-R" w:eastAsia="UD デジタル 教科書体 NK-R" w:hAnsiTheme="minorEastAsia" w:cs="Gungsuh" w:hint="eastAsia"/>
                <w:sz w:val="21"/>
                <w:szCs w:val="21"/>
              </w:rPr>
              <w:t>。</w:t>
            </w:r>
          </w:p>
          <w:p w14:paraId="42DE6B26" w14:textId="4CA06692" w:rsidR="007F61FF" w:rsidRPr="00C708EF" w:rsidRDefault="007F61FF">
            <w:pPr>
              <w:jc w:val="both"/>
              <w:rPr>
                <w:rFonts w:ascii="UD デジタル 教科書体 NK-R" w:eastAsia="UD デジタル 教科書体 NK-R" w:hAnsiTheme="minorEastAsia" w:cs="Times New Roman"/>
                <w:sz w:val="21"/>
                <w:szCs w:val="21"/>
              </w:rPr>
            </w:pPr>
          </w:p>
        </w:tc>
      </w:tr>
    </w:tbl>
    <w:p w14:paraId="393F6EFB"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519161A2" w14:textId="77777777" w:rsidR="007F61FF" w:rsidRPr="00C708EF" w:rsidRDefault="007F61FF">
      <w:pPr>
        <w:rPr>
          <w:rFonts w:ascii="UD デジタル 教科書体 NK-R" w:eastAsia="UD デジタル 教科書体 NK-R" w:hAnsiTheme="minorEastAsia" w:cs="Times New Roman"/>
          <w:sz w:val="21"/>
          <w:szCs w:val="21"/>
        </w:rPr>
      </w:pPr>
    </w:p>
    <w:p w14:paraId="515B6482" w14:textId="46659A28" w:rsidR="007F61FF" w:rsidRDefault="00B77733">
      <w:pPr>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42D7C3C7" w14:textId="0F8BEDEF" w:rsidR="00C708EF" w:rsidRDefault="00C708EF">
      <w:pPr>
        <w:rPr>
          <w:rFonts w:ascii="UD デジタル 教科書体 NK-R" w:eastAsia="UD デジタル 教科書体 NK-R" w:hAnsiTheme="minorEastAsia" w:cs="Times New Roman"/>
          <w:sz w:val="21"/>
          <w:szCs w:val="21"/>
        </w:rPr>
      </w:pPr>
    </w:p>
    <w:p w14:paraId="0633A6F9" w14:textId="77777777" w:rsidR="00C708EF" w:rsidRPr="00C708EF" w:rsidRDefault="00C708EF">
      <w:pPr>
        <w:rPr>
          <w:rFonts w:ascii="UD デジタル 教科書体 NK-R" w:eastAsia="UD デジタル 教科書体 NK-R" w:hAnsiTheme="minorEastAsia" w:cs="Times New Roman"/>
          <w:sz w:val="21"/>
          <w:szCs w:val="21"/>
        </w:rPr>
      </w:pPr>
    </w:p>
    <w:p w14:paraId="3A2BB534"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＜本時の学習過程（詳細）＞</w:t>
      </w:r>
    </w:p>
    <w:p w14:paraId="39D36DE6" w14:textId="4EAE9EB8"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（１）導入（</w:t>
      </w:r>
      <w:r w:rsidR="00C708EF">
        <w:rPr>
          <w:rFonts w:ascii="UD デジタル 教科書体 NK-R" w:eastAsia="UD デジタル 教科書体 NK-R" w:hAnsiTheme="minorEastAsia" w:cs="Gungsuh" w:hint="eastAsia"/>
          <w:b/>
          <w:sz w:val="21"/>
          <w:szCs w:val="21"/>
        </w:rPr>
        <w:t>合計</w:t>
      </w:r>
      <w:r w:rsidR="00052ED1" w:rsidRPr="00C708EF">
        <w:rPr>
          <w:rFonts w:ascii="UD デジタル 教科書体 NK-R" w:eastAsia="UD デジタル 教科書体 NK-R" w:hAnsiTheme="minorEastAsia" w:cs="Gungsuh" w:hint="eastAsia"/>
          <w:b/>
          <w:sz w:val="21"/>
          <w:szCs w:val="21"/>
        </w:rPr>
        <w:t>７</w:t>
      </w:r>
      <w:r w:rsidRPr="00C708EF">
        <w:rPr>
          <w:rFonts w:ascii="UD デジタル 教科書体 NK-R" w:eastAsia="UD デジタル 教科書体 NK-R" w:hAnsiTheme="minorEastAsia" w:cs="Gungsuh" w:hint="eastAsia"/>
          <w:b/>
          <w:sz w:val="21"/>
          <w:szCs w:val="21"/>
        </w:rPr>
        <w:t>分</w:t>
      </w:r>
      <w:r w:rsidR="00052ED1" w:rsidRPr="00C708EF">
        <w:rPr>
          <w:rFonts w:ascii="UD デジタル 教科書体 NK-R" w:eastAsia="UD デジタル 教科書体 NK-R" w:hAnsiTheme="minorEastAsia" w:cs="Gungsuh" w:hint="eastAsia"/>
          <w:b/>
          <w:sz w:val="21"/>
          <w:szCs w:val="21"/>
        </w:rPr>
        <w:t>：</w:t>
      </w:r>
      <w:r w:rsidRPr="00C708EF">
        <w:rPr>
          <w:rFonts w:ascii="UD デジタル 教科書体 NK-R" w:eastAsia="UD デジタル 教科書体 NK-R" w:hAnsiTheme="minorEastAsia" w:cs="Gungsuh" w:hint="eastAsia"/>
          <w:b/>
          <w:sz w:val="21"/>
          <w:szCs w:val="21"/>
        </w:rPr>
        <w:t>目標の確認</w:t>
      </w:r>
      <w:r w:rsidR="00052ED1" w:rsidRPr="00C708EF">
        <w:rPr>
          <w:rFonts w:ascii="UD デジタル 教科書体 NK-R" w:eastAsia="UD デジタル 教科書体 NK-R" w:hAnsiTheme="minorEastAsia" w:cs="Gungsuh" w:hint="eastAsia"/>
          <w:b/>
          <w:sz w:val="21"/>
          <w:szCs w:val="21"/>
        </w:rPr>
        <w:t>２</w:t>
      </w:r>
      <w:r w:rsidRPr="00C708EF">
        <w:rPr>
          <w:rFonts w:ascii="UD デジタル 教科書体 NK-R" w:eastAsia="UD デジタル 教科書体 NK-R" w:hAnsiTheme="minorEastAsia" w:cs="Gungsuh" w:hint="eastAsia"/>
          <w:b/>
          <w:sz w:val="21"/>
          <w:szCs w:val="21"/>
        </w:rPr>
        <w:t>分</w:t>
      </w:r>
      <w:r w:rsidR="00052ED1" w:rsidRPr="00C708EF">
        <w:rPr>
          <w:rFonts w:ascii="UD デジタル 教科書体 NK-R" w:eastAsia="UD デジタル 教科書体 NK-R" w:hAnsiTheme="minorEastAsia" w:cs="Gungsuh" w:hint="eastAsia"/>
          <w:b/>
          <w:sz w:val="21"/>
          <w:szCs w:val="21"/>
        </w:rPr>
        <w:t>、平和の定義を考えてもらう</w:t>
      </w:r>
      <w:r w:rsidR="00C708EF">
        <w:rPr>
          <w:rFonts w:ascii="UD デジタル 教科書体 NK-R" w:eastAsia="UD デジタル 教科書体 NK-R" w:hAnsiTheme="minorEastAsia" w:cs="Gungsuh" w:hint="eastAsia"/>
          <w:b/>
          <w:sz w:val="21"/>
          <w:szCs w:val="21"/>
        </w:rPr>
        <w:t>２分、</w:t>
      </w:r>
      <w:r w:rsidRPr="00C708EF">
        <w:rPr>
          <w:rFonts w:ascii="UD デジタル 教科書体 NK-R" w:eastAsia="UD デジタル 教科書体 NK-R" w:hAnsiTheme="minorEastAsia" w:cs="Gungsuh" w:hint="eastAsia"/>
          <w:b/>
          <w:sz w:val="21"/>
          <w:szCs w:val="21"/>
        </w:rPr>
        <w:t>生徒所感の</w:t>
      </w:r>
      <w:r w:rsidR="00052ED1" w:rsidRPr="00C708EF">
        <w:rPr>
          <w:rFonts w:ascii="UD デジタル 教科書体 NK-R" w:eastAsia="UD デジタル 教科書体 NK-R" w:hAnsiTheme="minorEastAsia" w:cs="Gungsuh" w:hint="eastAsia"/>
          <w:b/>
          <w:sz w:val="21"/>
          <w:szCs w:val="21"/>
        </w:rPr>
        <w:t>発表</w:t>
      </w:r>
      <w:r w:rsidR="002A39A3">
        <w:rPr>
          <w:rFonts w:ascii="UD デジタル 教科書体 NK-R" w:eastAsia="UD デジタル 教科書体 NK-R" w:hAnsiTheme="minorEastAsia" w:cs="Gungsuh" w:hint="eastAsia"/>
          <w:b/>
          <w:sz w:val="21"/>
          <w:szCs w:val="21"/>
        </w:rPr>
        <w:t>３</w:t>
      </w:r>
      <w:r w:rsidRPr="00C708EF">
        <w:rPr>
          <w:rFonts w:ascii="UD デジタル 教科書体 NK-R" w:eastAsia="UD デジタル 教科書体 NK-R" w:hAnsiTheme="minorEastAsia" w:cs="Gungsuh" w:hint="eastAsia"/>
          <w:b/>
          <w:sz w:val="21"/>
          <w:szCs w:val="21"/>
        </w:rPr>
        <w:t>分）</w:t>
      </w:r>
    </w:p>
    <w:p w14:paraId="7F2BDA81"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※準備物：ワークシート</w:t>
      </w:r>
    </w:p>
    <w:p w14:paraId="506A91C8"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①平和について今持っている考えの範囲内で挙げてもらう。</w:t>
      </w:r>
    </w:p>
    <w:p w14:paraId="533A0C54" w14:textId="6F6C51F4"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②指導上の注意点：</w:t>
      </w:r>
    </w:p>
    <w:p w14:paraId="74F7C7B5"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生徒からの意見について、否定せずにたくさん引き出す。</w:t>
      </w:r>
    </w:p>
    <w:p w14:paraId="60B558BF" w14:textId="39CFF8CF" w:rsidR="007F61F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36E31CC5" w14:textId="77777777" w:rsidR="00103D58" w:rsidRPr="00C708EF" w:rsidRDefault="00103D58">
      <w:pPr>
        <w:jc w:val="both"/>
        <w:rPr>
          <w:rFonts w:ascii="UD デジタル 教科書体 NK-R" w:eastAsia="UD デジタル 教科書体 NK-R" w:hAnsiTheme="minorEastAsia" w:cs="Times New Roman"/>
          <w:sz w:val="21"/>
          <w:szCs w:val="21"/>
        </w:rPr>
      </w:pPr>
    </w:p>
    <w:p w14:paraId="281A8A1B" w14:textId="0FFCAE74"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（２）</w:t>
      </w:r>
      <w:r w:rsidR="00C708EF">
        <w:rPr>
          <w:rFonts w:ascii="UD デジタル 教科書体 NK-R" w:eastAsia="UD デジタル 教科書体 NK-R" w:hAnsiTheme="minorEastAsia" w:cs="Gungsuh" w:hint="eastAsia"/>
          <w:b/>
          <w:sz w:val="21"/>
          <w:szCs w:val="21"/>
        </w:rPr>
        <w:t>個人ワーク・</w:t>
      </w:r>
      <w:r w:rsidRPr="00C708EF">
        <w:rPr>
          <w:rFonts w:ascii="UD デジタル 教科書体 NK-R" w:eastAsia="UD デジタル 教科書体 NK-R" w:hAnsiTheme="minorEastAsia" w:cs="Gungsuh" w:hint="eastAsia"/>
          <w:b/>
          <w:sz w:val="21"/>
          <w:szCs w:val="21"/>
        </w:rPr>
        <w:t>講義・</w:t>
      </w:r>
      <w:r w:rsidR="00C708EF">
        <w:rPr>
          <w:rFonts w:ascii="UD デジタル 教科書体 NK-R" w:eastAsia="UD デジタル 教科書体 NK-R" w:hAnsiTheme="minorEastAsia" w:cs="Gungsuh" w:hint="eastAsia"/>
          <w:b/>
          <w:sz w:val="21"/>
          <w:szCs w:val="21"/>
        </w:rPr>
        <w:t>グループワーク</w:t>
      </w:r>
      <w:r w:rsidRPr="00C708EF">
        <w:rPr>
          <w:rFonts w:ascii="UD デジタル 教科書体 NK-R" w:eastAsia="UD デジタル 教科書体 NK-R" w:hAnsiTheme="minorEastAsia" w:cs="Gungsuh" w:hint="eastAsia"/>
          <w:b/>
          <w:sz w:val="21"/>
          <w:szCs w:val="21"/>
        </w:rPr>
        <w:t>（</w:t>
      </w:r>
      <w:r w:rsidR="00C708EF">
        <w:rPr>
          <w:rFonts w:ascii="UD デジタル 教科書体 NK-R" w:eastAsia="UD デジタル 教科書体 NK-R" w:hAnsiTheme="minorEastAsia" w:cs="Gungsuh" w:hint="eastAsia"/>
          <w:b/>
          <w:sz w:val="21"/>
          <w:szCs w:val="21"/>
        </w:rPr>
        <w:t>合計</w:t>
      </w:r>
      <w:r w:rsidR="00052ED1" w:rsidRPr="00C708EF">
        <w:rPr>
          <w:rFonts w:ascii="UD デジタル 教科書体 NK-R" w:eastAsia="UD デジタル 教科書体 NK-R" w:hAnsiTheme="minorEastAsia" w:cs="Gungsuh" w:hint="eastAsia"/>
          <w:b/>
          <w:sz w:val="21"/>
          <w:szCs w:val="21"/>
        </w:rPr>
        <w:t>４０</w:t>
      </w:r>
      <w:r w:rsidRPr="00C708EF">
        <w:rPr>
          <w:rFonts w:ascii="UD デジタル 教科書体 NK-R" w:eastAsia="UD デジタル 教科書体 NK-R" w:hAnsiTheme="minorEastAsia" w:cs="Gungsuh" w:hint="eastAsia"/>
          <w:b/>
          <w:sz w:val="21"/>
          <w:szCs w:val="21"/>
        </w:rPr>
        <w:t>分</w:t>
      </w:r>
      <w:r w:rsidR="00052ED1" w:rsidRPr="00C708EF">
        <w:rPr>
          <w:rFonts w:ascii="UD デジタル 教科書体 NK-R" w:eastAsia="UD デジタル 教科書体 NK-R" w:hAnsiTheme="minorEastAsia" w:cs="Gungsuh" w:hint="eastAsia"/>
          <w:b/>
          <w:sz w:val="21"/>
          <w:szCs w:val="21"/>
        </w:rPr>
        <w:t>：</w:t>
      </w:r>
      <w:r w:rsidR="000D04CC" w:rsidRPr="00C708EF">
        <w:rPr>
          <w:rFonts w:ascii="UD デジタル 教科書体 NK-R" w:eastAsia="UD デジタル 教科書体 NK-R" w:hAnsiTheme="minorEastAsia" w:cs="Gungsuh" w:hint="eastAsia"/>
          <w:b/>
          <w:sz w:val="21"/>
          <w:szCs w:val="21"/>
        </w:rPr>
        <w:t>個人ワーク</w:t>
      </w:r>
      <w:r w:rsidR="00052ED1" w:rsidRPr="00C708EF">
        <w:rPr>
          <w:rFonts w:ascii="UD デジタル 教科書体 NK-R" w:eastAsia="UD デジタル 教科書体 NK-R" w:hAnsiTheme="minorEastAsia" w:cs="Gungsuh" w:hint="eastAsia"/>
          <w:b/>
          <w:sz w:val="21"/>
          <w:szCs w:val="21"/>
        </w:rPr>
        <w:t>５</w:t>
      </w:r>
      <w:r w:rsidR="000D04CC" w:rsidRPr="00C708EF">
        <w:rPr>
          <w:rFonts w:ascii="UD デジタル 教科書体 NK-R" w:eastAsia="UD デジタル 教科書体 NK-R" w:hAnsiTheme="minorEastAsia" w:cs="Gungsuh" w:hint="eastAsia"/>
          <w:b/>
          <w:sz w:val="21"/>
          <w:szCs w:val="21"/>
        </w:rPr>
        <w:t>分</w:t>
      </w:r>
      <w:r w:rsidR="00052ED1" w:rsidRPr="00C708EF">
        <w:rPr>
          <w:rFonts w:ascii="UD デジタル 教科書体 NK-R" w:eastAsia="UD デジタル 教科書体 NK-R" w:hAnsiTheme="minorEastAsia" w:cs="Gungsuh" w:hint="eastAsia"/>
          <w:b/>
          <w:sz w:val="21"/>
          <w:szCs w:val="21"/>
        </w:rPr>
        <w:t>、</w:t>
      </w:r>
      <w:r w:rsidRPr="00C708EF">
        <w:rPr>
          <w:rFonts w:ascii="UD デジタル 教科書体 NK-R" w:eastAsia="UD デジタル 教科書体 NK-R" w:hAnsiTheme="minorEastAsia" w:cs="Gungsuh" w:hint="eastAsia"/>
          <w:b/>
          <w:sz w:val="21"/>
          <w:szCs w:val="21"/>
        </w:rPr>
        <w:t>講義</w:t>
      </w:r>
      <w:r w:rsidR="00052ED1" w:rsidRPr="00C708EF">
        <w:rPr>
          <w:rFonts w:ascii="UD デジタル 教科書体 NK-R" w:eastAsia="UD デジタル 教科書体 NK-R" w:hAnsiTheme="minorEastAsia" w:cs="Gungsuh" w:hint="eastAsia"/>
          <w:b/>
          <w:sz w:val="21"/>
          <w:szCs w:val="21"/>
        </w:rPr>
        <w:t>２０</w:t>
      </w:r>
      <w:r w:rsidRPr="00C708EF">
        <w:rPr>
          <w:rFonts w:ascii="UD デジタル 教科書体 NK-R" w:eastAsia="UD デジタル 教科書体 NK-R" w:hAnsiTheme="minorEastAsia" w:cs="Gungsuh" w:hint="eastAsia"/>
          <w:b/>
          <w:sz w:val="21"/>
          <w:szCs w:val="21"/>
        </w:rPr>
        <w:t>分</w:t>
      </w:r>
      <w:r w:rsidR="00052ED1" w:rsidRPr="00C708EF">
        <w:rPr>
          <w:rFonts w:ascii="UD デジタル 教科書体 NK-R" w:eastAsia="UD デジタル 教科書体 NK-R" w:hAnsiTheme="minorEastAsia" w:cs="Gungsuh" w:hint="eastAsia"/>
          <w:b/>
          <w:sz w:val="21"/>
          <w:szCs w:val="21"/>
        </w:rPr>
        <w:t>、</w:t>
      </w:r>
      <w:r w:rsidRPr="00C708EF">
        <w:rPr>
          <w:rFonts w:ascii="UD デジタル 教科書体 NK-R" w:eastAsia="UD デジタル 教科書体 NK-R" w:hAnsiTheme="minorEastAsia" w:cs="Gungsuh" w:hint="eastAsia"/>
          <w:b/>
          <w:sz w:val="21"/>
          <w:szCs w:val="21"/>
        </w:rPr>
        <w:t>グループワーク</w:t>
      </w:r>
      <w:r w:rsidR="00052ED1" w:rsidRPr="00C708EF">
        <w:rPr>
          <w:rFonts w:ascii="UD デジタル 教科書体 NK-R" w:eastAsia="UD デジタル 教科書体 NK-R" w:hAnsiTheme="minorEastAsia" w:cs="Gungsuh" w:hint="eastAsia"/>
          <w:b/>
          <w:sz w:val="21"/>
          <w:szCs w:val="21"/>
        </w:rPr>
        <w:t>１５</w:t>
      </w:r>
      <w:r w:rsidRPr="00C708EF">
        <w:rPr>
          <w:rFonts w:ascii="UD デジタル 教科書体 NK-R" w:eastAsia="UD デジタル 教科書体 NK-R" w:hAnsiTheme="minorEastAsia" w:cs="Gungsuh" w:hint="eastAsia"/>
          <w:b/>
          <w:sz w:val="21"/>
          <w:szCs w:val="21"/>
        </w:rPr>
        <w:t>分）</w:t>
      </w:r>
    </w:p>
    <w:p w14:paraId="1D6164FB" w14:textId="77777777" w:rsidR="000D04CC" w:rsidRPr="00C708EF" w:rsidRDefault="000D04CC" w:rsidP="000D04CC">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個人ワーク（５分）</w:t>
      </w:r>
    </w:p>
    <w:p w14:paraId="0B254737" w14:textId="6BBD4279" w:rsidR="000D04CC" w:rsidRDefault="00C708EF" w:rsidP="000D04CC">
      <w:pPr>
        <w:jc w:val="both"/>
        <w:rPr>
          <w:rFonts w:ascii="UD デジタル 教科書体 NK-R" w:eastAsia="UD デジタル 教科書体 NK-R" w:hAnsiTheme="minorEastAsia" w:cs="Times New Roman"/>
          <w:b/>
          <w:sz w:val="21"/>
          <w:szCs w:val="21"/>
        </w:rPr>
      </w:pPr>
      <w:r>
        <w:rPr>
          <w:rFonts w:ascii="UD デジタル 教科書体 NK-R" w:eastAsia="UD デジタル 教科書体 NK-R" w:hAnsiTheme="minorEastAsia" w:cs="Gungsuh" w:hint="eastAsia"/>
          <w:sz w:val="21"/>
          <w:szCs w:val="21"/>
        </w:rPr>
        <w:t>講義や</w:t>
      </w:r>
      <w:r w:rsidR="000D04CC" w:rsidRPr="00C708EF">
        <w:rPr>
          <w:rFonts w:ascii="UD デジタル 教科書体 NK-R" w:eastAsia="UD デジタル 教科書体 NK-R" w:hAnsiTheme="minorEastAsia" w:cs="Gungsuh" w:hint="eastAsia"/>
          <w:sz w:val="21"/>
          <w:szCs w:val="21"/>
        </w:rPr>
        <w:t>みんなの意見を聞</w:t>
      </w:r>
      <w:r>
        <w:rPr>
          <w:rFonts w:ascii="UD デジタル 教科書体 NK-R" w:eastAsia="UD デジタル 教科書体 NK-R" w:hAnsiTheme="minorEastAsia" w:cs="Gungsuh" w:hint="eastAsia"/>
          <w:sz w:val="21"/>
          <w:szCs w:val="21"/>
        </w:rPr>
        <w:t>く</w:t>
      </w:r>
      <w:r w:rsidR="000D04CC" w:rsidRPr="00C708EF">
        <w:rPr>
          <w:rFonts w:ascii="UD デジタル 教科書体 NK-R" w:eastAsia="UD デジタル 教科書体 NK-R" w:hAnsiTheme="minorEastAsia" w:cs="Gungsuh" w:hint="eastAsia"/>
          <w:sz w:val="21"/>
          <w:szCs w:val="21"/>
        </w:rPr>
        <w:t>前に自分なりに考え、言語化してもらう。</w:t>
      </w:r>
    </w:p>
    <w:p w14:paraId="1A724FA4" w14:textId="77777777" w:rsidR="00BD46A9" w:rsidRPr="00C708EF" w:rsidRDefault="00BD46A9" w:rsidP="000D04CC">
      <w:pPr>
        <w:jc w:val="both"/>
        <w:rPr>
          <w:rFonts w:ascii="UD デジタル 教科書体 NK-R" w:eastAsia="UD デジタル 教科書体 NK-R" w:hAnsiTheme="minorEastAsia" w:cs="Times New Roman"/>
          <w:b/>
          <w:sz w:val="21"/>
          <w:szCs w:val="21"/>
        </w:rPr>
      </w:pPr>
    </w:p>
    <w:p w14:paraId="1D30E4CF" w14:textId="6B0EB879"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講義</w:t>
      </w:r>
      <w:r w:rsidR="00052ED1" w:rsidRPr="00C708EF">
        <w:rPr>
          <w:rFonts w:ascii="UD デジタル 教科書体 NK-R" w:eastAsia="UD デジタル 教科書体 NK-R" w:hAnsiTheme="minorEastAsia" w:cs="Gungsuh" w:hint="eastAsia"/>
          <w:b/>
          <w:sz w:val="21"/>
          <w:szCs w:val="21"/>
        </w:rPr>
        <w:t>（２０</w:t>
      </w:r>
      <w:r w:rsidRPr="00C708EF">
        <w:rPr>
          <w:rFonts w:ascii="UD デジタル 教科書体 NK-R" w:eastAsia="UD デジタル 教科書体 NK-R" w:hAnsiTheme="minorEastAsia" w:cs="Gungsuh" w:hint="eastAsia"/>
          <w:b/>
          <w:sz w:val="21"/>
          <w:szCs w:val="21"/>
        </w:rPr>
        <w:t>分）</w:t>
      </w:r>
    </w:p>
    <w:p w14:paraId="77C6991C" w14:textId="4CEB5008"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※準備物：パワ</w:t>
      </w:r>
      <w:r w:rsidR="00AA5DC9">
        <w:rPr>
          <w:rFonts w:ascii="UD デジタル 教科書体 NK-R" w:eastAsia="UD デジタル 教科書体 NK-R" w:hAnsiTheme="minorEastAsia" w:cs="Gungsuh" w:hint="eastAsia"/>
          <w:sz w:val="21"/>
          <w:szCs w:val="21"/>
        </w:rPr>
        <w:t>ー</w:t>
      </w:r>
      <w:r w:rsidRPr="00C708EF">
        <w:rPr>
          <w:rFonts w:ascii="UD デジタル 教科書体 NK-R" w:eastAsia="UD デジタル 教科書体 NK-R" w:hAnsiTheme="minorEastAsia" w:cs="Gungsuh" w:hint="eastAsia"/>
          <w:sz w:val="21"/>
          <w:szCs w:val="21"/>
        </w:rPr>
        <w:t>ポ</w:t>
      </w:r>
      <w:r w:rsidR="00AA5DC9">
        <w:rPr>
          <w:rFonts w:ascii="UD デジタル 教科書体 NK-R" w:eastAsia="UD デジタル 教科書体 NK-R" w:hAnsiTheme="minorEastAsia" w:cs="Gungsuh" w:hint="eastAsia"/>
          <w:sz w:val="21"/>
          <w:szCs w:val="21"/>
        </w:rPr>
        <w:t>イント</w:t>
      </w:r>
      <w:r w:rsidRPr="00C708EF">
        <w:rPr>
          <w:rFonts w:ascii="UD デジタル 教科書体 NK-R" w:eastAsia="UD デジタル 教科書体 NK-R" w:hAnsiTheme="minorEastAsia" w:cs="Gungsuh" w:hint="eastAsia"/>
          <w:sz w:val="21"/>
          <w:szCs w:val="21"/>
        </w:rPr>
        <w:t>資料、ワークシート</w:t>
      </w:r>
    </w:p>
    <w:p w14:paraId="18ECC50E" w14:textId="7CCEECF2"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①パワ</w:t>
      </w:r>
      <w:r w:rsidR="00AA5DC9">
        <w:rPr>
          <w:rFonts w:ascii="UD デジタル 教科書体 NK-R" w:eastAsia="UD デジタル 教科書体 NK-R" w:hAnsiTheme="minorEastAsia" w:cs="Gungsuh" w:hint="eastAsia"/>
          <w:sz w:val="21"/>
          <w:szCs w:val="21"/>
        </w:rPr>
        <w:t>ー</w:t>
      </w:r>
      <w:r w:rsidRPr="00C708EF">
        <w:rPr>
          <w:rFonts w:ascii="UD デジタル 教科書体 NK-R" w:eastAsia="UD デジタル 教科書体 NK-R" w:hAnsiTheme="minorEastAsia" w:cs="Gungsuh" w:hint="eastAsia"/>
          <w:sz w:val="21"/>
          <w:szCs w:val="21"/>
        </w:rPr>
        <w:t>ポ</w:t>
      </w:r>
      <w:r w:rsidR="00AA5DC9">
        <w:rPr>
          <w:rFonts w:ascii="UD デジタル 教科書体 NK-R" w:eastAsia="UD デジタル 教科書体 NK-R" w:hAnsiTheme="minorEastAsia" w:cs="Gungsuh" w:hint="eastAsia"/>
          <w:sz w:val="21"/>
          <w:szCs w:val="21"/>
        </w:rPr>
        <w:t>イント</w:t>
      </w:r>
      <w:r w:rsidRPr="00C708EF">
        <w:rPr>
          <w:rFonts w:ascii="UD デジタル 教科書体 NK-R" w:eastAsia="UD デジタル 教科書体 NK-R" w:hAnsiTheme="minorEastAsia" w:cs="Gungsuh" w:hint="eastAsia"/>
          <w:sz w:val="21"/>
          <w:szCs w:val="21"/>
        </w:rPr>
        <w:t>及び動画を使った講義</w:t>
      </w:r>
    </w:p>
    <w:p w14:paraId="29D50C10" w14:textId="63AAF133" w:rsidR="00AA5DC9" w:rsidRPr="00AA5DC9" w:rsidRDefault="00AA5DC9" w:rsidP="00AA5DC9">
      <w:pPr>
        <w:pStyle w:val="ad"/>
        <w:numPr>
          <w:ilvl w:val="0"/>
          <w:numId w:val="1"/>
        </w:numPr>
        <w:ind w:leftChars="0"/>
        <w:jc w:val="both"/>
        <w:rPr>
          <w:rFonts w:ascii="UD デジタル 教科書体 NK-R" w:eastAsia="UD デジタル 教科書体 NK-R" w:hAnsiTheme="minorEastAsia" w:cs="Times New Roman"/>
          <w:sz w:val="21"/>
          <w:szCs w:val="21"/>
        </w:rPr>
      </w:pPr>
      <w:r>
        <w:rPr>
          <w:rFonts w:ascii="UD デジタル 教科書体 NK-R" w:eastAsia="UD デジタル 教科書体 NK-R" w:hAnsiTheme="minorEastAsia" w:cs="Times New Roman" w:hint="eastAsia"/>
          <w:sz w:val="21"/>
          <w:szCs w:val="21"/>
        </w:rPr>
        <w:t>沖縄戦</w:t>
      </w:r>
    </w:p>
    <w:p w14:paraId="11299B8E" w14:textId="21CB1BC5" w:rsidR="00AA5DC9" w:rsidRPr="00D56FA3" w:rsidRDefault="00B77733" w:rsidP="00D56FA3">
      <w:pPr>
        <w:pStyle w:val="ad"/>
        <w:ind w:leftChars="0" w:left="630"/>
        <w:jc w:val="both"/>
        <w:rPr>
          <w:rFonts w:ascii="UD デジタル 教科書体 NK-R" w:eastAsia="UD デジタル 教科書体 NK-R" w:hAnsiTheme="minorEastAsia" w:cs="Times New Roman"/>
          <w:sz w:val="21"/>
          <w:szCs w:val="21"/>
        </w:rPr>
      </w:pPr>
      <w:r w:rsidRPr="00D56FA3">
        <w:rPr>
          <w:rFonts w:ascii="UD デジタル 教科書体 NK-R" w:eastAsia="UD デジタル 教科書体 NK-R" w:hAnsiTheme="minorEastAsia" w:cs="Gungsuh" w:hint="eastAsia"/>
          <w:sz w:val="21"/>
          <w:szCs w:val="21"/>
        </w:rPr>
        <w:t>沖縄戦では、</w:t>
      </w:r>
      <w:r w:rsidR="0026139D" w:rsidRPr="00D56FA3">
        <w:rPr>
          <w:rFonts w:ascii="UD デジタル 教科書体 NK-R" w:eastAsia="UD デジタル 教科書体 NK-R" w:hAnsiTheme="minorEastAsia" w:cs="Gungsuh" w:hint="eastAsia"/>
          <w:sz w:val="21"/>
          <w:szCs w:val="21"/>
        </w:rPr>
        <w:t>「軍官民共生共死」の合言葉の元、住民は戦場にかり出され、多くの住民が戦闘に巻き込まれ、犠牲になった</w:t>
      </w:r>
      <w:r w:rsidRPr="00D56FA3">
        <w:rPr>
          <w:rFonts w:ascii="UD デジタル 教科書体 NK-R" w:eastAsia="UD デジタル 教科書体 NK-R" w:hAnsiTheme="minorEastAsia" w:cs="Gungsuh" w:hint="eastAsia"/>
          <w:sz w:val="21"/>
          <w:szCs w:val="21"/>
        </w:rPr>
        <w:t>。</w:t>
      </w:r>
      <w:r w:rsidR="00DF7E2C" w:rsidRPr="00DF7E2C">
        <w:rPr>
          <w:rFonts w:ascii="UD デジタル 教科書体 NK-R" w:eastAsia="UD デジタル 教科書体 NK-R" w:hAnsiTheme="minorEastAsia" w:cs="Gungsuh" w:hint="eastAsia"/>
          <w:sz w:val="21"/>
          <w:szCs w:val="21"/>
        </w:rPr>
        <w:t>沖縄戦の悲惨さや、戦争になると多くの住民が巻き込まれるという事実を確認する。</w:t>
      </w:r>
    </w:p>
    <w:p w14:paraId="03E3D8DD" w14:textId="609B24A3" w:rsidR="00AA5DC9" w:rsidRPr="00AA5DC9" w:rsidRDefault="00B77733" w:rsidP="00AA5DC9">
      <w:pPr>
        <w:pStyle w:val="ad"/>
        <w:numPr>
          <w:ilvl w:val="0"/>
          <w:numId w:val="1"/>
        </w:numPr>
        <w:ind w:leftChars="0"/>
        <w:jc w:val="both"/>
        <w:rPr>
          <w:rFonts w:ascii="UD デジタル 教科書体 NK-R" w:eastAsia="UD デジタル 教科書体 NK-R" w:hAnsiTheme="minorEastAsia" w:cs="Times New Roman"/>
          <w:sz w:val="21"/>
          <w:szCs w:val="21"/>
        </w:rPr>
      </w:pPr>
      <w:r w:rsidRPr="00D56FA3">
        <w:rPr>
          <w:rFonts w:ascii="UD デジタル 教科書体 NK-R" w:eastAsia="UD デジタル 教科書体 NK-R" w:hAnsiTheme="minorEastAsia" w:cs="Gungsuh" w:hint="eastAsia"/>
          <w:sz w:val="21"/>
          <w:szCs w:val="21"/>
        </w:rPr>
        <w:t>ベトナム戦争</w:t>
      </w:r>
      <w:r w:rsidR="00250F13">
        <w:rPr>
          <w:rFonts w:ascii="UD デジタル 教科書体 NK-R" w:eastAsia="UD デジタル 教科書体 NK-R" w:hAnsiTheme="minorEastAsia" w:cs="Gungsuh" w:hint="eastAsia"/>
          <w:sz w:val="21"/>
          <w:szCs w:val="21"/>
        </w:rPr>
        <w:t>（</w:t>
      </w:r>
      <w:r w:rsidR="00250F13" w:rsidRPr="00C26FFF">
        <w:rPr>
          <w:rFonts w:ascii="UD デジタル 教科書体 NK-R" w:eastAsia="UD デジタル 教科書体 NK-R" w:hAnsiTheme="minorEastAsia" w:cs="Gungsuh" w:hint="eastAsia"/>
          <w:sz w:val="21"/>
          <w:szCs w:val="21"/>
        </w:rPr>
        <w:t>ベトナム戦争からベトナム国民が得た教訓を知る</w:t>
      </w:r>
      <w:r w:rsidR="00250F13">
        <w:rPr>
          <w:rFonts w:ascii="UD デジタル 教科書体 NK-R" w:eastAsia="UD デジタル 教科書体 NK-R" w:hAnsiTheme="minorEastAsia" w:cs="Gungsuh" w:hint="eastAsia"/>
          <w:sz w:val="21"/>
          <w:szCs w:val="21"/>
        </w:rPr>
        <w:t>）</w:t>
      </w:r>
    </w:p>
    <w:p w14:paraId="5D465B29" w14:textId="0B131AA3" w:rsidR="00DF7E2C" w:rsidRPr="00D56FA3" w:rsidRDefault="00AA5DC9" w:rsidP="00D56FA3">
      <w:pPr>
        <w:pStyle w:val="ad"/>
        <w:ind w:leftChars="0" w:left="630"/>
        <w:jc w:val="both"/>
        <w:rPr>
          <w:rFonts w:ascii="UD デジタル 教科書体 NK-R" w:eastAsia="UD デジタル 教科書体 NK-R" w:hAnsiTheme="minorEastAsia" w:cs="Times New Roman"/>
          <w:sz w:val="21"/>
          <w:szCs w:val="21"/>
        </w:rPr>
      </w:pPr>
      <w:r w:rsidRPr="00D56FA3">
        <w:rPr>
          <w:rFonts w:ascii="UD デジタル 教科書体 NK-R" w:eastAsia="UD デジタル 教科書体 NK-R" w:hAnsiTheme="minorEastAsia" w:cs="Gungsuh" w:hint="eastAsia"/>
          <w:sz w:val="21"/>
          <w:szCs w:val="21"/>
        </w:rPr>
        <w:t>ベトナム戦争でも「軍人」</w:t>
      </w:r>
      <w:r>
        <w:rPr>
          <w:rFonts w:ascii="UD デジタル 教科書体 NK-R" w:eastAsia="UD デジタル 教科書体 NK-R" w:hAnsiTheme="minorEastAsia" w:cs="Gungsuh" w:hint="eastAsia"/>
          <w:sz w:val="21"/>
          <w:szCs w:val="21"/>
        </w:rPr>
        <w:t>、</w:t>
      </w:r>
      <w:r w:rsidRPr="00D56FA3">
        <w:rPr>
          <w:rFonts w:ascii="UD デジタル 教科書体 NK-R" w:eastAsia="UD デジタル 教科書体 NK-R" w:hAnsiTheme="minorEastAsia" w:cs="Gungsuh" w:hint="eastAsia"/>
          <w:sz w:val="21"/>
          <w:szCs w:val="21"/>
        </w:rPr>
        <w:t>「住民」が共に戦</w:t>
      </w:r>
      <w:r>
        <w:rPr>
          <w:rFonts w:ascii="UD デジタル 教科書体 NK-R" w:eastAsia="UD デジタル 教科書体 NK-R" w:hAnsiTheme="minorEastAsia" w:cs="Gungsuh" w:hint="eastAsia"/>
          <w:sz w:val="21"/>
          <w:szCs w:val="21"/>
        </w:rPr>
        <w:t>っている</w:t>
      </w:r>
      <w:r w:rsidRPr="00D56FA3">
        <w:rPr>
          <w:rFonts w:ascii="UD デジタル 教科書体 NK-R" w:eastAsia="UD デジタル 教科書体 NK-R" w:hAnsiTheme="minorEastAsia" w:cs="Gungsuh" w:hint="eastAsia"/>
          <w:sz w:val="21"/>
          <w:szCs w:val="21"/>
        </w:rPr>
        <w:t>。</w:t>
      </w:r>
      <w:r>
        <w:rPr>
          <w:rFonts w:ascii="UD デジタル 教科書体 NK-R" w:eastAsia="UD デジタル 教科書体 NK-R" w:hAnsiTheme="minorEastAsia" w:cs="Gungsuh" w:hint="eastAsia"/>
          <w:sz w:val="21"/>
          <w:szCs w:val="21"/>
        </w:rPr>
        <w:t>しかし、</w:t>
      </w:r>
      <w:r w:rsidRPr="00D56FA3">
        <w:rPr>
          <w:rFonts w:ascii="UD デジタル 教科書体 NK-R" w:eastAsia="UD デジタル 教科書体 NK-R" w:hAnsiTheme="minorEastAsia" w:cs="Gungsuh" w:hint="eastAsia"/>
          <w:sz w:val="21"/>
          <w:szCs w:val="21"/>
        </w:rPr>
        <w:t>ベトナム国民は、強国であるアメリカ軍に打ち勝ったという考えを持つ人が多く、自由や独立・平和を守るためには、犠牲を払うのは当然だと考え</w:t>
      </w:r>
      <w:r w:rsidR="00DF7E2C">
        <w:rPr>
          <w:rFonts w:ascii="UD デジタル 教科書体 NK-R" w:eastAsia="UD デジタル 教科書体 NK-R" w:hAnsiTheme="minorEastAsia" w:cs="Gungsuh" w:hint="eastAsia"/>
          <w:sz w:val="21"/>
          <w:szCs w:val="21"/>
        </w:rPr>
        <w:t>ている人々がいることを知る</w:t>
      </w:r>
      <w:r w:rsidRPr="00D56FA3">
        <w:rPr>
          <w:rFonts w:ascii="UD デジタル 教科書体 NK-R" w:eastAsia="UD デジタル 教科書体 NK-R" w:hAnsiTheme="minorEastAsia" w:cs="Gungsuh" w:hint="eastAsia"/>
          <w:sz w:val="21"/>
          <w:szCs w:val="21"/>
        </w:rPr>
        <w:t>。</w:t>
      </w:r>
    </w:p>
    <w:p w14:paraId="0C609FB6" w14:textId="3298B72A" w:rsidR="007F61FF" w:rsidRPr="00AA5DC9" w:rsidRDefault="00AA5DC9" w:rsidP="00D56FA3">
      <w:pPr>
        <w:ind w:firstLineChars="300" w:firstLine="660"/>
      </w:pPr>
      <w:r w:rsidRPr="00D56FA3">
        <w:rPr>
          <w:rFonts w:ascii="UD デジタル 教科書体 NK-R" w:eastAsia="UD デジタル 教科書体 NK-R" w:hint="eastAsia"/>
        </w:rPr>
        <w:t>（</w:t>
      </w:r>
      <w:r w:rsidR="00B77733" w:rsidRPr="00D56FA3">
        <w:rPr>
          <w:rFonts w:ascii="UD デジタル 教科書体 NK-R" w:eastAsia="UD デジタル 教科書体 NK-R" w:hint="eastAsia"/>
        </w:rPr>
        <w:t>「</w:t>
      </w:r>
      <w:r w:rsidR="00B77733" w:rsidRPr="00D56FA3">
        <w:rPr>
          <w:rFonts w:ascii="UD デジタル 教科書体 NK-R" w:eastAsia="UD デジタル 教科書体 NK-R"/>
        </w:rPr>
        <w:t>2021</w:t>
      </w:r>
      <w:r w:rsidR="00B77733" w:rsidRPr="00D56FA3">
        <w:rPr>
          <w:rFonts w:ascii="UD デジタル 教科書体 NK-R" w:eastAsia="UD デジタル 教科書体 NK-R" w:hint="eastAsia"/>
        </w:rPr>
        <w:t>年ベトナムチームのパワ</w:t>
      </w:r>
      <w:r w:rsidRPr="00D56FA3">
        <w:rPr>
          <w:rFonts w:ascii="UD デジタル 教科書体 NK-R" w:eastAsia="UD デジタル 教科書体 NK-R" w:hint="eastAsia"/>
        </w:rPr>
        <w:t>ー</w:t>
      </w:r>
      <w:r w:rsidR="00B77733" w:rsidRPr="00D56FA3">
        <w:rPr>
          <w:rFonts w:ascii="UD デジタル 教科書体 NK-R" w:eastAsia="UD デジタル 教科書体 NK-R" w:hint="eastAsia"/>
        </w:rPr>
        <w:t>ポ</w:t>
      </w:r>
      <w:r w:rsidRPr="00D56FA3">
        <w:rPr>
          <w:rFonts w:ascii="UD デジタル 教科書体 NK-R" w:eastAsia="UD デジタル 教科書体 NK-R" w:hint="eastAsia"/>
        </w:rPr>
        <w:t>イント</w:t>
      </w:r>
      <w:r w:rsidR="00B77733" w:rsidRPr="00D56FA3">
        <w:rPr>
          <w:rFonts w:ascii="UD デジタル 教科書体 NK-R" w:eastAsia="UD デジタル 教科書体 NK-R" w:hint="eastAsia"/>
        </w:rPr>
        <w:t>資料」</w:t>
      </w:r>
      <w:r w:rsidRPr="00D56FA3">
        <w:rPr>
          <w:rFonts w:ascii="UD デジタル 教科書体 NK-R" w:eastAsia="UD デジタル 教科書体 NK-R" w:hint="eastAsia"/>
        </w:rPr>
        <w:t>を</w:t>
      </w:r>
      <w:r w:rsidR="00B77733" w:rsidRPr="00D56FA3">
        <w:rPr>
          <w:rFonts w:ascii="UD デジタル 教科書体 NK-R" w:eastAsia="UD デジタル 教科書体 NK-R" w:hint="eastAsia"/>
        </w:rPr>
        <w:t>参考資料</w:t>
      </w:r>
      <w:r w:rsidRPr="00D56FA3">
        <w:rPr>
          <w:rFonts w:ascii="UD デジタル 教科書体 NK-R" w:eastAsia="UD デジタル 教科書体 NK-R" w:hint="eastAsia"/>
        </w:rPr>
        <w:t>とする）</w:t>
      </w:r>
    </w:p>
    <w:p w14:paraId="435D2D75" w14:textId="77777777" w:rsidR="00DF7E2C" w:rsidRPr="00C708EF" w:rsidDel="00AA5DC9" w:rsidRDefault="00DF7E2C">
      <w:pPr>
        <w:jc w:val="both"/>
        <w:rPr>
          <w:rFonts w:ascii="UD デジタル 教科書体 NK-R" w:eastAsia="UD デジタル 教科書体 NK-R" w:hAnsiTheme="minorEastAsia" w:cs="Times New Roman"/>
          <w:sz w:val="21"/>
          <w:szCs w:val="21"/>
        </w:rPr>
      </w:pPr>
    </w:p>
    <w:p w14:paraId="1893A5BA" w14:textId="46C0F8E0"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②指導上の注意点：</w:t>
      </w:r>
    </w:p>
    <w:p w14:paraId="734987F1"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講義型の授業になるので生徒の理解度を確かめながら進むこと。複雑に絡み合う部分、または、それに関連している歴史的知識は補足を加えながら進めること。</w:t>
      </w:r>
    </w:p>
    <w:p w14:paraId="66F10B4E"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1CEA3BA8" w14:textId="11F07208"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グループワーク（</w:t>
      </w:r>
      <w:r w:rsidR="00052ED1" w:rsidRPr="00C708EF">
        <w:rPr>
          <w:rFonts w:ascii="UD デジタル 教科書体 NK-R" w:eastAsia="UD デジタル 教科書体 NK-R" w:hAnsiTheme="minorEastAsia" w:cs="Gungsuh" w:hint="eastAsia"/>
          <w:b/>
          <w:sz w:val="21"/>
          <w:szCs w:val="21"/>
        </w:rPr>
        <w:t>１５</w:t>
      </w:r>
      <w:r w:rsidRPr="00C708EF">
        <w:rPr>
          <w:rFonts w:ascii="UD デジタル 教科書体 NK-R" w:eastAsia="UD デジタル 教科書体 NK-R" w:hAnsiTheme="minorEastAsia" w:cs="Gungsuh" w:hint="eastAsia"/>
          <w:b/>
          <w:sz w:val="21"/>
          <w:szCs w:val="21"/>
        </w:rPr>
        <w:t xml:space="preserve">分）　</w:t>
      </w:r>
    </w:p>
    <w:p w14:paraId="60FF642F"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※準備物：ワークシート</w:t>
      </w:r>
    </w:p>
    <w:p w14:paraId="40B35C34" w14:textId="11509239"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①沖縄戦、ベトナム戦争の一連の流れを理解したうえで、</w:t>
      </w:r>
      <w:r w:rsidR="0026139D" w:rsidRPr="00C708EF">
        <w:rPr>
          <w:rFonts w:ascii="UD デジタル 教科書体 NK-R" w:eastAsia="UD デジタル 教科書体 NK-R" w:hAnsiTheme="minorEastAsia" w:cs="Gungsuh" w:hint="eastAsia"/>
          <w:sz w:val="21"/>
          <w:szCs w:val="21"/>
        </w:rPr>
        <w:t>軍隊を持つこと（軍事的抑止力）で作られる</w:t>
      </w:r>
      <w:r w:rsidRPr="00C708EF">
        <w:rPr>
          <w:rFonts w:ascii="UD デジタル 教科書体 NK-R" w:eastAsia="UD デジタル 教科書体 NK-R" w:hAnsiTheme="minorEastAsia" w:cs="Gungsuh" w:hint="eastAsia"/>
          <w:sz w:val="21"/>
          <w:szCs w:val="21"/>
        </w:rPr>
        <w:t>平和構築を目指すか、軍隊を持たない</w:t>
      </w:r>
      <w:r w:rsidR="0026139D" w:rsidRPr="00C708EF">
        <w:rPr>
          <w:rFonts w:ascii="UD デジタル 教科書体 NK-R" w:eastAsia="UD デジタル 教科書体 NK-R" w:hAnsiTheme="minorEastAsia" w:cs="Gungsuh" w:hint="eastAsia"/>
          <w:sz w:val="21"/>
          <w:szCs w:val="21"/>
        </w:rPr>
        <w:t>ことで（非武装・中立）作られる</w:t>
      </w:r>
      <w:r w:rsidRPr="00C708EF">
        <w:rPr>
          <w:rFonts w:ascii="UD デジタル 教科書体 NK-R" w:eastAsia="UD デジタル 教科書体 NK-R" w:hAnsiTheme="minorEastAsia" w:cs="Gungsuh" w:hint="eastAsia"/>
          <w:sz w:val="21"/>
          <w:szCs w:val="21"/>
        </w:rPr>
        <w:t>平和構築を目指すか議論する。</w:t>
      </w:r>
    </w:p>
    <w:p w14:paraId="63301435" w14:textId="77777777" w:rsidR="00A158FD" w:rsidRDefault="00B77733" w:rsidP="00A158FD">
      <w:pPr>
        <w:ind w:firstLineChars="100" w:firstLine="210"/>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w:t>
      </w:r>
      <w:r w:rsidR="0026139D" w:rsidRPr="00C708EF">
        <w:rPr>
          <w:rFonts w:ascii="UD デジタル 教科書体 NK-R" w:eastAsia="UD デジタル 教科書体 NK-R" w:hAnsiTheme="minorEastAsia" w:cs="Gungsuh" w:hint="eastAsia"/>
          <w:sz w:val="21"/>
          <w:szCs w:val="21"/>
        </w:rPr>
        <w:t>軍隊を持つことで自分の命を守ることができる</w:t>
      </w:r>
      <w:r w:rsidRPr="00C708EF">
        <w:rPr>
          <w:rFonts w:ascii="UD デジタル 教科書体 NK-R" w:eastAsia="UD デジタル 教科書体 NK-R" w:hAnsiTheme="minorEastAsia" w:cs="Gungsuh" w:hint="eastAsia"/>
          <w:sz w:val="21"/>
          <w:szCs w:val="21"/>
        </w:rPr>
        <w:t>のか。</w:t>
      </w:r>
    </w:p>
    <w:p w14:paraId="3BE51DC5" w14:textId="02932CF3" w:rsidR="007F61FF" w:rsidRDefault="00B77733" w:rsidP="00A158FD">
      <w:pPr>
        <w:ind w:leftChars="100" w:left="220"/>
        <w:jc w:val="both"/>
        <w:rPr>
          <w:rFonts w:ascii="UD デジタル 教科書体 NK-R" w:eastAsia="UD デジタル 教科書体 NK-R" w:hAnsiTheme="minorEastAsia" w:cs="Gungsuh"/>
          <w:sz w:val="21"/>
          <w:szCs w:val="21"/>
        </w:rPr>
      </w:pPr>
      <w:r w:rsidRPr="00C708EF">
        <w:rPr>
          <w:rFonts w:ascii="UD デジタル 教科書体 NK-R" w:eastAsia="UD デジタル 教科書体 NK-R" w:hAnsiTheme="minorEastAsia" w:cs="Gungsuh" w:hint="eastAsia"/>
          <w:sz w:val="21"/>
          <w:szCs w:val="21"/>
        </w:rPr>
        <w:t>または、軍隊を持つ</w:t>
      </w:r>
      <w:r w:rsidR="0026139D" w:rsidRPr="00C708EF">
        <w:rPr>
          <w:rFonts w:ascii="UD デジタル 教科書体 NK-R" w:eastAsia="UD デジタル 教科書体 NK-R" w:hAnsiTheme="minorEastAsia" w:cs="Gungsuh" w:hint="eastAsia"/>
          <w:sz w:val="21"/>
          <w:szCs w:val="21"/>
        </w:rPr>
        <w:t>ことで戦争を近づけることにつながらないか。基地を近くに持たない人は</w:t>
      </w:r>
      <w:r w:rsidRPr="00C708EF">
        <w:rPr>
          <w:rFonts w:ascii="UD デジタル 教科書体 NK-R" w:eastAsia="UD デジタル 教科書体 NK-R" w:hAnsiTheme="minorEastAsia" w:cs="Gungsuh" w:hint="eastAsia"/>
          <w:sz w:val="21"/>
          <w:szCs w:val="21"/>
        </w:rPr>
        <w:t>命を守ることにはつながるが、基地周辺住民は犠牲</w:t>
      </w:r>
      <w:r w:rsidR="0026139D" w:rsidRPr="00C708EF">
        <w:rPr>
          <w:rFonts w:ascii="UD デジタル 教科書体 NK-R" w:eastAsia="UD デジタル 教科書体 NK-R" w:hAnsiTheme="minorEastAsia" w:cs="Gungsuh" w:hint="eastAsia"/>
          <w:sz w:val="21"/>
          <w:szCs w:val="21"/>
        </w:rPr>
        <w:t>に</w:t>
      </w:r>
      <w:r w:rsidRPr="00C708EF">
        <w:rPr>
          <w:rFonts w:ascii="UD デジタル 教科書体 NK-R" w:eastAsia="UD デジタル 教科書体 NK-R" w:hAnsiTheme="minorEastAsia" w:cs="Gungsuh" w:hint="eastAsia"/>
          <w:sz w:val="21"/>
          <w:szCs w:val="21"/>
        </w:rPr>
        <w:t>な</w:t>
      </w:r>
      <w:r w:rsidR="0026139D" w:rsidRPr="00C708EF">
        <w:rPr>
          <w:rFonts w:ascii="UD デジタル 教科書体 NK-R" w:eastAsia="UD デジタル 教科書体 NK-R" w:hAnsiTheme="minorEastAsia" w:cs="Gungsuh" w:hint="eastAsia"/>
          <w:sz w:val="21"/>
          <w:szCs w:val="21"/>
        </w:rPr>
        <w:t>るのではないか、など、軍隊の存在と平和構築について</w:t>
      </w:r>
      <w:r w:rsidRPr="00C708EF">
        <w:rPr>
          <w:rFonts w:ascii="UD デジタル 教科書体 NK-R" w:eastAsia="UD デジタル 教科書体 NK-R" w:hAnsiTheme="minorEastAsia" w:cs="Gungsuh" w:hint="eastAsia"/>
          <w:sz w:val="21"/>
          <w:szCs w:val="21"/>
        </w:rPr>
        <w:t>深めることを目的とする。</w:t>
      </w:r>
    </w:p>
    <w:p w14:paraId="3F15B0F8" w14:textId="77777777" w:rsidR="00BD46A9" w:rsidRPr="00C708EF" w:rsidRDefault="00BD46A9" w:rsidP="0026139D">
      <w:pPr>
        <w:ind w:firstLineChars="100" w:firstLine="210"/>
        <w:jc w:val="both"/>
        <w:rPr>
          <w:rFonts w:ascii="UD デジタル 教科書体 NK-R" w:eastAsia="UD デジタル 教科書体 NK-R" w:hAnsiTheme="minorEastAsia" w:cs="Gungsuh"/>
          <w:sz w:val="21"/>
          <w:szCs w:val="21"/>
        </w:rPr>
      </w:pPr>
    </w:p>
    <w:p w14:paraId="5FB3D11A"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lastRenderedPageBreak/>
        <w:t>②指導上の注意点：</w:t>
      </w:r>
    </w:p>
    <w:p w14:paraId="1069B7AD"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生徒が沖縄戦とベトナム戦争のことを踏まえて考えることができているか、活動をみながらサポートする。</w:t>
      </w:r>
    </w:p>
    <w:p w14:paraId="42B82A89" w14:textId="77777777"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Times New Roman" w:hint="eastAsia"/>
          <w:sz w:val="21"/>
          <w:szCs w:val="21"/>
        </w:rPr>
        <w:t xml:space="preserve"> </w:t>
      </w:r>
    </w:p>
    <w:p w14:paraId="490BCA5E" w14:textId="5ECFF571" w:rsidR="007F61FF" w:rsidRPr="00BD46A9"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（３）まとめ（</w:t>
      </w:r>
      <w:r w:rsidR="00BD46A9">
        <w:rPr>
          <w:rFonts w:ascii="UD デジタル 教科書体 NK-R" w:eastAsia="UD デジタル 教科書体 NK-R" w:hAnsiTheme="minorEastAsia" w:cs="Gungsuh" w:hint="eastAsia"/>
          <w:b/>
          <w:sz w:val="21"/>
          <w:szCs w:val="21"/>
        </w:rPr>
        <w:t>合計</w:t>
      </w:r>
      <w:r w:rsidRPr="00C708EF">
        <w:rPr>
          <w:rFonts w:ascii="UD デジタル 教科書体 NK-R" w:eastAsia="UD デジタル 教科書体 NK-R" w:hAnsiTheme="minorEastAsia" w:cs="Gungsuh" w:hint="eastAsia"/>
          <w:b/>
          <w:sz w:val="21"/>
          <w:szCs w:val="21"/>
        </w:rPr>
        <w:t>７分）</w:t>
      </w:r>
    </w:p>
    <w:p w14:paraId="645F42DA" w14:textId="40538010"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沖縄戦から</w:t>
      </w:r>
      <w:r w:rsidR="0026139D" w:rsidRPr="00C708EF">
        <w:rPr>
          <w:rFonts w:ascii="UD デジタル 教科書体 NK-R" w:eastAsia="UD デジタル 教科書体 NK-R" w:hAnsiTheme="minorEastAsia" w:cs="Gungsuh" w:hint="eastAsia"/>
          <w:sz w:val="21"/>
          <w:szCs w:val="21"/>
        </w:rPr>
        <w:t>7</w:t>
      </w:r>
      <w:r w:rsidR="00BD46A9">
        <w:rPr>
          <w:rFonts w:ascii="UD デジタル 教科書体 NK-R" w:eastAsia="UD デジタル 教科書体 NK-R" w:hAnsiTheme="minorEastAsia" w:cs="Gungsuh" w:hint="eastAsia"/>
          <w:sz w:val="21"/>
          <w:szCs w:val="21"/>
        </w:rPr>
        <w:t>７</w:t>
      </w:r>
      <w:r w:rsidRPr="00C708EF">
        <w:rPr>
          <w:rFonts w:ascii="UD デジタル 教科書体 NK-R" w:eastAsia="UD デジタル 教科書体 NK-R" w:hAnsiTheme="minorEastAsia" w:cs="Gungsuh" w:hint="eastAsia"/>
          <w:sz w:val="21"/>
          <w:szCs w:val="21"/>
        </w:rPr>
        <w:t>年</w:t>
      </w:r>
      <w:r w:rsidR="0026139D" w:rsidRPr="00C708EF">
        <w:rPr>
          <w:rFonts w:ascii="UD デジタル 教科書体 NK-R" w:eastAsia="UD デジタル 教科書体 NK-R" w:hAnsiTheme="minorEastAsia" w:cs="Gungsuh" w:hint="eastAsia"/>
          <w:sz w:val="21"/>
          <w:szCs w:val="21"/>
        </w:rPr>
        <w:t>以上</w:t>
      </w:r>
      <w:r w:rsidRPr="00C708EF">
        <w:rPr>
          <w:rFonts w:ascii="UD デジタル 教科書体 NK-R" w:eastAsia="UD デジタル 教科書体 NK-R" w:hAnsiTheme="minorEastAsia" w:cs="Gungsuh" w:hint="eastAsia"/>
          <w:sz w:val="21"/>
          <w:szCs w:val="21"/>
        </w:rPr>
        <w:t>経った今、沖縄には日本全体の</w:t>
      </w:r>
      <w:r w:rsidR="0026139D" w:rsidRPr="00C708EF">
        <w:rPr>
          <w:rFonts w:ascii="UD デジタル 教科書体 NK-R" w:eastAsia="UD デジタル 教科書体 NK-R" w:hAnsiTheme="minorEastAsia" w:cs="Gungsuh" w:hint="eastAsia"/>
          <w:sz w:val="21"/>
          <w:szCs w:val="21"/>
        </w:rPr>
        <w:t>約</w:t>
      </w:r>
      <w:r w:rsidRPr="00C708EF">
        <w:rPr>
          <w:rFonts w:ascii="UD デジタル 教科書体 NK-R" w:eastAsia="UD デジタル 教科書体 NK-R" w:hAnsiTheme="minorEastAsia" w:cs="Gungsuh" w:hint="eastAsia"/>
          <w:sz w:val="21"/>
          <w:szCs w:val="21"/>
        </w:rPr>
        <w:t>70％の米軍</w:t>
      </w:r>
      <w:r w:rsidR="0026139D" w:rsidRPr="00C708EF">
        <w:rPr>
          <w:rFonts w:ascii="UD デジタル 教科書体 NK-R" w:eastAsia="UD デジタル 教科書体 NK-R" w:hAnsiTheme="minorEastAsia" w:cs="Gungsuh" w:hint="eastAsia"/>
          <w:sz w:val="21"/>
          <w:szCs w:val="21"/>
        </w:rPr>
        <w:t>専用</w:t>
      </w:r>
      <w:r w:rsidRPr="00C708EF">
        <w:rPr>
          <w:rFonts w:ascii="UD デジタル 教科書体 NK-R" w:eastAsia="UD デジタル 教科書体 NK-R" w:hAnsiTheme="minorEastAsia" w:cs="Gungsuh" w:hint="eastAsia"/>
          <w:sz w:val="21"/>
          <w:szCs w:val="21"/>
        </w:rPr>
        <w:t>施設</w:t>
      </w:r>
      <w:r w:rsidR="00107A4D" w:rsidRPr="00C708EF">
        <w:rPr>
          <w:rFonts w:ascii="UD デジタル 教科書体 NK-R" w:eastAsia="UD デジタル 教科書体 NK-R" w:hAnsiTheme="minorEastAsia" w:cs="Gungsuh" w:hint="eastAsia"/>
          <w:sz w:val="21"/>
          <w:szCs w:val="21"/>
        </w:rPr>
        <w:t>があり</w:t>
      </w:r>
      <w:r w:rsidRPr="00C708EF">
        <w:rPr>
          <w:rFonts w:ascii="UD デジタル 教科書体 NK-R" w:eastAsia="UD デジタル 教科書体 NK-R" w:hAnsiTheme="minorEastAsia" w:cs="Gungsuh" w:hint="eastAsia"/>
          <w:sz w:val="21"/>
          <w:szCs w:val="21"/>
        </w:rPr>
        <w:t>、自衛隊基地機能が強化されている現状がある。</w:t>
      </w:r>
    </w:p>
    <w:p w14:paraId="35949058" w14:textId="07F5D0D2" w:rsidR="007F61FF" w:rsidRPr="00C708EF" w:rsidRDefault="0026139D">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講義を通して、誰か</w:t>
      </w:r>
      <w:r w:rsidR="00B77733" w:rsidRPr="00C708EF">
        <w:rPr>
          <w:rFonts w:ascii="UD デジタル 教科書体 NK-R" w:eastAsia="UD デジタル 教科書体 NK-R" w:hAnsiTheme="minorEastAsia" w:cs="Gungsuh" w:hint="eastAsia"/>
          <w:sz w:val="21"/>
          <w:szCs w:val="21"/>
        </w:rPr>
        <w:t>が平和を維持してくれると考えるのではなく、日本、沖縄に住む1人として今日の社会情勢、国際情勢と向き合い平和を求める</w:t>
      </w:r>
      <w:r w:rsidRPr="00C708EF">
        <w:rPr>
          <w:rFonts w:ascii="UD デジタル 教科書体 NK-R" w:eastAsia="UD デジタル 教科書体 NK-R" w:hAnsiTheme="minorEastAsia" w:cs="Gungsuh" w:hint="eastAsia"/>
          <w:sz w:val="21"/>
          <w:szCs w:val="21"/>
        </w:rPr>
        <w:t>（構築する）</w:t>
      </w:r>
      <w:r w:rsidR="00B77733" w:rsidRPr="00C708EF">
        <w:rPr>
          <w:rFonts w:ascii="UD デジタル 教科書体 NK-R" w:eastAsia="UD デジタル 教科書体 NK-R" w:hAnsiTheme="minorEastAsia" w:cs="Gungsuh" w:hint="eastAsia"/>
          <w:sz w:val="21"/>
          <w:szCs w:val="21"/>
        </w:rPr>
        <w:t>1人になれるようになる。</w:t>
      </w:r>
    </w:p>
    <w:p w14:paraId="1F725012"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Times New Roman" w:hint="eastAsia"/>
          <w:b/>
          <w:sz w:val="21"/>
          <w:szCs w:val="21"/>
        </w:rPr>
        <w:t xml:space="preserve"> </w:t>
      </w:r>
    </w:p>
    <w:p w14:paraId="7F767CAE" w14:textId="77777777" w:rsidR="007F61FF" w:rsidRPr="00C708EF" w:rsidRDefault="00B77733">
      <w:pPr>
        <w:jc w:val="both"/>
        <w:rPr>
          <w:rFonts w:ascii="UD デジタル 教科書体 NK-R" w:eastAsia="UD デジタル 教科書体 NK-R" w:hAnsiTheme="minorEastAsia" w:cs="Times New Roman"/>
          <w:b/>
          <w:sz w:val="21"/>
          <w:szCs w:val="21"/>
        </w:rPr>
      </w:pPr>
      <w:r w:rsidRPr="00C708EF">
        <w:rPr>
          <w:rFonts w:ascii="UD デジタル 教科書体 NK-R" w:eastAsia="UD デジタル 教科書体 NK-R" w:hAnsiTheme="minorEastAsia" w:cs="Gungsuh" w:hint="eastAsia"/>
          <w:b/>
          <w:sz w:val="21"/>
          <w:szCs w:val="21"/>
        </w:rPr>
        <w:t>４．準備物等</w:t>
      </w:r>
    </w:p>
    <w:p w14:paraId="7F9A1D9D" w14:textId="744864F8" w:rsidR="007F61FF" w:rsidRPr="00C708EF" w:rsidRDefault="00B77733">
      <w:pPr>
        <w:jc w:val="both"/>
        <w:rPr>
          <w:rFonts w:ascii="UD デジタル 教科書体 NK-R" w:eastAsia="UD デジタル 教科書体 NK-R" w:hAnsiTheme="minorEastAsia" w:cs="Times New Roman"/>
          <w:sz w:val="21"/>
          <w:szCs w:val="21"/>
        </w:rPr>
      </w:pPr>
      <w:r w:rsidRPr="00C708EF">
        <w:rPr>
          <w:rFonts w:ascii="UD デジタル 教科書体 NK-R" w:eastAsia="UD デジタル 教科書体 NK-R" w:hAnsiTheme="minorEastAsia" w:cs="Gungsuh" w:hint="eastAsia"/>
          <w:sz w:val="21"/>
          <w:szCs w:val="21"/>
        </w:rPr>
        <w:t>講義用パワ</w:t>
      </w:r>
      <w:r w:rsidR="00CA1437" w:rsidRPr="00C708EF">
        <w:rPr>
          <w:rFonts w:ascii="UD デジタル 教科書体 NK-R" w:eastAsia="UD デジタル 教科書体 NK-R" w:hAnsiTheme="minorEastAsia" w:cs="Gungsuh" w:hint="eastAsia"/>
          <w:sz w:val="21"/>
          <w:szCs w:val="21"/>
        </w:rPr>
        <w:t>ー</w:t>
      </w:r>
      <w:r w:rsidRPr="00C708EF">
        <w:rPr>
          <w:rFonts w:ascii="UD デジタル 教科書体 NK-R" w:eastAsia="UD デジタル 教科書体 NK-R" w:hAnsiTheme="minorEastAsia" w:cs="Gungsuh" w:hint="eastAsia"/>
          <w:sz w:val="21"/>
          <w:szCs w:val="21"/>
        </w:rPr>
        <w:t>ポ</w:t>
      </w:r>
      <w:r w:rsidR="00CA1437" w:rsidRPr="00C708EF">
        <w:rPr>
          <w:rFonts w:ascii="UD デジタル 教科書体 NK-R" w:eastAsia="UD デジタル 教科書体 NK-R" w:hAnsiTheme="minorEastAsia" w:cs="Gungsuh" w:hint="eastAsia"/>
          <w:sz w:val="21"/>
          <w:szCs w:val="21"/>
        </w:rPr>
        <w:t>イント</w:t>
      </w:r>
      <w:r w:rsidRPr="00C708EF">
        <w:rPr>
          <w:rFonts w:ascii="UD デジタル 教科書体 NK-R" w:eastAsia="UD デジタル 教科書体 NK-R" w:hAnsiTheme="minorEastAsia" w:cs="Gungsuh" w:hint="eastAsia"/>
          <w:sz w:val="21"/>
          <w:szCs w:val="21"/>
        </w:rPr>
        <w:t>資料</w:t>
      </w:r>
      <w:r w:rsidR="00A41048" w:rsidRPr="00C708EF">
        <w:rPr>
          <w:rFonts w:ascii="UD デジタル 教科書体 NK-R" w:eastAsia="UD デジタル 教科書体 NK-R" w:hAnsiTheme="minorEastAsia" w:cs="Gungsuh" w:hint="eastAsia"/>
          <w:sz w:val="21"/>
          <w:szCs w:val="21"/>
        </w:rPr>
        <w:t>、</w:t>
      </w:r>
      <w:r w:rsidRPr="00C708EF">
        <w:rPr>
          <w:rFonts w:ascii="UD デジタル 教科書体 NK-R" w:eastAsia="UD デジタル 教科書体 NK-R" w:hAnsiTheme="minorEastAsia" w:cs="Gungsuh" w:hint="eastAsia"/>
          <w:sz w:val="21"/>
          <w:szCs w:val="21"/>
        </w:rPr>
        <w:t>ワークシート、ホワイトボード</w:t>
      </w:r>
    </w:p>
    <w:p w14:paraId="566EFA5B" w14:textId="77777777" w:rsidR="007F61FF" w:rsidRPr="00C708EF" w:rsidRDefault="007F61FF">
      <w:pPr>
        <w:rPr>
          <w:rFonts w:ascii="UD デジタル 教科書体 NK-R" w:eastAsia="UD デジタル 教科書体 NK-R" w:hAnsiTheme="minorEastAsia"/>
        </w:rPr>
      </w:pPr>
    </w:p>
    <w:sectPr w:rsidR="007F61FF" w:rsidRPr="00C708EF" w:rsidSect="003917B8">
      <w:footerReference w:type="default" r:id="rId7"/>
      <w:pgSz w:w="11906" w:h="16838" w:code="9"/>
      <w:pgMar w:top="1133" w:right="1133" w:bottom="1133" w:left="1133" w:header="720" w:footer="720" w:gutter="0"/>
      <w:pgNumType w:start="1"/>
      <w:cols w:space="720"/>
      <w:docGrid w:linePitch="299"/>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63DBF8A9" w14:textId="77777777" w:rsidR="00EB79E9" w:rsidRDefault="00EB79E9" w:rsidP="0018430F">
      <w:pPr>
        <w:spacing w:line="240" w:lineRule="auto"/>
      </w:pPr>
      <w:r>
        <w:separator/>
      </w:r>
    </w:p>
  </w:endnote>
  <w:endnote w:type="continuationSeparator" w:id="0">
    <w:p w14:paraId="7C74F22B" w14:textId="77777777" w:rsidR="00EB79E9" w:rsidRDefault="00EB79E9" w:rsidP="0018430F">
      <w:pPr>
        <w:spacing w:line="240" w:lineRule="auto"/>
      </w:pPr>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Arial">
    <w:panose1 w:val="020B0604020202020204"/>
    <w:charset w:val="00"/>
    <w:family w:val="swiss"/>
    <w:pitch w:val="variable"/>
    <w:sig w:usb0="E0002EFF" w:usb1="C000785B" w:usb2="00000009" w:usb3="00000000" w:csb0="000001FF" w:csb1="00000000"/>
  </w:font>
  <w:font w:name="ＭＳ 明朝">
    <w:altName w:val="MS Mincho"/>
    <w:panose1 w:val="02020609040205080304"/>
    <w:charset w:val="80"/>
    <w:family w:val="roman"/>
    <w:pitch w:val="fixed"/>
    <w:sig w:usb0="E00002FF" w:usb1="6AC7FDFB" w:usb2="08000012" w:usb3="00000000" w:csb0="0002009F" w:csb1="00000000"/>
  </w:font>
  <w:font w:name="Times New Roman">
    <w:panose1 w:val="02020603050405020304"/>
    <w:charset w:val="00"/>
    <w:family w:val="roman"/>
    <w:pitch w:val="variable"/>
    <w:sig w:usb0="E0002EFF" w:usb1="C000785B" w:usb2="00000009" w:usb3="00000000" w:csb0="000001FF" w:csb1="00000000"/>
  </w:font>
  <w:font w:name="Calibri">
    <w:panose1 w:val="020F0502020204030204"/>
    <w:charset w:val="00"/>
    <w:family w:val="swiss"/>
    <w:pitch w:val="variable"/>
    <w:sig w:usb0="E4002EFF" w:usb1="C000247B" w:usb2="00000009" w:usb3="00000000" w:csb0="000001FF" w:csb1="00000000"/>
  </w:font>
  <w:font w:name="ＭＳ ゴシック">
    <w:altName w:val="MS Gothic"/>
    <w:panose1 w:val="020B0609070205080204"/>
    <w:charset w:val="80"/>
    <w:family w:val="modern"/>
    <w:pitch w:val="fixed"/>
    <w:sig w:usb0="E00002FF" w:usb1="6AC7FDFB" w:usb2="08000012" w:usb3="00000000" w:csb0="0002009F" w:csb1="00000000"/>
  </w:font>
  <w:font w:name="UD デジタル 教科書体 NK-R">
    <w:panose1 w:val="02020400000000000000"/>
    <w:charset w:val="80"/>
    <w:family w:val="roman"/>
    <w:pitch w:val="variable"/>
    <w:sig w:usb0="800002A3" w:usb1="2AC7ECFA" w:usb2="00000010" w:usb3="00000000" w:csb0="00020000" w:csb1="00000000"/>
  </w:font>
  <w:font w:name="Gungsuh">
    <w:altName w:val="Malgun Gothic Semilight"/>
    <w:charset w:val="81"/>
    <w:family w:val="roman"/>
    <w:pitch w:val="variable"/>
    <w:sig w:usb0="B00002AF" w:usb1="69D77CFB" w:usb2="00000030" w:usb3="00000000" w:csb0="0008009F" w:csb1="00000000"/>
  </w:font>
  <w:font w:name="Cambria">
    <w:panose1 w:val="02040503050406030204"/>
    <w:charset w:val="00"/>
    <w:family w:val="roman"/>
    <w:pitch w:val="variable"/>
    <w:sig w:usb0="E00006FF" w:usb1="420024FF" w:usb2="02000000" w:usb3="00000000" w:csb0="000001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sdt>
    <w:sdtPr>
      <w:id w:val="-714733860"/>
      <w:docPartObj>
        <w:docPartGallery w:val="Page Numbers (Bottom of Page)"/>
        <w:docPartUnique/>
      </w:docPartObj>
    </w:sdtPr>
    <w:sdtContent>
      <w:p w14:paraId="078AEE34" w14:textId="0C6787AF" w:rsidR="00A10F05" w:rsidRDefault="00A10F05">
        <w:pPr>
          <w:pStyle w:val="a8"/>
          <w:jc w:val="center"/>
        </w:pPr>
        <w:r>
          <w:fldChar w:fldCharType="begin"/>
        </w:r>
        <w:r>
          <w:instrText>PAGE   \* MERGEFORMAT</w:instrText>
        </w:r>
        <w:r>
          <w:fldChar w:fldCharType="separate"/>
        </w:r>
        <w:r>
          <w:rPr>
            <w:lang w:val="ja-JP"/>
          </w:rPr>
          <w:t>2</w:t>
        </w:r>
        <w:r>
          <w:fldChar w:fldCharType="end"/>
        </w:r>
      </w:p>
    </w:sdtContent>
  </w:sdt>
  <w:p w14:paraId="7D8A1362" w14:textId="77777777" w:rsidR="00A10F05" w:rsidRDefault="00A10F05">
    <w:pPr>
      <w:pStyle w:val="a8"/>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416C47C5" w14:textId="77777777" w:rsidR="00EB79E9" w:rsidRDefault="00EB79E9" w:rsidP="0018430F">
      <w:pPr>
        <w:spacing w:line="240" w:lineRule="auto"/>
      </w:pPr>
      <w:r>
        <w:separator/>
      </w:r>
    </w:p>
  </w:footnote>
  <w:footnote w:type="continuationSeparator" w:id="0">
    <w:p w14:paraId="09C7B7F1" w14:textId="77777777" w:rsidR="00EB79E9" w:rsidRDefault="00EB79E9" w:rsidP="0018430F">
      <w:pPr>
        <w:spacing w:line="240" w:lineRule="auto"/>
      </w:pPr>
      <w:r>
        <w:continuationSeparator/>
      </w:r>
    </w:p>
  </w:footnote>
</w:footnotes>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abstractNum w:abstractNumId="0" w15:restartNumberingAfterBreak="0">
    <w:nsid w:val="47990A89"/>
    <w:multiLevelType w:val="hybridMultilevel"/>
    <w:tmpl w:val="CB923C08"/>
    <w:lvl w:ilvl="0" w:tplc="04090017">
      <w:start w:val="1"/>
      <w:numFmt w:val="aiueoFullWidth"/>
      <w:lvlText w:val="(%1)"/>
      <w:lvlJc w:val="left"/>
      <w:pPr>
        <w:ind w:left="630" w:hanging="420"/>
      </w:pPr>
    </w:lvl>
    <w:lvl w:ilvl="1" w:tplc="04090017" w:tentative="1">
      <w:start w:val="1"/>
      <w:numFmt w:val="aiueoFullWidth"/>
      <w:lvlText w:val="(%2)"/>
      <w:lvlJc w:val="left"/>
      <w:pPr>
        <w:ind w:left="1050" w:hanging="420"/>
      </w:pPr>
    </w:lvl>
    <w:lvl w:ilvl="2" w:tplc="04090011" w:tentative="1">
      <w:start w:val="1"/>
      <w:numFmt w:val="decimalEnclosedCircle"/>
      <w:lvlText w:val="%3"/>
      <w:lvlJc w:val="left"/>
      <w:pPr>
        <w:ind w:left="1470" w:hanging="420"/>
      </w:pPr>
    </w:lvl>
    <w:lvl w:ilvl="3" w:tplc="0409000F" w:tentative="1">
      <w:start w:val="1"/>
      <w:numFmt w:val="decimal"/>
      <w:lvlText w:val="%4."/>
      <w:lvlJc w:val="left"/>
      <w:pPr>
        <w:ind w:left="1890" w:hanging="420"/>
      </w:pPr>
    </w:lvl>
    <w:lvl w:ilvl="4" w:tplc="04090017" w:tentative="1">
      <w:start w:val="1"/>
      <w:numFmt w:val="aiueoFullWidth"/>
      <w:lvlText w:val="(%5)"/>
      <w:lvlJc w:val="left"/>
      <w:pPr>
        <w:ind w:left="2310" w:hanging="420"/>
      </w:pPr>
    </w:lvl>
    <w:lvl w:ilvl="5" w:tplc="04090011" w:tentative="1">
      <w:start w:val="1"/>
      <w:numFmt w:val="decimalEnclosedCircle"/>
      <w:lvlText w:val="%6"/>
      <w:lvlJc w:val="left"/>
      <w:pPr>
        <w:ind w:left="2730" w:hanging="420"/>
      </w:pPr>
    </w:lvl>
    <w:lvl w:ilvl="6" w:tplc="0409000F" w:tentative="1">
      <w:start w:val="1"/>
      <w:numFmt w:val="decimal"/>
      <w:lvlText w:val="%7."/>
      <w:lvlJc w:val="left"/>
      <w:pPr>
        <w:ind w:left="3150" w:hanging="420"/>
      </w:pPr>
    </w:lvl>
    <w:lvl w:ilvl="7" w:tplc="04090017" w:tentative="1">
      <w:start w:val="1"/>
      <w:numFmt w:val="aiueoFullWidth"/>
      <w:lvlText w:val="(%8)"/>
      <w:lvlJc w:val="left"/>
      <w:pPr>
        <w:ind w:left="3570" w:hanging="420"/>
      </w:pPr>
    </w:lvl>
    <w:lvl w:ilvl="8" w:tplc="04090011" w:tentative="1">
      <w:start w:val="1"/>
      <w:numFmt w:val="decimalEnclosedCircle"/>
      <w:lvlText w:val="%9"/>
      <w:lvlJc w:val="left"/>
      <w:pPr>
        <w:ind w:left="3990" w:hanging="420"/>
      </w:pPr>
    </w:lvl>
  </w:abstractNum>
  <w:num w:numId="1">
    <w:abstractNumId w:val="0"/>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00"/>
  <w:removePersonalInformation/>
  <w:removeDateAndTime/>
  <w:displayBackgroundShape/>
  <w:bordersDoNotSurroundHeader/>
  <w:bordersDoNotSurroundFooter/>
  <w:proofState w:spelling="clean" w:grammar="dirty"/>
  <w:defaultTabStop w:val="720"/>
  <w:characterSpacingControl w:val="doNotCompress"/>
  <w:hdrShapeDefaults>
    <o:shapedefaults v:ext="edit" spidmax="2050">
      <v:textbox inset="5.85pt,.7pt,5.85pt,.7pt"/>
    </o:shapedefaults>
  </w:hdrShapeDefaults>
  <w:footnotePr>
    <w:footnote w:id="-1"/>
    <w:footnote w:id="0"/>
  </w:footnotePr>
  <w:endnotePr>
    <w:endnote w:id="-1"/>
    <w:endnote w:id="0"/>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7F61FF"/>
    <w:rsid w:val="00052ED1"/>
    <w:rsid w:val="00086DAB"/>
    <w:rsid w:val="000D04CC"/>
    <w:rsid w:val="00103D58"/>
    <w:rsid w:val="00107A4D"/>
    <w:rsid w:val="00112C54"/>
    <w:rsid w:val="001335CA"/>
    <w:rsid w:val="0018430F"/>
    <w:rsid w:val="001D6DD2"/>
    <w:rsid w:val="00212A34"/>
    <w:rsid w:val="00250F13"/>
    <w:rsid w:val="0026139D"/>
    <w:rsid w:val="002A39A3"/>
    <w:rsid w:val="002C08C6"/>
    <w:rsid w:val="002E0F22"/>
    <w:rsid w:val="003917B8"/>
    <w:rsid w:val="00401575"/>
    <w:rsid w:val="00473F3B"/>
    <w:rsid w:val="004A4430"/>
    <w:rsid w:val="00517C94"/>
    <w:rsid w:val="00540374"/>
    <w:rsid w:val="00542D5B"/>
    <w:rsid w:val="006507DB"/>
    <w:rsid w:val="006E2538"/>
    <w:rsid w:val="007325E8"/>
    <w:rsid w:val="00754D35"/>
    <w:rsid w:val="00792F16"/>
    <w:rsid w:val="007C1258"/>
    <w:rsid w:val="007C6885"/>
    <w:rsid w:val="007F61FF"/>
    <w:rsid w:val="00880E4E"/>
    <w:rsid w:val="0092784F"/>
    <w:rsid w:val="009A2ED3"/>
    <w:rsid w:val="00A10F05"/>
    <w:rsid w:val="00A158FD"/>
    <w:rsid w:val="00A221BE"/>
    <w:rsid w:val="00A41048"/>
    <w:rsid w:val="00AA5DC9"/>
    <w:rsid w:val="00B77733"/>
    <w:rsid w:val="00BD46A9"/>
    <w:rsid w:val="00C708EF"/>
    <w:rsid w:val="00CA1437"/>
    <w:rsid w:val="00CE0AF5"/>
    <w:rsid w:val="00CE7F0B"/>
    <w:rsid w:val="00D56FA3"/>
    <w:rsid w:val="00DF7E2C"/>
    <w:rsid w:val="00E16795"/>
    <w:rsid w:val="00E353F2"/>
    <w:rsid w:val="00E91C17"/>
    <w:rsid w:val="00E94F75"/>
    <w:rsid w:val="00EB79E9"/>
    <w:rsid w:val="00EF689E"/>
    <w:rsid w:val="00F40059"/>
    <w:rsid w:val="00F4046A"/>
  </w:rsids>
  <m:mathPr>
    <m:mathFont m:val="Cambria Math"/>
    <m:brkBin m:val="before"/>
    <m:brkBinSub m:val="--"/>
    <m:smallFrac m:val="0"/>
    <m:dispDef/>
    <m:lMargin m:val="0"/>
    <m:rMargin m:val="0"/>
    <m:defJc m:val="centerGroup"/>
    <m:wrapIndent m:val="1440"/>
    <m:intLim m:val="subSup"/>
    <m:naryLim m:val="undOvr"/>
  </m:mathPr>
  <w:themeFontLang w:val="en-US" w:eastAsia="ja-JP"/>
  <w:clrSchemeMapping w:bg1="light1" w:t1="dark1" w:bg2="light2" w:t2="dark2" w:accent1="accent1" w:accent2="accent2" w:accent3="accent3" w:accent4="accent4" w:accent5="accent5" w:accent6="accent6" w:hyperlink="hyperlink" w:followedHyperlink="followedHyperlink"/>
  <w:shapeDefaults>
    <o:shapedefaults v:ext="edit" spidmax="2050">
      <v:textbox inset="5.85pt,.7pt,5.85pt,.7pt"/>
    </o:shapedefaults>
    <o:shapelayout v:ext="edit">
      <o:idmap v:ext="edit" data="2"/>
    </o:shapelayout>
  </w:shapeDefaults>
  <w:decimalSymbol w:val="."/>
  <w:listSeparator w:val=","/>
  <w14:docId w14:val="40BAEE43"/>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Arial" w:eastAsiaTheme="minorEastAsia" w:hAnsi="Arial" w:cs="Arial"/>
        <w:sz w:val="22"/>
        <w:szCs w:val="22"/>
        <w:lang w:val="ja" w:eastAsia="ja-JP" w:bidi="ar-SA"/>
      </w:rPr>
    </w:rPrDefault>
    <w:pPrDefault>
      <w:pPr>
        <w:spacing w:line="276"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rsid w:val="00AA5DC9"/>
  </w:style>
  <w:style w:type="paragraph" w:styleId="1">
    <w:name w:val="heading 1"/>
    <w:basedOn w:val="a"/>
    <w:next w:val="a"/>
    <w:uiPriority w:val="9"/>
    <w:qFormat/>
    <w:pPr>
      <w:keepNext/>
      <w:keepLines/>
      <w:spacing w:before="400" w:after="120"/>
      <w:outlineLvl w:val="0"/>
    </w:pPr>
    <w:rPr>
      <w:sz w:val="40"/>
      <w:szCs w:val="40"/>
    </w:rPr>
  </w:style>
  <w:style w:type="paragraph" w:styleId="2">
    <w:name w:val="heading 2"/>
    <w:basedOn w:val="a"/>
    <w:next w:val="a"/>
    <w:uiPriority w:val="9"/>
    <w:semiHidden/>
    <w:unhideWhenUsed/>
    <w:qFormat/>
    <w:pPr>
      <w:keepNext/>
      <w:keepLines/>
      <w:spacing w:before="360" w:after="120"/>
      <w:outlineLvl w:val="1"/>
    </w:pPr>
    <w:rPr>
      <w:sz w:val="32"/>
      <w:szCs w:val="32"/>
    </w:rPr>
  </w:style>
  <w:style w:type="paragraph" w:styleId="3">
    <w:name w:val="heading 3"/>
    <w:basedOn w:val="a"/>
    <w:next w:val="a"/>
    <w:uiPriority w:val="9"/>
    <w:semiHidden/>
    <w:unhideWhenUsed/>
    <w:qFormat/>
    <w:pPr>
      <w:keepNext/>
      <w:keepLines/>
      <w:spacing w:before="320" w:after="80"/>
      <w:outlineLvl w:val="2"/>
    </w:pPr>
    <w:rPr>
      <w:color w:val="434343"/>
      <w:sz w:val="28"/>
      <w:szCs w:val="28"/>
    </w:rPr>
  </w:style>
  <w:style w:type="paragraph" w:styleId="4">
    <w:name w:val="heading 4"/>
    <w:basedOn w:val="a"/>
    <w:next w:val="a"/>
    <w:uiPriority w:val="9"/>
    <w:semiHidden/>
    <w:unhideWhenUsed/>
    <w:qFormat/>
    <w:pPr>
      <w:keepNext/>
      <w:keepLines/>
      <w:spacing w:before="280" w:after="80"/>
      <w:outlineLvl w:val="3"/>
    </w:pPr>
    <w:rPr>
      <w:color w:val="666666"/>
      <w:sz w:val="24"/>
      <w:szCs w:val="24"/>
    </w:rPr>
  </w:style>
  <w:style w:type="paragraph" w:styleId="5">
    <w:name w:val="heading 5"/>
    <w:basedOn w:val="a"/>
    <w:next w:val="a"/>
    <w:uiPriority w:val="9"/>
    <w:semiHidden/>
    <w:unhideWhenUsed/>
    <w:qFormat/>
    <w:pPr>
      <w:keepNext/>
      <w:keepLines/>
      <w:spacing w:before="240" w:after="80"/>
      <w:outlineLvl w:val="4"/>
    </w:pPr>
    <w:rPr>
      <w:color w:val="666666"/>
    </w:rPr>
  </w:style>
  <w:style w:type="paragraph" w:styleId="6">
    <w:name w:val="heading 6"/>
    <w:basedOn w:val="a"/>
    <w:next w:val="a"/>
    <w:uiPriority w:val="9"/>
    <w:semiHidden/>
    <w:unhideWhenUsed/>
    <w:qFormat/>
    <w:pPr>
      <w:keepNext/>
      <w:keepLines/>
      <w:spacing w:before="240" w:after="80"/>
      <w:outlineLvl w:val="5"/>
    </w:pPr>
    <w:rPr>
      <w:i/>
      <w:color w:val="666666"/>
    </w:r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table" w:customStyle="1" w:styleId="TableNormal">
    <w:name w:val="Table Normal"/>
    <w:tblPr>
      <w:tblCellMar>
        <w:top w:w="0" w:type="dxa"/>
        <w:left w:w="0" w:type="dxa"/>
        <w:bottom w:w="0" w:type="dxa"/>
        <w:right w:w="0" w:type="dxa"/>
      </w:tblCellMar>
    </w:tblPr>
  </w:style>
  <w:style w:type="paragraph" w:styleId="a3">
    <w:name w:val="Title"/>
    <w:basedOn w:val="a"/>
    <w:next w:val="a"/>
    <w:uiPriority w:val="10"/>
    <w:qFormat/>
    <w:pPr>
      <w:keepNext/>
      <w:keepLines/>
      <w:spacing w:after="60"/>
    </w:pPr>
    <w:rPr>
      <w:sz w:val="52"/>
      <w:szCs w:val="52"/>
    </w:rPr>
  </w:style>
  <w:style w:type="paragraph" w:styleId="a4">
    <w:name w:val="Subtitle"/>
    <w:basedOn w:val="a"/>
    <w:next w:val="a"/>
    <w:uiPriority w:val="11"/>
    <w:qFormat/>
    <w:pPr>
      <w:keepNext/>
      <w:keepLines/>
      <w:spacing w:after="320"/>
    </w:pPr>
    <w:rPr>
      <w:rFonts w:eastAsia="Arial"/>
      <w:color w:val="666666"/>
      <w:sz w:val="30"/>
      <w:szCs w:val="30"/>
    </w:rPr>
  </w:style>
  <w:style w:type="table" w:customStyle="1" w:styleId="a5">
    <w:basedOn w:val="TableNormal"/>
    <w:tblPr>
      <w:tblStyleRowBandSize w:val="1"/>
      <w:tblStyleColBandSize w:val="1"/>
      <w:tblCellMar>
        <w:top w:w="100" w:type="dxa"/>
        <w:left w:w="100" w:type="dxa"/>
        <w:bottom w:w="100" w:type="dxa"/>
        <w:right w:w="100" w:type="dxa"/>
      </w:tblCellMar>
    </w:tblPr>
  </w:style>
  <w:style w:type="paragraph" w:styleId="a6">
    <w:name w:val="header"/>
    <w:basedOn w:val="a"/>
    <w:link w:val="a7"/>
    <w:uiPriority w:val="99"/>
    <w:unhideWhenUsed/>
    <w:rsid w:val="0018430F"/>
    <w:pPr>
      <w:tabs>
        <w:tab w:val="center" w:pos="4252"/>
        <w:tab w:val="right" w:pos="8504"/>
      </w:tabs>
      <w:snapToGrid w:val="0"/>
    </w:pPr>
  </w:style>
  <w:style w:type="character" w:customStyle="1" w:styleId="a7">
    <w:name w:val="ヘッダー (文字)"/>
    <w:basedOn w:val="a0"/>
    <w:link w:val="a6"/>
    <w:uiPriority w:val="99"/>
    <w:rsid w:val="0018430F"/>
  </w:style>
  <w:style w:type="paragraph" w:styleId="a8">
    <w:name w:val="footer"/>
    <w:basedOn w:val="a"/>
    <w:link w:val="a9"/>
    <w:uiPriority w:val="99"/>
    <w:unhideWhenUsed/>
    <w:rsid w:val="0018430F"/>
    <w:pPr>
      <w:tabs>
        <w:tab w:val="center" w:pos="4252"/>
        <w:tab w:val="right" w:pos="8504"/>
      </w:tabs>
      <w:snapToGrid w:val="0"/>
    </w:pPr>
  </w:style>
  <w:style w:type="character" w:customStyle="1" w:styleId="a9">
    <w:name w:val="フッター (文字)"/>
    <w:basedOn w:val="a0"/>
    <w:link w:val="a8"/>
    <w:uiPriority w:val="99"/>
    <w:rsid w:val="0018430F"/>
  </w:style>
  <w:style w:type="paragraph" w:styleId="aa">
    <w:name w:val="Balloon Text"/>
    <w:basedOn w:val="a"/>
    <w:link w:val="ab"/>
    <w:uiPriority w:val="99"/>
    <w:semiHidden/>
    <w:unhideWhenUsed/>
    <w:rsid w:val="00401575"/>
    <w:pPr>
      <w:spacing w:line="240" w:lineRule="auto"/>
    </w:pPr>
    <w:rPr>
      <w:rFonts w:asciiTheme="majorHAnsi" w:eastAsiaTheme="majorEastAsia" w:hAnsiTheme="majorHAnsi" w:cstheme="majorBidi"/>
      <w:sz w:val="18"/>
      <w:szCs w:val="18"/>
    </w:rPr>
  </w:style>
  <w:style w:type="character" w:customStyle="1" w:styleId="ab">
    <w:name w:val="吹き出し (文字)"/>
    <w:basedOn w:val="a0"/>
    <w:link w:val="aa"/>
    <w:uiPriority w:val="99"/>
    <w:semiHidden/>
    <w:rsid w:val="00401575"/>
    <w:rPr>
      <w:rFonts w:asciiTheme="majorHAnsi" w:eastAsiaTheme="majorEastAsia" w:hAnsiTheme="majorHAnsi" w:cstheme="majorBidi"/>
      <w:sz w:val="18"/>
      <w:szCs w:val="18"/>
    </w:rPr>
  </w:style>
  <w:style w:type="paragraph" w:styleId="ac">
    <w:name w:val="Revision"/>
    <w:hidden/>
    <w:uiPriority w:val="99"/>
    <w:semiHidden/>
    <w:rsid w:val="00C708EF"/>
    <w:pPr>
      <w:spacing w:line="240" w:lineRule="auto"/>
    </w:pPr>
  </w:style>
  <w:style w:type="paragraph" w:styleId="ad">
    <w:name w:val="List Paragraph"/>
    <w:basedOn w:val="a"/>
    <w:uiPriority w:val="34"/>
    <w:qFormat/>
    <w:rsid w:val="00C708EF"/>
    <w:pPr>
      <w:ind w:leftChars="400" w:left="840"/>
    </w:p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relyOnVML/>
  <w:allowPNG/>
</w:webSettings>
</file>

<file path=word/_rels/document.xml.rels><?xml version="1.0" encoding="UTF-8" standalone="yes"?>
<Relationships xmlns="http://schemas.openxmlformats.org/package/2006/relationships"><Relationship Id="rId8" Type="http://schemas.openxmlformats.org/officeDocument/2006/relationships/fontTable" Target="fontTable.xml"/><Relationship Id="rId3" Type="http://schemas.openxmlformats.org/officeDocument/2006/relationships/settings" Target="settings.xml"/><Relationship Id="rId7" Type="http://schemas.openxmlformats.org/officeDocument/2006/relationships/footer" Target="footer1.xml"/><Relationship Id="rId2" Type="http://schemas.openxmlformats.org/officeDocument/2006/relationships/styles" Target="styles.xml"/><Relationship Id="rId1" Type="http://schemas.openxmlformats.org/officeDocument/2006/relationships/numbering" Target="numbering.xml"/><Relationship Id="rId6" Type="http://schemas.openxmlformats.org/officeDocument/2006/relationships/endnotes" Target="endnotes.xml"/><Relationship Id="rId5" Type="http://schemas.openxmlformats.org/officeDocument/2006/relationships/footnotes" Target="footnotes.xml"/><Relationship Id="rId4" Type="http://schemas.openxmlformats.org/officeDocument/2006/relationships/webSettings" Target="webSettings.xml"/><Relationship Id="rId9" Type="http://schemas.openxmlformats.org/officeDocument/2006/relationships/theme" Target="theme/theme1.xm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Normal</Template>
  <TotalTime>0</TotalTime>
  <Pages>4</Pages>
  <Words>406</Words>
  <Characters>2316</Characters>
  <Application>Microsoft Office Word</Application>
  <DocSecurity>0</DocSecurity>
  <Lines>19</Lines>
  <Paragraphs>5</Paragraphs>
  <ScaleCrop>false</ScaleCrop>
  <Company/>
  <LinksUpToDate>false</LinksUpToDate>
  <CharactersWithSpaces>2717</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2022-03-15T03:13:00Z</dcterms:created>
  <dcterms:modified xsi:type="dcterms:W3CDTF">2022-03-15T05:55:00Z</dcterms:modified>
</cp:coreProperties>
</file>