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738" r:id="rId1"/>
  </p:sldMasterIdLst>
  <p:notesMasterIdLst>
    <p:notesMasterId r:id="rId33"/>
  </p:notesMasterIdLst>
  <p:sldIdLst>
    <p:sldId id="256" r:id="rId2"/>
    <p:sldId id="275" r:id="rId3"/>
    <p:sldId id="258" r:id="rId4"/>
    <p:sldId id="259" r:id="rId5"/>
    <p:sldId id="293" r:id="rId6"/>
    <p:sldId id="261" r:id="rId7"/>
    <p:sldId id="277" r:id="rId8"/>
    <p:sldId id="263" r:id="rId9"/>
    <p:sldId id="278" r:id="rId10"/>
    <p:sldId id="279" r:id="rId11"/>
    <p:sldId id="280" r:id="rId12"/>
    <p:sldId id="290" r:id="rId13"/>
    <p:sldId id="281" r:id="rId14"/>
    <p:sldId id="282" r:id="rId15"/>
    <p:sldId id="283" r:id="rId16"/>
    <p:sldId id="292" r:id="rId17"/>
    <p:sldId id="285" r:id="rId18"/>
    <p:sldId id="286" r:id="rId19"/>
    <p:sldId id="294" r:id="rId20"/>
    <p:sldId id="287" r:id="rId21"/>
    <p:sldId id="288" r:id="rId22"/>
    <p:sldId id="284" r:id="rId23"/>
    <p:sldId id="291" r:id="rId24"/>
    <p:sldId id="289" r:id="rId25"/>
    <p:sldId id="295" r:id="rId26"/>
    <p:sldId id="300" r:id="rId27"/>
    <p:sldId id="303" r:id="rId28"/>
    <p:sldId id="296" r:id="rId29"/>
    <p:sldId id="301" r:id="rId30"/>
    <p:sldId id="302" r:id="rId31"/>
    <p:sldId id="304" r:id="rId3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68931" autoAdjust="0"/>
  </p:normalViewPr>
  <p:slideViewPr>
    <p:cSldViewPr snapToGrid="0">
      <p:cViewPr varScale="1">
        <p:scale>
          <a:sx n="45" d="100"/>
          <a:sy n="45" d="100"/>
        </p:scale>
        <p:origin x="16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398E8D-0A8A-497A-AE85-3F56A6A464E5}" type="datetimeFigureOut">
              <a:rPr lang="zh-TW" altLang="en-US" smtClean="0"/>
              <a:t>2022/3/28</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B3DA55-79B5-41FD-B69A-AAC80AF5930F}" type="slidenum">
              <a:rPr lang="zh-TW" altLang="en-US" smtClean="0"/>
              <a:t>‹#›</a:t>
            </a:fld>
            <a:endParaRPr lang="zh-TW" altLang="en-US"/>
          </a:p>
        </p:txBody>
      </p:sp>
    </p:spTree>
    <p:extLst>
      <p:ext uri="{BB962C8B-B14F-4D97-AF65-F5344CB8AC3E}">
        <p14:creationId xmlns:p14="http://schemas.microsoft.com/office/powerpoint/2010/main" val="1144308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DB3DA55-79B5-41FD-B69A-AAC80AF5930F}" type="slidenum">
              <a:rPr lang="zh-TW" altLang="en-US" smtClean="0"/>
              <a:t>1</a:t>
            </a:fld>
            <a:endParaRPr lang="zh-TW" altLang="en-US"/>
          </a:p>
        </p:txBody>
      </p:sp>
    </p:spTree>
    <p:extLst>
      <p:ext uri="{BB962C8B-B14F-4D97-AF65-F5344CB8AC3E}">
        <p14:creationId xmlns:p14="http://schemas.microsoft.com/office/powerpoint/2010/main" val="3031169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DB3DA55-79B5-41FD-B69A-AAC80AF5930F}" type="slidenum">
              <a:rPr lang="zh-TW" altLang="en-US" smtClean="0"/>
              <a:t>30</a:t>
            </a:fld>
            <a:endParaRPr lang="zh-TW" altLang="en-US"/>
          </a:p>
        </p:txBody>
      </p:sp>
    </p:spTree>
    <p:extLst>
      <p:ext uri="{BB962C8B-B14F-4D97-AF65-F5344CB8AC3E}">
        <p14:creationId xmlns:p14="http://schemas.microsoft.com/office/powerpoint/2010/main" val="3349095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DB3DA55-79B5-41FD-B69A-AAC80AF5930F}" type="slidenum">
              <a:rPr lang="zh-TW" altLang="en-US" smtClean="0"/>
              <a:t>31</a:t>
            </a:fld>
            <a:endParaRPr lang="zh-TW" altLang="en-US"/>
          </a:p>
        </p:txBody>
      </p:sp>
    </p:spTree>
    <p:extLst>
      <p:ext uri="{BB962C8B-B14F-4D97-AF65-F5344CB8AC3E}">
        <p14:creationId xmlns:p14="http://schemas.microsoft.com/office/powerpoint/2010/main" val="1047042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DB3DA55-79B5-41FD-B69A-AAC80AF5930F}" type="slidenum">
              <a:rPr lang="zh-TW" altLang="en-US" smtClean="0"/>
              <a:t>2</a:t>
            </a:fld>
            <a:endParaRPr lang="zh-TW" altLang="en-US"/>
          </a:p>
        </p:txBody>
      </p:sp>
    </p:spTree>
    <p:extLst>
      <p:ext uri="{BB962C8B-B14F-4D97-AF65-F5344CB8AC3E}">
        <p14:creationId xmlns:p14="http://schemas.microsoft.com/office/powerpoint/2010/main" val="3006102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DB3DA55-79B5-41FD-B69A-AAC80AF5930F}" type="slidenum">
              <a:rPr lang="zh-TW" altLang="en-US" smtClean="0"/>
              <a:t>3</a:t>
            </a:fld>
            <a:endParaRPr lang="zh-TW" altLang="en-US"/>
          </a:p>
        </p:txBody>
      </p:sp>
    </p:spTree>
    <p:extLst>
      <p:ext uri="{BB962C8B-B14F-4D97-AF65-F5344CB8AC3E}">
        <p14:creationId xmlns:p14="http://schemas.microsoft.com/office/powerpoint/2010/main" val="3171834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DB3DA55-79B5-41FD-B69A-AAC80AF5930F}" type="slidenum">
              <a:rPr lang="zh-TW" altLang="en-US" smtClean="0"/>
              <a:t>5</a:t>
            </a:fld>
            <a:endParaRPr lang="zh-TW" altLang="en-US"/>
          </a:p>
        </p:txBody>
      </p:sp>
    </p:spTree>
    <p:extLst>
      <p:ext uri="{BB962C8B-B14F-4D97-AF65-F5344CB8AC3E}">
        <p14:creationId xmlns:p14="http://schemas.microsoft.com/office/powerpoint/2010/main" val="982123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DB3DA55-79B5-41FD-B69A-AAC80AF5930F}" type="slidenum">
              <a:rPr lang="zh-TW" altLang="en-US" smtClean="0"/>
              <a:t>6</a:t>
            </a:fld>
            <a:endParaRPr lang="zh-TW" altLang="en-US"/>
          </a:p>
        </p:txBody>
      </p:sp>
    </p:spTree>
    <p:extLst>
      <p:ext uri="{BB962C8B-B14F-4D97-AF65-F5344CB8AC3E}">
        <p14:creationId xmlns:p14="http://schemas.microsoft.com/office/powerpoint/2010/main" val="3707671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DB3DA55-79B5-41FD-B69A-AAC80AF5930F}" type="slidenum">
              <a:rPr lang="zh-TW" altLang="en-US" smtClean="0"/>
              <a:t>7</a:t>
            </a:fld>
            <a:endParaRPr lang="zh-TW" altLang="en-US"/>
          </a:p>
        </p:txBody>
      </p:sp>
    </p:spTree>
    <p:extLst>
      <p:ext uri="{BB962C8B-B14F-4D97-AF65-F5344CB8AC3E}">
        <p14:creationId xmlns:p14="http://schemas.microsoft.com/office/powerpoint/2010/main" val="3989981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DB3DA55-79B5-41FD-B69A-AAC80AF5930F}" type="slidenum">
              <a:rPr lang="zh-TW" altLang="en-US" smtClean="0"/>
              <a:t>9</a:t>
            </a:fld>
            <a:endParaRPr lang="zh-TW" altLang="en-US"/>
          </a:p>
        </p:txBody>
      </p:sp>
    </p:spTree>
    <p:extLst>
      <p:ext uri="{BB962C8B-B14F-4D97-AF65-F5344CB8AC3E}">
        <p14:creationId xmlns:p14="http://schemas.microsoft.com/office/powerpoint/2010/main" val="1262769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DB3DA55-79B5-41FD-B69A-AAC80AF5930F}" type="slidenum">
              <a:rPr lang="zh-TW" altLang="en-US" smtClean="0"/>
              <a:t>13</a:t>
            </a:fld>
            <a:endParaRPr lang="zh-TW" altLang="en-US"/>
          </a:p>
        </p:txBody>
      </p:sp>
    </p:spTree>
    <p:extLst>
      <p:ext uri="{BB962C8B-B14F-4D97-AF65-F5344CB8AC3E}">
        <p14:creationId xmlns:p14="http://schemas.microsoft.com/office/powerpoint/2010/main" val="3973909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DB3DA55-79B5-41FD-B69A-AAC80AF5930F}" type="slidenum">
              <a:rPr lang="zh-TW" altLang="en-US" smtClean="0"/>
              <a:t>20</a:t>
            </a:fld>
            <a:endParaRPr lang="zh-TW" altLang="en-US"/>
          </a:p>
        </p:txBody>
      </p:sp>
    </p:spTree>
    <p:extLst>
      <p:ext uri="{BB962C8B-B14F-4D97-AF65-F5344CB8AC3E}">
        <p14:creationId xmlns:p14="http://schemas.microsoft.com/office/powerpoint/2010/main" val="2587599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3/28/2022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84530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3/28/2022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30955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3/28/2022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9005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3/28/2022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7102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3/28/2022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448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3/28/2022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6828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3/28/2022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82611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3/28/2022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33862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3/28/2022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4755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3/28/2022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809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3/28/2022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3453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3/28/2022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1646773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image" Target="../media/image49.jpe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58.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youtu.be/q3TAPMTYAj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png"/><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4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AEA267"/>
          </a:solidFill>
          <a:ln w="38100" cap="rnd">
            <a:solidFill>
              <a:srgbClr val="AEA26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圖片 5" descr="一張含有 文字, 黑色, 舊 的圖片&#10;&#10;自動產生的描述">
            <a:extLst>
              <a:ext uri="{FF2B5EF4-FFF2-40B4-BE49-F238E27FC236}">
                <a16:creationId xmlns:a16="http://schemas.microsoft.com/office/drawing/2014/main" id="{28903060-0973-4400-ABF7-C9E1750B50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標題 4">
            <a:extLst>
              <a:ext uri="{FF2B5EF4-FFF2-40B4-BE49-F238E27FC236}">
                <a16:creationId xmlns:a16="http://schemas.microsoft.com/office/drawing/2014/main" id="{C738C90F-3218-C948-ACC6-BCC7C9FF7D14}"/>
              </a:ext>
            </a:extLst>
          </p:cNvPr>
          <p:cNvSpPr>
            <a:spLocks noGrp="1"/>
          </p:cNvSpPr>
          <p:nvPr>
            <p:ph type="ctrTitle"/>
          </p:nvPr>
        </p:nvSpPr>
        <p:spPr>
          <a:xfrm>
            <a:off x="595921" y="66797"/>
            <a:ext cx="10515600" cy="4069080"/>
          </a:xfrm>
        </p:spPr>
        <p:txBody>
          <a:bodyPr/>
          <a:lstStyle/>
          <a:p>
            <a:r>
              <a:rPr lang="zh-TW" altLang="en-US" sz="4400" dirty="0">
                <a:latin typeface="MS Gothic" panose="020B0609070205080204" pitchFamily="49" charset="-128"/>
                <a:ea typeface="MS Gothic" panose="020B0609070205080204" pitchFamily="49" charset="-128"/>
              </a:rPr>
              <a:t>台湾２</a:t>
            </a:r>
            <a:r>
              <a:rPr lang="en-US" altLang="zh-TW" sz="4400" dirty="0">
                <a:latin typeface="MS Gothic" panose="020B0609070205080204" pitchFamily="49" charset="-128"/>
                <a:ea typeface="MS Gothic" panose="020B0609070205080204" pitchFamily="49" charset="-128"/>
              </a:rPr>
              <a:t>.</a:t>
            </a:r>
            <a:r>
              <a:rPr lang="zh-TW" altLang="en-US" sz="4400" dirty="0">
                <a:latin typeface="MS Gothic" panose="020B0609070205080204" pitchFamily="49" charset="-128"/>
                <a:ea typeface="MS Gothic" panose="020B0609070205080204" pitchFamily="49" charset="-128"/>
              </a:rPr>
              <a:t>２８事件</a:t>
            </a:r>
          </a:p>
        </p:txBody>
      </p:sp>
      <p:sp>
        <p:nvSpPr>
          <p:cNvPr id="8" name="副標題 7">
            <a:extLst>
              <a:ext uri="{FF2B5EF4-FFF2-40B4-BE49-F238E27FC236}">
                <a16:creationId xmlns:a16="http://schemas.microsoft.com/office/drawing/2014/main" id="{1C8D4176-3903-C544-B40C-C875FEED38BF}"/>
              </a:ext>
            </a:extLst>
          </p:cNvPr>
          <p:cNvSpPr>
            <a:spLocks noGrp="1"/>
          </p:cNvSpPr>
          <p:nvPr>
            <p:ph type="subTitle" idx="1"/>
          </p:nvPr>
        </p:nvSpPr>
        <p:spPr/>
        <p:txBody>
          <a:bodyPr/>
          <a:lstStyle/>
          <a:p>
            <a:endParaRPr lang="zh-TW" altLang="en-US" dirty="0"/>
          </a:p>
        </p:txBody>
      </p:sp>
    </p:spTree>
    <p:extLst>
      <p:ext uri="{BB962C8B-B14F-4D97-AF65-F5344CB8AC3E}">
        <p14:creationId xmlns:p14="http://schemas.microsoft.com/office/powerpoint/2010/main" val="1560856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a:extLst>
              <a:ext uri="{FF2B5EF4-FFF2-40B4-BE49-F238E27FC236}">
                <a16:creationId xmlns:a16="http://schemas.microsoft.com/office/drawing/2014/main" id="{A3B15F3B-FEBA-4BF4-9391-E01ED9D59498}"/>
              </a:ext>
            </a:extLst>
          </p:cNvPr>
          <p:cNvPicPr>
            <a:picLocks noChangeAspect="1"/>
          </p:cNvPicPr>
          <p:nvPr/>
        </p:nvPicPr>
        <p:blipFill>
          <a:blip r:embed="rId2">
            <a:alphaModFix amt="5000"/>
          </a:blip>
          <a:stretch>
            <a:fillRect/>
          </a:stretch>
        </p:blipFill>
        <p:spPr>
          <a:xfrm>
            <a:off x="53338" y="16218"/>
            <a:ext cx="12192000" cy="6928867"/>
          </a:xfrm>
          <a:prstGeom prst="rect">
            <a:avLst/>
          </a:prstGeom>
        </p:spPr>
      </p:pic>
      <p:sp>
        <p:nvSpPr>
          <p:cNvPr id="2" name="標題 1">
            <a:extLst>
              <a:ext uri="{FF2B5EF4-FFF2-40B4-BE49-F238E27FC236}">
                <a16:creationId xmlns:a16="http://schemas.microsoft.com/office/drawing/2014/main" id="{8EF33AAF-9B95-4796-BEBD-20E9BBA66F7F}"/>
              </a:ext>
            </a:extLst>
          </p:cNvPr>
          <p:cNvSpPr>
            <a:spLocks noGrp="1"/>
          </p:cNvSpPr>
          <p:nvPr>
            <p:ph type="title"/>
          </p:nvPr>
        </p:nvSpPr>
        <p:spPr>
          <a:xfrm>
            <a:off x="842724" y="-163011"/>
            <a:ext cx="10041175" cy="1783080"/>
          </a:xfrm>
        </p:spPr>
        <p:txBody>
          <a:bodyPr anchor="b">
            <a:normAutofit/>
          </a:bodyPr>
          <a:lstStyle/>
          <a:p>
            <a:r>
              <a:rPr lang="en-US" altLang="zh-TW" sz="4400" dirty="0">
                <a:solidFill>
                  <a:schemeClr val="tx2">
                    <a:lumMod val="75000"/>
                    <a:lumOff val="25000"/>
                  </a:schemeClr>
                </a:solidFill>
                <a:latin typeface="MS Gothic" panose="020B0609070205080204" pitchFamily="49" charset="-128"/>
                <a:ea typeface="MS Gothic" panose="020B0609070205080204" pitchFamily="49" charset="-128"/>
              </a:rPr>
              <a:t>2.28</a:t>
            </a:r>
            <a:r>
              <a:rPr lang="zh-TW" altLang="en-US" sz="4400" dirty="0">
                <a:solidFill>
                  <a:schemeClr val="tx2">
                    <a:lumMod val="75000"/>
                    <a:lumOff val="25000"/>
                  </a:schemeClr>
                </a:solidFill>
                <a:latin typeface="MS Gothic" panose="020B0609070205080204" pitchFamily="49" charset="-128"/>
                <a:ea typeface="MS Gothic" panose="020B0609070205080204" pitchFamily="49" charset="-128"/>
              </a:rPr>
              <a:t>事件</a:t>
            </a:r>
            <a:r>
              <a:rPr lang="zh-TW" altLang="en-US" sz="4000" dirty="0">
                <a:latin typeface="MS Gothic" panose="020B0609070205080204" pitchFamily="49" charset="-128"/>
                <a:ea typeface="MS Gothic" panose="020B0609070205080204" pitchFamily="49" charset="-128"/>
              </a:rPr>
              <a:t>ー台湾各地の抗議デモ</a:t>
            </a:r>
          </a:p>
        </p:txBody>
      </p:sp>
      <p:sp>
        <p:nvSpPr>
          <p:cNvPr id="3" name="內容版面配置區 2">
            <a:extLst>
              <a:ext uri="{FF2B5EF4-FFF2-40B4-BE49-F238E27FC236}">
                <a16:creationId xmlns:a16="http://schemas.microsoft.com/office/drawing/2014/main" id="{75B40984-30F0-42D1-B104-E8B6EE82C28C}"/>
              </a:ext>
            </a:extLst>
          </p:cNvPr>
          <p:cNvSpPr>
            <a:spLocks noGrp="1"/>
          </p:cNvSpPr>
          <p:nvPr>
            <p:ph idx="1"/>
          </p:nvPr>
        </p:nvSpPr>
        <p:spPr>
          <a:xfrm>
            <a:off x="614677" y="1941372"/>
            <a:ext cx="11069321" cy="3483864"/>
          </a:xfrm>
        </p:spPr>
        <p:txBody>
          <a:bodyPr>
            <a:normAutofit/>
          </a:bodyPr>
          <a:lstStyle/>
          <a:p>
            <a:r>
              <a:rPr lang="en-US" altLang="ja-JP" sz="2400" dirty="0">
                <a:latin typeface="MS Gothic" panose="020B0609070205080204" pitchFamily="49" charset="-128"/>
                <a:ea typeface="MS Gothic" panose="020B0609070205080204" pitchFamily="49" charset="-128"/>
                <a:cs typeface="Arial" panose="020B0604020202020204" pitchFamily="34" charset="0"/>
              </a:rPr>
              <a:t>1947</a:t>
            </a:r>
            <a:r>
              <a:rPr lang="ja-JP" altLang="en-US" sz="2400" dirty="0">
                <a:latin typeface="MS Gothic" panose="020B0609070205080204" pitchFamily="49" charset="-128"/>
                <a:ea typeface="MS Gothic" panose="020B0609070205080204" pitchFamily="49" charset="-128"/>
                <a:cs typeface="Arial" panose="020B0604020202020204" pitchFamily="34" charset="0"/>
              </a:rPr>
              <a:t>年</a:t>
            </a:r>
            <a:r>
              <a:rPr lang="en-US" altLang="ja-JP" sz="2400" dirty="0">
                <a:latin typeface="MS Gothic" panose="020B0609070205080204" pitchFamily="49" charset="-128"/>
                <a:ea typeface="MS Gothic" panose="020B0609070205080204" pitchFamily="49" charset="-128"/>
                <a:cs typeface="Arial" panose="020B0604020202020204" pitchFamily="34" charset="0"/>
              </a:rPr>
              <a:t>2</a:t>
            </a:r>
            <a:r>
              <a:rPr lang="ja-JP" altLang="en-US" sz="2400" dirty="0">
                <a:latin typeface="MS Gothic" panose="020B0609070205080204" pitchFamily="49" charset="-128"/>
                <a:ea typeface="MS Gothic" panose="020B0609070205080204" pitchFamily="49" charset="-128"/>
                <a:cs typeface="Arial" panose="020B0604020202020204" pitchFamily="34" charset="0"/>
              </a:rPr>
              <a:t>月</a:t>
            </a:r>
            <a:r>
              <a:rPr lang="en-US" altLang="ja-JP" sz="2400" dirty="0">
                <a:latin typeface="MS Gothic" panose="020B0609070205080204" pitchFamily="49" charset="-128"/>
                <a:ea typeface="MS Gothic" panose="020B0609070205080204" pitchFamily="49" charset="-128"/>
                <a:cs typeface="Arial" panose="020B0604020202020204" pitchFamily="34" charset="0"/>
              </a:rPr>
              <a:t>29</a:t>
            </a:r>
            <a:r>
              <a:rPr lang="ja-JP" altLang="en-US" sz="2400" dirty="0">
                <a:latin typeface="MS Gothic" panose="020B0609070205080204" pitchFamily="49" charset="-128"/>
                <a:ea typeface="MS Gothic" panose="020B0609070205080204" pitchFamily="49" charset="-128"/>
                <a:cs typeface="Arial" panose="020B0604020202020204" pitchFamily="34" charset="0"/>
              </a:rPr>
              <a:t>日、</a:t>
            </a:r>
            <a:r>
              <a:rPr lang="zh-TW" altLang="en-US" sz="2400" dirty="0">
                <a:latin typeface="MS Gothic" panose="020B0609070205080204" pitchFamily="49" charset="-128"/>
                <a:ea typeface="MS Gothic" panose="020B0609070205080204" pitchFamily="49" charset="-128"/>
                <a:cs typeface="Arial" panose="020B0604020202020204" pitchFamily="34" charset="0"/>
              </a:rPr>
              <a:t>暴動が多くの地域に拡大し、台北、基隆、台中、嘉義、台南</a:t>
            </a:r>
            <a:r>
              <a:rPr lang="ja-JP" altLang="en-US" sz="2400" dirty="0">
                <a:latin typeface="MS Gothic" panose="020B0609070205080204" pitchFamily="49" charset="-128"/>
                <a:ea typeface="MS Gothic" panose="020B0609070205080204" pitchFamily="49" charset="-128"/>
                <a:cs typeface="Arial" panose="020B0604020202020204" pitchFamily="34" charset="0"/>
              </a:rPr>
              <a:t>及び</a:t>
            </a:r>
            <a:r>
              <a:rPr lang="zh-TW" altLang="en-US" sz="2400" dirty="0">
                <a:latin typeface="MS Gothic" panose="020B0609070205080204" pitchFamily="49" charset="-128"/>
                <a:ea typeface="MS Gothic" panose="020B0609070205080204" pitchFamily="49" charset="-128"/>
                <a:cs typeface="Arial" panose="020B0604020202020204" pitchFamily="34" charset="0"/>
              </a:rPr>
              <a:t>高雄</a:t>
            </a:r>
            <a:r>
              <a:rPr lang="ja-JP" altLang="en-US" sz="2400" dirty="0">
                <a:latin typeface="MS Gothic" panose="020B0609070205080204" pitchFamily="49" charset="-128"/>
                <a:ea typeface="MS Gothic" panose="020B0609070205080204" pitchFamily="49" charset="-128"/>
                <a:cs typeface="Arial" panose="020B0604020202020204" pitchFamily="34" charset="0"/>
              </a:rPr>
              <a:t>等の場所で抗議デモが益々激しくなった。</a:t>
            </a:r>
            <a:endParaRPr lang="zh-TW" altLang="en-US" sz="2400" dirty="0">
              <a:latin typeface="MS Gothic" panose="020B0609070205080204" pitchFamily="49" charset="-128"/>
              <a:ea typeface="MS Gothic" panose="020B0609070205080204" pitchFamily="49" charset="-128"/>
              <a:cs typeface="Arial" panose="020B0604020202020204" pitchFamily="34" charset="0"/>
            </a:endParaRPr>
          </a:p>
          <a:p>
            <a:r>
              <a:rPr lang="en-US" altLang="zh-TW" sz="2400" dirty="0">
                <a:latin typeface="MS Gothic" panose="020B0609070205080204" pitchFamily="49" charset="-128"/>
                <a:ea typeface="MS Gothic" panose="020B0609070205080204" pitchFamily="49" charset="-128"/>
              </a:rPr>
              <a:t>2</a:t>
            </a:r>
            <a:r>
              <a:rPr lang="en-US" altLang="ja-JP" sz="2400" dirty="0">
                <a:latin typeface="MS Gothic" panose="020B0609070205080204" pitchFamily="49" charset="-128"/>
                <a:ea typeface="MS Gothic" panose="020B0609070205080204" pitchFamily="49" charset="-128"/>
              </a:rPr>
              <a:t>.</a:t>
            </a:r>
            <a:r>
              <a:rPr lang="en-US" altLang="zh-TW" sz="2400" dirty="0">
                <a:latin typeface="MS Gothic" panose="020B0609070205080204" pitchFamily="49" charset="-128"/>
                <a:ea typeface="MS Gothic" panose="020B0609070205080204" pitchFamily="49" charset="-128"/>
              </a:rPr>
              <a:t>28</a:t>
            </a:r>
            <a:r>
              <a:rPr lang="ja-JP" altLang="zh-TW" sz="2400" dirty="0">
                <a:latin typeface="MS Gothic" panose="020B0609070205080204" pitchFamily="49" charset="-128"/>
                <a:ea typeface="MS Gothic" panose="020B0609070205080204" pitchFamily="49" charset="-128"/>
              </a:rPr>
              <a:t>事件は台北だけではなく、台湾全土に拡大した</a:t>
            </a:r>
            <a:r>
              <a:rPr lang="ja-JP" altLang="zh-TW" dirty="0"/>
              <a:t>。</a:t>
            </a:r>
            <a:endParaRPr lang="en-US" altLang="ja-JP" dirty="0"/>
          </a:p>
          <a:p>
            <a:r>
              <a:rPr lang="zh-TW" altLang="en-US" sz="2400" dirty="0">
                <a:latin typeface="MS Gothic" panose="020B0609070205080204" pitchFamily="49" charset="-128"/>
                <a:ea typeface="MS Gothic" panose="020B0609070205080204" pitchFamily="49" charset="-128"/>
              </a:rPr>
              <a:t>軍隊による鎮圧があり、</a:t>
            </a:r>
            <a:r>
              <a:rPr lang="en-US" altLang="zh-TW" sz="2400" dirty="0">
                <a:latin typeface="MS Gothic" panose="020B0609070205080204" pitchFamily="49" charset="-128"/>
                <a:ea typeface="MS Gothic" panose="020B0609070205080204" pitchFamily="49" charset="-128"/>
              </a:rPr>
              <a:t>5</a:t>
            </a:r>
            <a:r>
              <a:rPr lang="zh-TW" altLang="en-US" sz="2400" dirty="0">
                <a:latin typeface="MS Gothic" panose="020B0609070205080204" pitchFamily="49" charset="-128"/>
                <a:ea typeface="MS Gothic" panose="020B0609070205080204" pitchFamily="49" charset="-128"/>
              </a:rPr>
              <a:t>月</a:t>
            </a:r>
            <a:r>
              <a:rPr lang="en-US" altLang="zh-TW" sz="2400" dirty="0">
                <a:latin typeface="MS Gothic" panose="020B0609070205080204" pitchFamily="49" charset="-128"/>
                <a:ea typeface="MS Gothic" panose="020B0609070205080204" pitchFamily="49" charset="-128"/>
              </a:rPr>
              <a:t>15</a:t>
            </a:r>
            <a:r>
              <a:rPr lang="zh-TW" altLang="en-US" sz="2400" dirty="0">
                <a:latin typeface="MS Gothic" panose="020B0609070205080204" pitchFamily="49" charset="-128"/>
                <a:ea typeface="MS Gothic" panose="020B0609070205080204" pitchFamily="49" charset="-128"/>
              </a:rPr>
              <a:t>日には暴動は収まった。</a:t>
            </a:r>
            <a:endParaRPr lang="en-US" altLang="zh-TW" sz="2400" dirty="0">
              <a:latin typeface="MS Gothic" panose="020B0609070205080204" pitchFamily="49" charset="-128"/>
              <a:ea typeface="MS Gothic" panose="020B0609070205080204" pitchFamily="49" charset="-128"/>
            </a:endParaRPr>
          </a:p>
          <a:p>
            <a:r>
              <a:rPr lang="zh-TW" altLang="en-US" sz="2400" dirty="0">
                <a:latin typeface="MS Gothic" panose="020B0609070205080204" pitchFamily="49" charset="-128"/>
                <a:ea typeface="MS Gothic" panose="020B0609070205080204" pitchFamily="49" charset="-128"/>
              </a:rPr>
              <a:t>犠牲者数推定は１万</a:t>
            </a:r>
            <a:r>
              <a:rPr lang="en-US" altLang="zh-TW" sz="2400" dirty="0">
                <a:latin typeface="MS Gothic" panose="020B0609070205080204" pitchFamily="49" charset="-128"/>
                <a:ea typeface="MS Gothic" panose="020B0609070205080204" pitchFamily="49" charset="-128"/>
              </a:rPr>
              <a:t>〜</a:t>
            </a:r>
            <a:r>
              <a:rPr lang="zh-TW" altLang="en-US" sz="2400" dirty="0">
                <a:latin typeface="MS Gothic" panose="020B0609070205080204" pitchFamily="49" charset="-128"/>
                <a:ea typeface="MS Gothic" panose="020B0609070205080204" pitchFamily="49" charset="-128"/>
              </a:rPr>
              <a:t>２万人と言われていた。</a:t>
            </a:r>
            <a:endParaRPr lang="en-US" altLang="ja-JP" sz="2400" dirty="0">
              <a:latin typeface="MS Gothic" panose="020B0609070205080204" pitchFamily="49" charset="-128"/>
              <a:ea typeface="MS Gothic" panose="020B0609070205080204" pitchFamily="49" charset="-128"/>
            </a:endParaRPr>
          </a:p>
          <a:p>
            <a:endParaRPr lang="zh-TW" altLang="zh-TW" sz="2400" dirty="0"/>
          </a:p>
          <a:p>
            <a:endParaRPr lang="zh-TW" altLang="en-US" sz="2400" dirty="0">
              <a:latin typeface="MS Gothic" panose="020B0609070205080204" pitchFamily="49" charset="-128"/>
              <a:ea typeface="MS Gothic" panose="020B0609070205080204" pitchFamily="49" charset="-128"/>
              <a:cs typeface="Arial" panose="020B0604020202020204" pitchFamily="34" charset="0"/>
            </a:endParaRPr>
          </a:p>
        </p:txBody>
      </p:sp>
      <p:pic>
        <p:nvPicPr>
          <p:cNvPr id="5" name="圖片 4">
            <a:extLst>
              <a:ext uri="{FF2B5EF4-FFF2-40B4-BE49-F238E27FC236}">
                <a16:creationId xmlns:a16="http://schemas.microsoft.com/office/drawing/2014/main" id="{F6695468-A218-294B-B574-C736E4A4D0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34"/>
          <a:stretch/>
        </p:blipFill>
        <p:spPr>
          <a:xfrm>
            <a:off x="9131048" y="3455251"/>
            <a:ext cx="3024120" cy="3325270"/>
          </a:xfrm>
          <a:prstGeom prst="rect">
            <a:avLst/>
          </a:prstGeom>
        </p:spPr>
      </p:pic>
      <p:sp>
        <p:nvSpPr>
          <p:cNvPr id="6" name="爆炸: 八角 6">
            <a:extLst>
              <a:ext uri="{FF2B5EF4-FFF2-40B4-BE49-F238E27FC236}">
                <a16:creationId xmlns:a16="http://schemas.microsoft.com/office/drawing/2014/main" id="{F6CCA405-2CE3-9F45-9EA0-42FB196DC21D}"/>
              </a:ext>
            </a:extLst>
          </p:cNvPr>
          <p:cNvSpPr/>
          <p:nvPr/>
        </p:nvSpPr>
        <p:spPr>
          <a:xfrm>
            <a:off x="11431908" y="3594100"/>
            <a:ext cx="290830" cy="423594"/>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爆炸: 八角 6">
            <a:extLst>
              <a:ext uri="{FF2B5EF4-FFF2-40B4-BE49-F238E27FC236}">
                <a16:creationId xmlns:a16="http://schemas.microsoft.com/office/drawing/2014/main" id="{861B94DE-0C39-5F4F-9C54-FD1E73AC3EED}"/>
              </a:ext>
            </a:extLst>
          </p:cNvPr>
          <p:cNvSpPr/>
          <p:nvPr/>
        </p:nvSpPr>
        <p:spPr>
          <a:xfrm>
            <a:off x="10497693" y="4305300"/>
            <a:ext cx="290830" cy="423594"/>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爆炸: 八角 6">
            <a:extLst>
              <a:ext uri="{FF2B5EF4-FFF2-40B4-BE49-F238E27FC236}">
                <a16:creationId xmlns:a16="http://schemas.microsoft.com/office/drawing/2014/main" id="{DA9ADD9B-F7C0-7447-8E79-25DBA8569FC5}"/>
              </a:ext>
            </a:extLst>
          </p:cNvPr>
          <p:cNvSpPr/>
          <p:nvPr/>
        </p:nvSpPr>
        <p:spPr>
          <a:xfrm>
            <a:off x="10187686" y="4982680"/>
            <a:ext cx="290830" cy="423594"/>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爆炸: 八角 6">
            <a:extLst>
              <a:ext uri="{FF2B5EF4-FFF2-40B4-BE49-F238E27FC236}">
                <a16:creationId xmlns:a16="http://schemas.microsoft.com/office/drawing/2014/main" id="{864C9819-9F07-864A-A94E-8660BB2F2EFA}"/>
              </a:ext>
            </a:extLst>
          </p:cNvPr>
          <p:cNvSpPr/>
          <p:nvPr/>
        </p:nvSpPr>
        <p:spPr>
          <a:xfrm>
            <a:off x="10042271" y="5291424"/>
            <a:ext cx="290830" cy="423594"/>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爆炸: 八角 6">
            <a:extLst>
              <a:ext uri="{FF2B5EF4-FFF2-40B4-BE49-F238E27FC236}">
                <a16:creationId xmlns:a16="http://schemas.microsoft.com/office/drawing/2014/main" id="{C788265F-DC95-F44A-936B-1DDC795123D7}"/>
              </a:ext>
            </a:extLst>
          </p:cNvPr>
          <p:cNvSpPr/>
          <p:nvPr/>
        </p:nvSpPr>
        <p:spPr>
          <a:xfrm>
            <a:off x="10157587" y="5544051"/>
            <a:ext cx="290830" cy="423594"/>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11" name="圖片 10">
            <a:extLst>
              <a:ext uri="{FF2B5EF4-FFF2-40B4-BE49-F238E27FC236}">
                <a16:creationId xmlns:a16="http://schemas.microsoft.com/office/drawing/2014/main" id="{C73344CC-77D1-2B42-A946-AFD055657A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4558" y="4476471"/>
            <a:ext cx="3588832" cy="23815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44911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a:extLst>
              <a:ext uri="{FF2B5EF4-FFF2-40B4-BE49-F238E27FC236}">
                <a16:creationId xmlns:a16="http://schemas.microsoft.com/office/drawing/2014/main" id="{A3B15F3B-FEBA-4BF4-9391-E01ED9D59498}"/>
              </a:ext>
            </a:extLst>
          </p:cNvPr>
          <p:cNvPicPr>
            <a:picLocks noChangeAspect="1"/>
          </p:cNvPicPr>
          <p:nvPr/>
        </p:nvPicPr>
        <p:blipFill>
          <a:blip r:embed="rId2">
            <a:alphaModFix amt="5000"/>
          </a:blip>
          <a:stretch>
            <a:fillRect/>
          </a:stretch>
        </p:blipFill>
        <p:spPr>
          <a:xfrm>
            <a:off x="53338" y="16218"/>
            <a:ext cx="12192000" cy="6928867"/>
          </a:xfrm>
          <a:prstGeom prst="rect">
            <a:avLst/>
          </a:prstGeom>
        </p:spPr>
      </p:pic>
      <p:sp>
        <p:nvSpPr>
          <p:cNvPr id="2" name="標題 1">
            <a:extLst>
              <a:ext uri="{FF2B5EF4-FFF2-40B4-BE49-F238E27FC236}">
                <a16:creationId xmlns:a16="http://schemas.microsoft.com/office/drawing/2014/main" id="{8EF33AAF-9B95-4796-BEBD-20E9BBA66F7F}"/>
              </a:ext>
            </a:extLst>
          </p:cNvPr>
          <p:cNvSpPr>
            <a:spLocks noGrp="1"/>
          </p:cNvSpPr>
          <p:nvPr>
            <p:ph type="title"/>
          </p:nvPr>
        </p:nvSpPr>
        <p:spPr>
          <a:xfrm>
            <a:off x="842724" y="-163011"/>
            <a:ext cx="10041175" cy="1783080"/>
          </a:xfrm>
        </p:spPr>
        <p:txBody>
          <a:bodyPr anchor="b">
            <a:normAutofit/>
          </a:bodyPr>
          <a:lstStyle/>
          <a:p>
            <a:r>
              <a:rPr lang="en-US" altLang="zh-TW" sz="4400" dirty="0">
                <a:solidFill>
                  <a:schemeClr val="tx2">
                    <a:lumMod val="75000"/>
                    <a:lumOff val="25000"/>
                  </a:schemeClr>
                </a:solidFill>
                <a:latin typeface="MS Gothic" panose="020B0609070205080204" pitchFamily="49" charset="-128"/>
                <a:ea typeface="MS Gothic" panose="020B0609070205080204" pitchFamily="49" charset="-128"/>
              </a:rPr>
              <a:t>2.28</a:t>
            </a:r>
            <a:r>
              <a:rPr lang="zh-TW" altLang="en-US" sz="4400" dirty="0">
                <a:solidFill>
                  <a:schemeClr val="tx2">
                    <a:lumMod val="75000"/>
                    <a:lumOff val="25000"/>
                  </a:schemeClr>
                </a:solidFill>
                <a:latin typeface="MS Gothic" panose="020B0609070205080204" pitchFamily="49" charset="-128"/>
                <a:ea typeface="MS Gothic" panose="020B0609070205080204" pitchFamily="49" charset="-128"/>
              </a:rPr>
              <a:t>事件</a:t>
            </a:r>
            <a:r>
              <a:rPr lang="zh-TW" altLang="en-US" sz="4000" dirty="0">
                <a:latin typeface="MS Gothic" panose="020B0609070205080204" pitchFamily="49" charset="-128"/>
                <a:ea typeface="MS Gothic" panose="020B0609070205080204" pitchFamily="49" charset="-128"/>
              </a:rPr>
              <a:t>ー</a:t>
            </a:r>
            <a:r>
              <a:rPr lang="en-US" altLang="zh-TW" sz="4000" dirty="0">
                <a:latin typeface="MS Gothic" panose="020B0609070205080204" pitchFamily="49" charset="-128"/>
                <a:ea typeface="MS Gothic" panose="020B0609070205080204" pitchFamily="49" charset="-128"/>
              </a:rPr>
              <a:t>1947</a:t>
            </a:r>
            <a:r>
              <a:rPr lang="zh-TW" altLang="en-US" sz="4000" dirty="0">
                <a:latin typeface="MS Gothic" panose="020B0609070205080204" pitchFamily="49" charset="-128"/>
                <a:ea typeface="MS Gothic" panose="020B0609070205080204" pitchFamily="49" charset="-128"/>
              </a:rPr>
              <a:t>年嘉義市三二事件</a:t>
            </a:r>
          </a:p>
        </p:txBody>
      </p:sp>
      <p:grpSp>
        <p:nvGrpSpPr>
          <p:cNvPr id="3" name="群組 2"/>
          <p:cNvGrpSpPr/>
          <p:nvPr/>
        </p:nvGrpSpPr>
        <p:grpSpPr>
          <a:xfrm>
            <a:off x="8820728" y="2112705"/>
            <a:ext cx="2959100" cy="4504049"/>
            <a:chOff x="10688874" y="16218"/>
            <a:chExt cx="1475186" cy="2222500"/>
          </a:xfrm>
        </p:grpSpPr>
        <p:pic>
          <p:nvPicPr>
            <p:cNvPr id="5" name="圖片 4">
              <a:extLst>
                <a:ext uri="{FF2B5EF4-FFF2-40B4-BE49-F238E27FC236}">
                  <a16:creationId xmlns:a16="http://schemas.microsoft.com/office/drawing/2014/main" id="{F6695468-A218-294B-B574-C736E4A4D0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688874" y="16218"/>
              <a:ext cx="1475186" cy="2222500"/>
            </a:xfrm>
            <a:prstGeom prst="rect">
              <a:avLst/>
            </a:prstGeom>
          </p:spPr>
        </p:pic>
        <p:sp>
          <p:nvSpPr>
            <p:cNvPr id="8" name="爆炸: 八角 6">
              <a:extLst>
                <a:ext uri="{FF2B5EF4-FFF2-40B4-BE49-F238E27FC236}">
                  <a16:creationId xmlns:a16="http://schemas.microsoft.com/office/drawing/2014/main" id="{DA9ADD9B-F7C0-7447-8E79-25DBA8569FC5}"/>
                </a:ext>
              </a:extLst>
            </p:cNvPr>
            <p:cNvSpPr/>
            <p:nvPr/>
          </p:nvSpPr>
          <p:spPr>
            <a:xfrm>
              <a:off x="10883899" y="1021569"/>
              <a:ext cx="145415" cy="211797"/>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12" name="內容版面配置區 11">
            <a:extLst>
              <a:ext uri="{FF2B5EF4-FFF2-40B4-BE49-F238E27FC236}">
                <a16:creationId xmlns:a16="http://schemas.microsoft.com/office/drawing/2014/main" id="{AE7E3B4E-E1C9-844E-9DDC-2535B3A66711}"/>
              </a:ext>
            </a:extLst>
          </p:cNvPr>
          <p:cNvSpPr>
            <a:spLocks noGrp="1"/>
          </p:cNvSpPr>
          <p:nvPr>
            <p:ph idx="1"/>
          </p:nvPr>
        </p:nvSpPr>
        <p:spPr>
          <a:xfrm>
            <a:off x="647699" y="1826378"/>
            <a:ext cx="7822045" cy="4912398"/>
          </a:xfrm>
        </p:spPr>
        <p:txBody>
          <a:bodyPr>
            <a:normAutofit lnSpcReduction="10000"/>
          </a:bodyPr>
          <a:lstStyle/>
          <a:p>
            <a:pPr algn="just">
              <a:lnSpc>
                <a:spcPct val="130000"/>
              </a:lnSpc>
            </a:pPr>
            <a:r>
              <a:rPr lang="en-US" altLang="zh-TW" sz="2400" dirty="0">
                <a:latin typeface="MS Gothic" panose="020B0609070205080204" pitchFamily="49" charset="-128"/>
                <a:ea typeface="MS Gothic" panose="020B0609070205080204" pitchFamily="49" charset="-128"/>
              </a:rPr>
              <a:t>2</a:t>
            </a:r>
            <a:r>
              <a:rPr lang="en-US" altLang="ja-JP" sz="2400" dirty="0">
                <a:latin typeface="MS Gothic" panose="020B0609070205080204" pitchFamily="49" charset="-128"/>
                <a:ea typeface="MS Gothic" panose="020B0609070205080204" pitchFamily="49" charset="-128"/>
              </a:rPr>
              <a:t>.</a:t>
            </a:r>
            <a:r>
              <a:rPr lang="en-US" altLang="zh-TW" sz="2400" dirty="0">
                <a:latin typeface="MS Gothic" panose="020B0609070205080204" pitchFamily="49" charset="-128"/>
                <a:ea typeface="MS Gothic" panose="020B0609070205080204" pitchFamily="49" charset="-128"/>
              </a:rPr>
              <a:t>28</a:t>
            </a:r>
            <a:r>
              <a:rPr lang="ja-JP" altLang="zh-TW" sz="2400" dirty="0">
                <a:latin typeface="MS Gothic" panose="020B0609070205080204" pitchFamily="49" charset="-128"/>
                <a:ea typeface="MS Gothic" panose="020B0609070205080204" pitchFamily="49" charset="-128"/>
              </a:rPr>
              <a:t>事件は台北からの抗議デモだが、台湾</a:t>
            </a:r>
            <a:r>
              <a:rPr lang="ja-JP" altLang="en-US" sz="2400" dirty="0">
                <a:latin typeface="MS Gothic" panose="020B0609070205080204" pitchFamily="49" charset="-128"/>
                <a:ea typeface="MS Gothic" panose="020B0609070205080204" pitchFamily="49" charset="-128"/>
              </a:rPr>
              <a:t>の他の</a:t>
            </a:r>
            <a:r>
              <a:rPr lang="ja-JP" altLang="zh-TW" sz="2400" dirty="0">
                <a:latin typeface="MS Gothic" panose="020B0609070205080204" pitchFamily="49" charset="-128"/>
                <a:ea typeface="MS Gothic" panose="020B0609070205080204" pitchFamily="49" charset="-128"/>
              </a:rPr>
              <a:t>都市でも激しい抗議デモがあり、特に嘉義で起きた三二事件はその中で最も長い</a:t>
            </a:r>
            <a:r>
              <a:rPr lang="ja-JP" altLang="en-US" sz="2400" dirty="0">
                <a:latin typeface="MS Gothic" panose="020B0609070205080204" pitchFamily="49" charset="-128"/>
                <a:ea typeface="MS Gothic" panose="020B0609070205080204" pitchFamily="49" charset="-128"/>
              </a:rPr>
              <a:t>ものであ</a:t>
            </a:r>
            <a:r>
              <a:rPr lang="zh-TW" altLang="en-US" sz="2400" dirty="0">
                <a:latin typeface="MS Gothic" panose="020B0609070205080204" pitchFamily="49" charset="-128"/>
                <a:ea typeface="MS Gothic" panose="020B0609070205080204" pitchFamily="49" charset="-128"/>
              </a:rPr>
              <a:t>った</a:t>
            </a:r>
            <a:r>
              <a:rPr lang="ja-JP" altLang="zh-TW" sz="2400" dirty="0">
                <a:latin typeface="MS Gothic" panose="020B0609070205080204" pitchFamily="49" charset="-128"/>
                <a:ea typeface="MS Gothic" panose="020B0609070205080204" pitchFamily="49" charset="-128"/>
              </a:rPr>
              <a:t>。</a:t>
            </a:r>
            <a:endParaRPr lang="en-US" altLang="ja-JP" sz="2400" dirty="0">
              <a:latin typeface="MS Gothic" panose="020B0609070205080204" pitchFamily="49" charset="-128"/>
              <a:ea typeface="MS Gothic" panose="020B0609070205080204" pitchFamily="49" charset="-128"/>
            </a:endParaRPr>
          </a:p>
          <a:p>
            <a:pPr algn="just">
              <a:lnSpc>
                <a:spcPct val="130000"/>
              </a:lnSpc>
            </a:pPr>
            <a:r>
              <a:rPr lang="ja-JP" altLang="en-US" sz="2400" dirty="0">
                <a:latin typeface="MS Gothic" panose="020B0609070205080204" pitchFamily="49" charset="-128"/>
                <a:ea typeface="MS Gothic" panose="020B0609070205080204" pitchFamily="49" charset="-128"/>
              </a:rPr>
              <a:t>この事件は</a:t>
            </a:r>
            <a:r>
              <a:rPr lang="en-US" altLang="zh-TW" sz="2400" dirty="0">
                <a:latin typeface="MS Gothic" panose="020B0609070205080204" pitchFamily="49" charset="-128"/>
                <a:ea typeface="MS Gothic" panose="020B0609070205080204" pitchFamily="49" charset="-128"/>
              </a:rPr>
              <a:t>1947</a:t>
            </a:r>
            <a:r>
              <a:rPr lang="ja-JP" altLang="zh-TW" sz="2400" dirty="0">
                <a:latin typeface="MS Gothic" panose="020B0609070205080204" pitchFamily="49" charset="-128"/>
                <a:ea typeface="MS Gothic" panose="020B0609070205080204" pitchFamily="49" charset="-128"/>
              </a:rPr>
              <a:t>年</a:t>
            </a:r>
            <a:r>
              <a:rPr lang="en-US" altLang="zh-TW" sz="2400" dirty="0">
                <a:latin typeface="MS Gothic" panose="020B0609070205080204" pitchFamily="49" charset="-128"/>
                <a:ea typeface="MS Gothic" panose="020B0609070205080204" pitchFamily="49" charset="-128"/>
              </a:rPr>
              <a:t>3</a:t>
            </a:r>
            <a:r>
              <a:rPr lang="ja-JP" altLang="zh-TW" sz="2400" dirty="0">
                <a:latin typeface="MS Gothic" panose="020B0609070205080204" pitchFamily="49" charset="-128"/>
                <a:ea typeface="MS Gothic" panose="020B0609070205080204" pitchFamily="49" charset="-128"/>
              </a:rPr>
              <a:t>月</a:t>
            </a:r>
            <a:r>
              <a:rPr lang="en-US" altLang="zh-TW" sz="2400" dirty="0">
                <a:latin typeface="MS Gothic" panose="020B0609070205080204" pitchFamily="49" charset="-128"/>
                <a:ea typeface="MS Gothic" panose="020B0609070205080204" pitchFamily="49" charset="-128"/>
              </a:rPr>
              <a:t>2</a:t>
            </a:r>
            <a:r>
              <a:rPr lang="ja-JP" altLang="zh-TW" sz="2400" dirty="0">
                <a:latin typeface="MS Gothic" panose="020B0609070205080204" pitchFamily="49" charset="-128"/>
                <a:ea typeface="MS Gothic" panose="020B0609070205080204" pitchFamily="49" charset="-128"/>
              </a:rPr>
              <a:t>日</a:t>
            </a:r>
            <a:r>
              <a:rPr lang="ja-JP" altLang="en-US" sz="2400" dirty="0">
                <a:latin typeface="MS Gothic" panose="020B0609070205080204" pitchFamily="49" charset="-128"/>
                <a:ea typeface="MS Gothic" panose="020B0609070205080204" pitchFamily="49" charset="-128"/>
              </a:rPr>
              <a:t>に起きた</a:t>
            </a:r>
            <a:r>
              <a:rPr lang="ja-JP" altLang="zh-TW" sz="2400" dirty="0">
                <a:latin typeface="MS Gothic" panose="020B0609070205080204" pitchFamily="49" charset="-128"/>
                <a:ea typeface="MS Gothic" panose="020B0609070205080204" pitchFamily="49" charset="-128"/>
              </a:rPr>
              <a:t>、本省人と外省人の間の衝突事件で、人々は市長官邸を</a:t>
            </a:r>
            <a:r>
              <a:rPr lang="zh-TW" altLang="en-US" sz="2400" dirty="0">
                <a:latin typeface="MS Gothic" panose="020B0609070205080204" pitchFamily="49" charset="-128"/>
                <a:ea typeface="MS Gothic" panose="020B0609070205080204" pitchFamily="49" charset="-128"/>
              </a:rPr>
              <a:t>囲んだ</a:t>
            </a:r>
            <a:r>
              <a:rPr lang="ja-JP" altLang="zh-TW" sz="2400" dirty="0">
                <a:latin typeface="MS Gothic" panose="020B0609070205080204" pitchFamily="49" charset="-128"/>
                <a:ea typeface="MS Gothic" panose="020B0609070205080204" pitchFamily="49" charset="-128"/>
              </a:rPr>
              <a:t>。そして、本省人は警察署</a:t>
            </a:r>
            <a:r>
              <a:rPr lang="ja-JP" altLang="en-US" sz="2400" dirty="0">
                <a:latin typeface="MS Gothic" panose="020B0609070205080204" pitchFamily="49" charset="-128"/>
                <a:ea typeface="MS Gothic" panose="020B0609070205080204" pitchFamily="49" charset="-128"/>
              </a:rPr>
              <a:t>も</a:t>
            </a:r>
            <a:r>
              <a:rPr lang="ja-JP" altLang="zh-TW" sz="2400" dirty="0">
                <a:latin typeface="MS Gothic" panose="020B0609070205080204" pitchFamily="49" charset="-128"/>
                <a:ea typeface="MS Gothic" panose="020B0609070205080204" pitchFamily="49" charset="-128"/>
              </a:rPr>
              <a:t>囲み、銃を奪い、外省人や公務員を</a:t>
            </a:r>
            <a:r>
              <a:rPr lang="zh-TW" altLang="en-US" sz="2400" dirty="0">
                <a:latin typeface="MS Gothic" panose="020B0609070205080204" pitchFamily="49" charset="-128"/>
                <a:ea typeface="MS Gothic" panose="020B0609070205080204" pitchFamily="49" charset="-128"/>
              </a:rPr>
              <a:t>襲</a:t>
            </a:r>
            <a:r>
              <a:rPr lang="ja-JP" altLang="en-US" sz="2400" dirty="0">
                <a:latin typeface="MS Gothic" panose="020B0609070205080204" pitchFamily="49" charset="-128"/>
                <a:ea typeface="MS Gothic" panose="020B0609070205080204" pitchFamily="49" charset="-128"/>
              </a:rPr>
              <a:t>った</a:t>
            </a:r>
            <a:r>
              <a:rPr lang="ja-JP" altLang="zh-TW" sz="2400" dirty="0">
                <a:latin typeface="MS Gothic" panose="020B0609070205080204" pitchFamily="49" charset="-128"/>
                <a:ea typeface="MS Gothic" panose="020B0609070205080204" pitchFamily="49" charset="-128"/>
              </a:rPr>
              <a:t>。</a:t>
            </a:r>
            <a:endParaRPr lang="en-US" altLang="ja-JP" sz="2400" dirty="0">
              <a:latin typeface="MS Gothic" panose="020B0609070205080204" pitchFamily="49" charset="-128"/>
              <a:ea typeface="MS Gothic" panose="020B0609070205080204" pitchFamily="49" charset="-128"/>
            </a:endParaRPr>
          </a:p>
          <a:p>
            <a:pPr algn="just">
              <a:lnSpc>
                <a:spcPct val="130000"/>
              </a:lnSpc>
            </a:pPr>
            <a:r>
              <a:rPr lang="ja-JP" altLang="en-US" sz="2400" dirty="0">
                <a:latin typeface="MS Gothic" panose="020B0609070205080204" pitchFamily="49" charset="-128"/>
                <a:ea typeface="MS Gothic" panose="020B0609070205080204" pitchFamily="49" charset="-128"/>
              </a:rPr>
              <a:t>嘉義市議会議長は抗議に参加する市民に降伏を求めたが、結局は失敗となり、抗議する市民は嘉義市で市民大会を開き、２２８委員会を組織した。</a:t>
            </a:r>
            <a:endParaRPr lang="zh-TW" altLang="en-US" dirty="0"/>
          </a:p>
        </p:txBody>
      </p:sp>
    </p:spTree>
    <p:extLst>
      <p:ext uri="{BB962C8B-B14F-4D97-AF65-F5344CB8AC3E}">
        <p14:creationId xmlns:p14="http://schemas.microsoft.com/office/powerpoint/2010/main" val="1872420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386617" y="6296780"/>
            <a:ext cx="2900219" cy="464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 name="圖片 13">
            <a:extLst>
              <a:ext uri="{FF2B5EF4-FFF2-40B4-BE49-F238E27FC236}">
                <a16:creationId xmlns:a16="http://schemas.microsoft.com/office/drawing/2014/main" id="{A3B15F3B-FEBA-4BF4-9391-E01ED9D59498}"/>
              </a:ext>
            </a:extLst>
          </p:cNvPr>
          <p:cNvPicPr>
            <a:picLocks noChangeAspect="1"/>
          </p:cNvPicPr>
          <p:nvPr/>
        </p:nvPicPr>
        <p:blipFill>
          <a:blip r:embed="rId2">
            <a:alphaModFix amt="5000"/>
          </a:blip>
          <a:stretch>
            <a:fillRect/>
          </a:stretch>
        </p:blipFill>
        <p:spPr>
          <a:xfrm>
            <a:off x="53338" y="16218"/>
            <a:ext cx="12192000" cy="6928867"/>
          </a:xfrm>
          <a:prstGeom prst="rect">
            <a:avLst/>
          </a:prstGeom>
        </p:spPr>
      </p:pic>
      <p:sp>
        <p:nvSpPr>
          <p:cNvPr id="2" name="標題 1">
            <a:extLst>
              <a:ext uri="{FF2B5EF4-FFF2-40B4-BE49-F238E27FC236}">
                <a16:creationId xmlns:a16="http://schemas.microsoft.com/office/drawing/2014/main" id="{8EF33AAF-9B95-4796-BEBD-20E9BBA66F7F}"/>
              </a:ext>
            </a:extLst>
          </p:cNvPr>
          <p:cNvSpPr>
            <a:spLocks noGrp="1"/>
          </p:cNvSpPr>
          <p:nvPr>
            <p:ph type="title"/>
          </p:nvPr>
        </p:nvSpPr>
        <p:spPr>
          <a:xfrm>
            <a:off x="842724" y="-163011"/>
            <a:ext cx="10041175" cy="1783080"/>
          </a:xfrm>
        </p:spPr>
        <p:txBody>
          <a:bodyPr anchor="b">
            <a:normAutofit/>
          </a:bodyPr>
          <a:lstStyle/>
          <a:p>
            <a:r>
              <a:rPr lang="en-US" altLang="zh-TW" sz="4400" dirty="0">
                <a:solidFill>
                  <a:schemeClr val="tx2">
                    <a:lumMod val="75000"/>
                    <a:lumOff val="25000"/>
                  </a:schemeClr>
                </a:solidFill>
                <a:latin typeface="MS Gothic" panose="020B0609070205080204" pitchFamily="49" charset="-128"/>
                <a:ea typeface="MS Gothic" panose="020B0609070205080204" pitchFamily="49" charset="-128"/>
              </a:rPr>
              <a:t>2.28</a:t>
            </a:r>
            <a:r>
              <a:rPr lang="zh-TW" altLang="en-US" sz="4400" dirty="0">
                <a:solidFill>
                  <a:schemeClr val="tx2">
                    <a:lumMod val="75000"/>
                    <a:lumOff val="25000"/>
                  </a:schemeClr>
                </a:solidFill>
                <a:latin typeface="MS Gothic" panose="020B0609070205080204" pitchFamily="49" charset="-128"/>
                <a:ea typeface="MS Gothic" panose="020B0609070205080204" pitchFamily="49" charset="-128"/>
              </a:rPr>
              <a:t>事件</a:t>
            </a:r>
            <a:r>
              <a:rPr lang="zh-TW" altLang="en-US" sz="4000" dirty="0">
                <a:latin typeface="MS Gothic" panose="020B0609070205080204" pitchFamily="49" charset="-128"/>
                <a:ea typeface="MS Gothic" panose="020B0609070205080204" pitchFamily="49" charset="-128"/>
              </a:rPr>
              <a:t>ー</a:t>
            </a:r>
            <a:r>
              <a:rPr lang="en-US" altLang="zh-TW" sz="4000" dirty="0">
                <a:latin typeface="MS Gothic" panose="020B0609070205080204" pitchFamily="49" charset="-128"/>
                <a:ea typeface="MS Gothic" panose="020B0609070205080204" pitchFamily="49" charset="-128"/>
              </a:rPr>
              <a:t>1947</a:t>
            </a:r>
            <a:r>
              <a:rPr lang="zh-TW" altLang="en-US" sz="4000" dirty="0">
                <a:latin typeface="MS Gothic" panose="020B0609070205080204" pitchFamily="49" charset="-128"/>
                <a:ea typeface="MS Gothic" panose="020B0609070205080204" pitchFamily="49" charset="-128"/>
              </a:rPr>
              <a:t>年嘉義市三二事件</a:t>
            </a:r>
          </a:p>
        </p:txBody>
      </p:sp>
      <p:sp>
        <p:nvSpPr>
          <p:cNvPr id="12" name="內容版面配置區 11">
            <a:extLst>
              <a:ext uri="{FF2B5EF4-FFF2-40B4-BE49-F238E27FC236}">
                <a16:creationId xmlns:a16="http://schemas.microsoft.com/office/drawing/2014/main" id="{AE7E3B4E-E1C9-844E-9DDC-2535B3A66711}"/>
              </a:ext>
            </a:extLst>
          </p:cNvPr>
          <p:cNvSpPr>
            <a:spLocks noGrp="1"/>
          </p:cNvSpPr>
          <p:nvPr>
            <p:ph idx="1"/>
          </p:nvPr>
        </p:nvSpPr>
        <p:spPr>
          <a:xfrm>
            <a:off x="647699" y="1826378"/>
            <a:ext cx="6815283" cy="2634786"/>
          </a:xfrm>
        </p:spPr>
        <p:txBody>
          <a:bodyPr>
            <a:normAutofit fontScale="25000" lnSpcReduction="20000"/>
          </a:bodyPr>
          <a:lstStyle/>
          <a:p>
            <a:pPr algn="just">
              <a:lnSpc>
                <a:spcPct val="170000"/>
              </a:lnSpc>
            </a:pPr>
            <a:r>
              <a:rPr lang="ja-JP" altLang="zh-TW" sz="9600" dirty="0">
                <a:latin typeface="MS Gothic" panose="020B0609070205080204" pitchFamily="49" charset="-128"/>
                <a:ea typeface="MS Gothic" panose="020B0609070205080204" pitchFamily="49" charset="-128"/>
              </a:rPr>
              <a:t>降伏の失敗により、民兵は地方の政府軍や空港を襲い始め、</a:t>
            </a:r>
            <a:r>
              <a:rPr lang="ja-JP" altLang="en-US" sz="9600" dirty="0">
                <a:latin typeface="MS Gothic" panose="020B0609070205080204" pitchFamily="49" charset="-128"/>
                <a:ea typeface="MS Gothic" panose="020B0609070205080204" pitchFamily="49" charset="-128"/>
              </a:rPr>
              <a:t>ほかの地域</a:t>
            </a:r>
            <a:r>
              <a:rPr lang="ja-JP" altLang="zh-TW" sz="9600" dirty="0">
                <a:latin typeface="MS Gothic" panose="020B0609070205080204" pitchFamily="49" charset="-128"/>
                <a:ea typeface="MS Gothic" panose="020B0609070205080204" pitchFamily="49" charset="-128"/>
              </a:rPr>
              <a:t>から来た人々</a:t>
            </a:r>
            <a:r>
              <a:rPr lang="ja-JP" altLang="en-US" sz="9600" dirty="0">
                <a:latin typeface="MS Gothic" panose="020B0609070205080204" pitchFamily="49" charset="-128"/>
                <a:ea typeface="MS Gothic" panose="020B0609070205080204" pitchFamily="49" charset="-128"/>
              </a:rPr>
              <a:t>も</a:t>
            </a:r>
            <a:r>
              <a:rPr lang="ja-JP" altLang="zh-TW" sz="9600" dirty="0">
                <a:latin typeface="MS Gothic" panose="020B0609070205080204" pitchFamily="49" charset="-128"/>
                <a:ea typeface="MS Gothic" panose="020B0609070205080204" pitchFamily="49" charset="-128"/>
              </a:rPr>
              <a:t>戦局を支援した。その中</a:t>
            </a:r>
            <a:r>
              <a:rPr lang="ja-JP" altLang="en-US" sz="9600" dirty="0">
                <a:latin typeface="MS Gothic" panose="020B0609070205080204" pitchFamily="49" charset="-128"/>
                <a:ea typeface="MS Gothic" panose="020B0609070205080204" pitchFamily="49" charset="-128"/>
              </a:rPr>
              <a:t>には</a:t>
            </a:r>
            <a:r>
              <a:rPr lang="ja-JP" altLang="zh-TW" sz="9600" dirty="0">
                <a:latin typeface="MS Gothic" panose="020B0609070205080204" pitchFamily="49" charset="-128"/>
                <a:ea typeface="MS Gothic" panose="020B0609070205080204" pitchFamily="49" charset="-128"/>
              </a:rPr>
              <a:t>学生や原住民なども少なく</a:t>
            </a:r>
            <a:r>
              <a:rPr lang="zh-TW" altLang="en-US" sz="9600" dirty="0">
                <a:latin typeface="MS Gothic" panose="020B0609070205080204" pitchFamily="49" charset="-128"/>
                <a:ea typeface="MS Gothic" panose="020B0609070205080204" pitchFamily="49" charset="-128"/>
              </a:rPr>
              <a:t>なかった</a:t>
            </a:r>
            <a:r>
              <a:rPr lang="ja-JP" altLang="zh-TW" sz="9600" dirty="0">
                <a:latin typeface="MS Gothic" panose="020B0609070205080204" pitchFamily="49" charset="-128"/>
                <a:ea typeface="MS Gothic" panose="020B0609070205080204" pitchFamily="49" charset="-128"/>
              </a:rPr>
              <a:t>。</a:t>
            </a:r>
            <a:endParaRPr lang="en-US" altLang="ja-JP" sz="9600" dirty="0">
              <a:latin typeface="MS Gothic" panose="020B0609070205080204" pitchFamily="49" charset="-128"/>
              <a:ea typeface="MS Gothic" panose="020B0609070205080204" pitchFamily="49" charset="-128"/>
            </a:endParaRPr>
          </a:p>
          <a:p>
            <a:pPr algn="just">
              <a:lnSpc>
                <a:spcPct val="170000"/>
              </a:lnSpc>
            </a:pPr>
            <a:r>
              <a:rPr lang="ja-JP" altLang="zh-TW" sz="9600" dirty="0">
                <a:latin typeface="MS Gothic" panose="020B0609070205080204" pitchFamily="49" charset="-128"/>
                <a:ea typeface="MS Gothic" panose="020B0609070205080204" pitchFamily="49" charset="-128"/>
              </a:rPr>
              <a:t>この抗議デモは</a:t>
            </a:r>
            <a:r>
              <a:rPr lang="en-US" altLang="zh-TW" sz="9600" dirty="0">
                <a:latin typeface="MS Gothic" panose="020B0609070205080204" pitchFamily="49" charset="-128"/>
                <a:ea typeface="MS Gothic" panose="020B0609070205080204" pitchFamily="49" charset="-128"/>
              </a:rPr>
              <a:t>10</a:t>
            </a:r>
            <a:r>
              <a:rPr lang="ja-JP" altLang="zh-TW" sz="9600" dirty="0">
                <a:latin typeface="MS Gothic" panose="020B0609070205080204" pitchFamily="49" charset="-128"/>
                <a:ea typeface="MS Gothic" panose="020B0609070205080204" pitchFamily="49" charset="-128"/>
              </a:rPr>
              <a:t>日以上続き、政府軍の</a:t>
            </a:r>
            <a:r>
              <a:rPr lang="ja-JP" altLang="en-US" sz="9600" dirty="0">
                <a:latin typeface="MS Gothic" panose="020B0609070205080204" pitchFamily="49" charset="-128"/>
                <a:ea typeface="MS Gothic" panose="020B0609070205080204" pitchFamily="49" charset="-128"/>
              </a:rPr>
              <a:t>援軍</a:t>
            </a:r>
            <a:r>
              <a:rPr lang="ja-JP" altLang="zh-TW" sz="9600" dirty="0">
                <a:latin typeface="MS Gothic" panose="020B0609070205080204" pitchFamily="49" charset="-128"/>
                <a:ea typeface="MS Gothic" panose="020B0609070205080204" pitchFamily="49" charset="-128"/>
              </a:rPr>
              <a:t>は台湾に着き、民兵を潰し、奪われた武器を回収した</a:t>
            </a:r>
            <a:r>
              <a:rPr lang="ja-JP" altLang="en-US" sz="9600" dirty="0">
                <a:latin typeface="MS Gothic" panose="020B0609070205080204" pitchFamily="49" charset="-128"/>
                <a:ea typeface="MS Gothic" panose="020B0609070205080204" pitchFamily="49" charset="-128"/>
              </a:rPr>
              <a:t>。</a:t>
            </a:r>
            <a:r>
              <a:rPr lang="ja-JP" altLang="zh-TW" sz="9600" dirty="0">
                <a:latin typeface="MS Gothic" panose="020B0609070205080204" pitchFamily="49" charset="-128"/>
                <a:ea typeface="MS Gothic" panose="020B0609070205080204" pitchFamily="49" charset="-128"/>
              </a:rPr>
              <a:t>３月１５日</a:t>
            </a:r>
            <a:r>
              <a:rPr lang="ja-JP" altLang="en-US" sz="9600" dirty="0">
                <a:latin typeface="MS Gothic" panose="020B0609070205080204" pitchFamily="49" charset="-128"/>
                <a:ea typeface="MS Gothic" panose="020B0609070205080204" pitchFamily="49" charset="-128"/>
              </a:rPr>
              <a:t>、</a:t>
            </a:r>
            <a:r>
              <a:rPr lang="ja-JP" altLang="zh-TW" sz="9600" dirty="0">
                <a:latin typeface="MS Gothic" panose="020B0609070205080204" pitchFamily="49" charset="-128"/>
                <a:ea typeface="MS Gothic" panose="020B0609070205080204" pitchFamily="49" charset="-128"/>
              </a:rPr>
              <a:t>嘉義市が戒厳状態に入り、社会秩序は元に戻り、</a:t>
            </a:r>
            <a:r>
              <a:rPr lang="ja-JP" altLang="zh-TW" sz="9600">
                <a:latin typeface="MS Gothic" panose="020B0609070205080204" pitchFamily="49" charset="-128"/>
                <a:ea typeface="MS Gothic" panose="020B0609070205080204" pitchFamily="49" charset="-128"/>
              </a:rPr>
              <a:t>三二事件</a:t>
            </a:r>
            <a:r>
              <a:rPr lang="ja-JP" altLang="en-US" sz="9600">
                <a:latin typeface="MS Gothic" panose="020B0609070205080204" pitchFamily="49" charset="-128"/>
                <a:ea typeface="MS Gothic" panose="020B0609070205080204" pitchFamily="49" charset="-128"/>
              </a:rPr>
              <a:t>が</a:t>
            </a:r>
            <a:r>
              <a:rPr lang="zh-TW" altLang="en-US" sz="9600">
                <a:latin typeface="MS Gothic" panose="020B0609070205080204" pitchFamily="49" charset="-128"/>
                <a:ea typeface="MS Gothic" panose="020B0609070205080204" pitchFamily="49" charset="-128"/>
              </a:rPr>
              <a:t>終わった</a:t>
            </a:r>
            <a:r>
              <a:rPr lang="ja-JP" altLang="zh-TW" sz="9600" dirty="0">
                <a:latin typeface="MS Gothic" panose="020B0609070205080204" pitchFamily="49" charset="-128"/>
                <a:ea typeface="MS Gothic" panose="020B0609070205080204" pitchFamily="49" charset="-128"/>
              </a:rPr>
              <a:t>。</a:t>
            </a:r>
            <a:endParaRPr lang="zh-TW" altLang="zh-TW" sz="9600" dirty="0">
              <a:latin typeface="MS Gothic" panose="020B0609070205080204" pitchFamily="49" charset="-128"/>
              <a:ea typeface="MS Gothic" panose="020B0609070205080204" pitchFamily="49" charset="-128"/>
            </a:endParaRPr>
          </a:p>
          <a:p>
            <a:endParaRPr lang="zh-TW" altLang="en-US" dirty="0"/>
          </a:p>
        </p:txBody>
      </p:sp>
      <p:pic>
        <p:nvPicPr>
          <p:cNvPr id="1026" name="Picture 2" descr="二二八紀念碑旅遊攻略指南-二二八紀念碑評論-二二八紀念碑附近推薦-Trip.co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6617" y="1946451"/>
            <a:ext cx="2900219" cy="4350329"/>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a:extLst>
              <a:ext uri="{FF2B5EF4-FFF2-40B4-BE49-F238E27FC236}">
                <a16:creationId xmlns:a16="http://schemas.microsoft.com/office/drawing/2014/main" id="{42788712-2C72-D243-B129-65B269367C91}"/>
              </a:ext>
            </a:extLst>
          </p:cNvPr>
          <p:cNvSpPr txBox="1"/>
          <p:nvPr/>
        </p:nvSpPr>
        <p:spPr>
          <a:xfrm>
            <a:off x="8492836" y="6299353"/>
            <a:ext cx="2794000" cy="461665"/>
          </a:xfrm>
          <a:prstGeom prst="rect">
            <a:avLst/>
          </a:prstGeom>
          <a:noFill/>
        </p:spPr>
        <p:txBody>
          <a:bodyPr wrap="square" rtlCol="0">
            <a:spAutoFit/>
          </a:bodyPr>
          <a:lstStyle/>
          <a:p>
            <a:pPr algn="ctr"/>
            <a:r>
              <a:rPr kumimoji="1" lang="zh-TW" altLang="en-US" sz="2400" dirty="0">
                <a:latin typeface="MS Gothic" panose="020B0609070205080204" pitchFamily="49" charset="-128"/>
                <a:ea typeface="MS Gothic" panose="020B0609070205080204" pitchFamily="49" charset="-128"/>
              </a:rPr>
              <a:t>嘉義</a:t>
            </a:r>
            <a:r>
              <a:rPr kumimoji="1" lang="en-US" altLang="zh-TW" sz="2400" dirty="0">
                <a:latin typeface="MS Gothic" panose="020B0609070205080204" pitchFamily="49" charset="-128"/>
                <a:ea typeface="MS Gothic" panose="020B0609070205080204" pitchFamily="49" charset="-128"/>
              </a:rPr>
              <a:t>228</a:t>
            </a:r>
            <a:r>
              <a:rPr kumimoji="1" lang="zh-TW" altLang="en-US" sz="2400" dirty="0">
                <a:latin typeface="MS Gothic" panose="020B0609070205080204" pitchFamily="49" charset="-128"/>
                <a:ea typeface="MS Gothic" panose="020B0609070205080204" pitchFamily="49" charset="-128"/>
              </a:rPr>
              <a:t>記念碑</a:t>
            </a:r>
          </a:p>
        </p:txBody>
      </p:sp>
    </p:spTree>
    <p:extLst>
      <p:ext uri="{BB962C8B-B14F-4D97-AF65-F5344CB8AC3E}">
        <p14:creationId xmlns:p14="http://schemas.microsoft.com/office/powerpoint/2010/main" val="1943495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a:extLst>
              <a:ext uri="{FF2B5EF4-FFF2-40B4-BE49-F238E27FC236}">
                <a16:creationId xmlns:a16="http://schemas.microsoft.com/office/drawing/2014/main" id="{A3B15F3B-FEBA-4BF4-9391-E01ED9D59498}"/>
              </a:ext>
            </a:extLst>
          </p:cNvPr>
          <p:cNvPicPr>
            <a:picLocks noChangeAspect="1"/>
          </p:cNvPicPr>
          <p:nvPr/>
        </p:nvPicPr>
        <p:blipFill>
          <a:blip r:embed="rId3">
            <a:alphaModFix amt="5000"/>
          </a:blip>
          <a:stretch>
            <a:fillRect/>
          </a:stretch>
        </p:blipFill>
        <p:spPr>
          <a:xfrm>
            <a:off x="53338" y="16218"/>
            <a:ext cx="12192000" cy="6928867"/>
          </a:xfrm>
          <a:prstGeom prst="rect">
            <a:avLst/>
          </a:prstGeom>
        </p:spPr>
      </p:pic>
      <p:sp>
        <p:nvSpPr>
          <p:cNvPr id="2" name="標題 1">
            <a:extLst>
              <a:ext uri="{FF2B5EF4-FFF2-40B4-BE49-F238E27FC236}">
                <a16:creationId xmlns:a16="http://schemas.microsoft.com/office/drawing/2014/main" id="{8EF33AAF-9B95-4796-BEBD-20E9BBA66F7F}"/>
              </a:ext>
            </a:extLst>
          </p:cNvPr>
          <p:cNvSpPr>
            <a:spLocks noGrp="1"/>
          </p:cNvSpPr>
          <p:nvPr>
            <p:ph type="title"/>
          </p:nvPr>
        </p:nvSpPr>
        <p:spPr>
          <a:xfrm>
            <a:off x="842724" y="-163011"/>
            <a:ext cx="10041175" cy="1783080"/>
          </a:xfrm>
        </p:spPr>
        <p:txBody>
          <a:bodyPr anchor="b">
            <a:normAutofit/>
          </a:bodyPr>
          <a:lstStyle/>
          <a:p>
            <a:r>
              <a:rPr lang="en-US" altLang="zh-TW" sz="4400" dirty="0">
                <a:solidFill>
                  <a:schemeClr val="tx2">
                    <a:lumMod val="75000"/>
                    <a:lumOff val="25000"/>
                  </a:schemeClr>
                </a:solidFill>
                <a:latin typeface="MS Gothic" panose="020B0609070205080204" pitchFamily="49" charset="-128"/>
                <a:ea typeface="MS Gothic" panose="020B0609070205080204" pitchFamily="49" charset="-128"/>
              </a:rPr>
              <a:t>2.28</a:t>
            </a:r>
            <a:r>
              <a:rPr lang="zh-TW" altLang="en-US" sz="4400" dirty="0">
                <a:solidFill>
                  <a:schemeClr val="tx2">
                    <a:lumMod val="75000"/>
                    <a:lumOff val="25000"/>
                  </a:schemeClr>
                </a:solidFill>
                <a:latin typeface="MS Gothic" panose="020B0609070205080204" pitchFamily="49" charset="-128"/>
                <a:ea typeface="MS Gothic" panose="020B0609070205080204" pitchFamily="49" charset="-128"/>
              </a:rPr>
              <a:t>事件</a:t>
            </a:r>
            <a:r>
              <a:rPr lang="zh-TW" altLang="en-US" sz="4000" dirty="0">
                <a:latin typeface="MS Gothic" panose="020B0609070205080204" pitchFamily="49" charset="-128"/>
                <a:ea typeface="MS Gothic" panose="020B0609070205080204" pitchFamily="49" charset="-128"/>
              </a:rPr>
              <a:t>ー陳儀</a:t>
            </a:r>
            <a:r>
              <a:rPr lang="en-US" altLang="zh-TW" sz="4000" dirty="0">
                <a:latin typeface="MS Gothic" panose="020B0609070205080204" pitchFamily="49" charset="-128"/>
                <a:ea typeface="MS Gothic" panose="020B0609070205080204" pitchFamily="49" charset="-128"/>
              </a:rPr>
              <a:t>&amp;2.28</a:t>
            </a:r>
            <a:r>
              <a:rPr lang="ja-JP" altLang="en-US" sz="4000">
                <a:latin typeface="MS Gothic" panose="020B0609070205080204" pitchFamily="49" charset="-128"/>
                <a:ea typeface="MS Gothic" panose="020B0609070205080204" pitchFamily="49" charset="-128"/>
              </a:rPr>
              <a:t>事件委員会</a:t>
            </a:r>
            <a:endParaRPr lang="zh-TW" altLang="en-US" sz="4000" dirty="0">
              <a:latin typeface="MS Gothic" panose="020B0609070205080204" pitchFamily="49" charset="-128"/>
              <a:ea typeface="MS Gothic" panose="020B0609070205080204" pitchFamily="49" charset="-128"/>
            </a:endParaRPr>
          </a:p>
        </p:txBody>
      </p:sp>
      <p:sp>
        <p:nvSpPr>
          <p:cNvPr id="12" name="內容版面配置區 11">
            <a:extLst>
              <a:ext uri="{FF2B5EF4-FFF2-40B4-BE49-F238E27FC236}">
                <a16:creationId xmlns:a16="http://schemas.microsoft.com/office/drawing/2014/main" id="{979D9CD9-E188-5D4E-BFBC-BD03DDB665EA}"/>
              </a:ext>
            </a:extLst>
          </p:cNvPr>
          <p:cNvSpPr>
            <a:spLocks noGrp="1"/>
          </p:cNvSpPr>
          <p:nvPr>
            <p:ph idx="1"/>
          </p:nvPr>
        </p:nvSpPr>
        <p:spPr>
          <a:xfrm>
            <a:off x="838200" y="1929384"/>
            <a:ext cx="10896600" cy="4763516"/>
          </a:xfrm>
        </p:spPr>
        <p:txBody>
          <a:bodyPr/>
          <a:lstStyle/>
          <a:p>
            <a:pPr algn="just"/>
            <a:r>
              <a:rPr lang="ja-JP" altLang="en-US" sz="2600" dirty="0">
                <a:latin typeface="MS Gothic" panose="020B0609070205080204" pitchFamily="49" charset="-128"/>
                <a:ea typeface="MS Gothic" panose="020B0609070205080204" pitchFamily="49" charset="-128"/>
              </a:rPr>
              <a:t>当時、台湾の国民政府行政長官であった陳儀（チンギ）は、表では</a:t>
            </a:r>
            <a:r>
              <a:rPr lang="en-US" altLang="ja-JP" sz="2600" dirty="0">
                <a:latin typeface="MS Gothic" panose="020B0609070205080204" pitchFamily="49" charset="-128"/>
                <a:ea typeface="MS Gothic" panose="020B0609070205080204" pitchFamily="49" charset="-128"/>
              </a:rPr>
              <a:t>228</a:t>
            </a:r>
            <a:r>
              <a:rPr lang="ja-JP" altLang="en-US" sz="2600" dirty="0">
                <a:latin typeface="MS Gothic" panose="020B0609070205080204" pitchFamily="49" charset="-128"/>
                <a:ea typeface="MS Gothic" panose="020B0609070205080204" pitchFamily="49" charset="-128"/>
              </a:rPr>
              <a:t>処理委員会による台湾人の要求を認めだが、裏では蒋介石に対して台湾で共産勢力があり、抗議デモを行っていると伝え、中国大陸から軍隊の派遣を要請し、台湾人の抗議デモを鎮圧した。</a:t>
            </a:r>
            <a:endParaRPr lang="zh-TW" altLang="en-US" dirty="0"/>
          </a:p>
        </p:txBody>
      </p:sp>
      <p:pic>
        <p:nvPicPr>
          <p:cNvPr id="15" name="圖片 14" descr="一張含有 文字, 個人, 舊, 男人 的圖片&#10;&#10;自動產生的描述">
            <a:extLst>
              <a:ext uri="{FF2B5EF4-FFF2-40B4-BE49-F238E27FC236}">
                <a16:creationId xmlns:a16="http://schemas.microsoft.com/office/drawing/2014/main" id="{5DEA1648-397F-1F41-B267-C2796B66975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24620" y="3533235"/>
            <a:ext cx="2819680" cy="2936547"/>
          </a:xfrm>
          <a:prstGeom prst="rect">
            <a:avLst/>
          </a:prstGeom>
        </p:spPr>
      </p:pic>
      <p:sp>
        <p:nvSpPr>
          <p:cNvPr id="16" name="矩形 15">
            <a:extLst>
              <a:ext uri="{FF2B5EF4-FFF2-40B4-BE49-F238E27FC236}">
                <a16:creationId xmlns:a16="http://schemas.microsoft.com/office/drawing/2014/main" id="{50372FFE-F9DC-9D4E-BD66-D30AD0568EAD}"/>
              </a:ext>
            </a:extLst>
          </p:cNvPr>
          <p:cNvSpPr/>
          <p:nvPr/>
        </p:nvSpPr>
        <p:spPr>
          <a:xfrm>
            <a:off x="8724620" y="6469782"/>
            <a:ext cx="2819680" cy="3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3" name="文字方塊 12">
            <a:extLst>
              <a:ext uri="{FF2B5EF4-FFF2-40B4-BE49-F238E27FC236}">
                <a16:creationId xmlns:a16="http://schemas.microsoft.com/office/drawing/2014/main" id="{42788712-2C72-D243-B129-65B269367C91}"/>
              </a:ext>
            </a:extLst>
          </p:cNvPr>
          <p:cNvSpPr txBox="1"/>
          <p:nvPr/>
        </p:nvSpPr>
        <p:spPr>
          <a:xfrm>
            <a:off x="8750300" y="6366480"/>
            <a:ext cx="2794000" cy="461665"/>
          </a:xfrm>
          <a:prstGeom prst="rect">
            <a:avLst/>
          </a:prstGeom>
          <a:noFill/>
        </p:spPr>
        <p:txBody>
          <a:bodyPr wrap="square" rtlCol="0">
            <a:spAutoFit/>
          </a:bodyPr>
          <a:lstStyle/>
          <a:p>
            <a:pPr algn="ctr"/>
            <a:r>
              <a:rPr kumimoji="1" lang="zh-TW" altLang="en-US" sz="2400" dirty="0">
                <a:latin typeface="MS Gothic" panose="020B0609070205080204" pitchFamily="49" charset="-128"/>
                <a:ea typeface="MS Gothic" panose="020B0609070205080204" pitchFamily="49" charset="-128"/>
              </a:rPr>
              <a:t>行政長官ー</a:t>
            </a:r>
            <a:r>
              <a:rPr lang="ja-JP" altLang="zh-TW" sz="2400" dirty="0">
                <a:latin typeface="MS Gothic" panose="020B0609070205080204" pitchFamily="49" charset="-128"/>
                <a:ea typeface="MS Gothic" panose="020B0609070205080204" pitchFamily="49" charset="-128"/>
              </a:rPr>
              <a:t>陳儀</a:t>
            </a:r>
            <a:endParaRPr kumimoji="1" lang="zh-TW" altLang="en-US" sz="2400" dirty="0">
              <a:latin typeface="MS Gothic" panose="020B0609070205080204" pitchFamily="49" charset="-128"/>
              <a:ea typeface="MS Gothic" panose="020B0609070205080204" pitchFamily="49" charset="-128"/>
            </a:endParaRPr>
          </a:p>
        </p:txBody>
      </p:sp>
      <p:pic>
        <p:nvPicPr>
          <p:cNvPr id="17" name="圖片 16" descr="一張含有 文字 的圖片&#10;&#10;自動產生的描述">
            <a:extLst>
              <a:ext uri="{FF2B5EF4-FFF2-40B4-BE49-F238E27FC236}">
                <a16:creationId xmlns:a16="http://schemas.microsoft.com/office/drawing/2014/main" id="{D005058C-8AAF-4946-828C-B5748D27140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3" b="-3"/>
          <a:stretch/>
        </p:blipFill>
        <p:spPr>
          <a:xfrm>
            <a:off x="1399770" y="3856800"/>
            <a:ext cx="5468112" cy="29365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3288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a:extLst>
              <a:ext uri="{FF2B5EF4-FFF2-40B4-BE49-F238E27FC236}">
                <a16:creationId xmlns:a16="http://schemas.microsoft.com/office/drawing/2014/main" id="{A3B15F3B-FEBA-4BF4-9391-E01ED9D59498}"/>
              </a:ext>
            </a:extLst>
          </p:cNvPr>
          <p:cNvPicPr>
            <a:picLocks noChangeAspect="1"/>
          </p:cNvPicPr>
          <p:nvPr/>
        </p:nvPicPr>
        <p:blipFill>
          <a:blip r:embed="rId2">
            <a:alphaModFix amt="5000"/>
          </a:blip>
          <a:stretch>
            <a:fillRect/>
          </a:stretch>
        </p:blipFill>
        <p:spPr>
          <a:xfrm>
            <a:off x="53338" y="16218"/>
            <a:ext cx="12192000" cy="6928867"/>
          </a:xfrm>
          <a:prstGeom prst="rect">
            <a:avLst/>
          </a:prstGeom>
        </p:spPr>
      </p:pic>
      <p:sp>
        <p:nvSpPr>
          <p:cNvPr id="2" name="標題 1">
            <a:extLst>
              <a:ext uri="{FF2B5EF4-FFF2-40B4-BE49-F238E27FC236}">
                <a16:creationId xmlns:a16="http://schemas.microsoft.com/office/drawing/2014/main" id="{8EF33AAF-9B95-4796-BEBD-20E9BBA66F7F}"/>
              </a:ext>
            </a:extLst>
          </p:cNvPr>
          <p:cNvSpPr>
            <a:spLocks noGrp="1"/>
          </p:cNvSpPr>
          <p:nvPr>
            <p:ph type="title"/>
          </p:nvPr>
        </p:nvSpPr>
        <p:spPr>
          <a:xfrm>
            <a:off x="842724" y="-163011"/>
            <a:ext cx="10041175" cy="1783080"/>
          </a:xfrm>
        </p:spPr>
        <p:txBody>
          <a:bodyPr anchor="b">
            <a:normAutofit/>
          </a:bodyPr>
          <a:lstStyle/>
          <a:p>
            <a:r>
              <a:rPr lang="en-US" altLang="zh-TW" sz="4400" dirty="0">
                <a:solidFill>
                  <a:schemeClr val="tx2">
                    <a:lumMod val="75000"/>
                    <a:lumOff val="25000"/>
                  </a:schemeClr>
                </a:solidFill>
                <a:latin typeface="MS Gothic" panose="020B0609070205080204" pitchFamily="49" charset="-128"/>
                <a:ea typeface="MS Gothic" panose="020B0609070205080204" pitchFamily="49" charset="-128"/>
              </a:rPr>
              <a:t>2.28</a:t>
            </a:r>
            <a:r>
              <a:rPr lang="zh-TW" altLang="en-US" sz="4400" dirty="0">
                <a:solidFill>
                  <a:schemeClr val="tx2">
                    <a:lumMod val="75000"/>
                    <a:lumOff val="25000"/>
                  </a:schemeClr>
                </a:solidFill>
                <a:latin typeface="MS Gothic" panose="020B0609070205080204" pitchFamily="49" charset="-128"/>
                <a:ea typeface="MS Gothic" panose="020B0609070205080204" pitchFamily="49" charset="-128"/>
              </a:rPr>
              <a:t>事件</a:t>
            </a:r>
            <a:r>
              <a:rPr lang="zh-TW" altLang="en-US" sz="4000" dirty="0">
                <a:latin typeface="MS Gothic" panose="020B0609070205080204" pitchFamily="49" charset="-128"/>
                <a:ea typeface="MS Gothic" panose="020B0609070205080204" pitchFamily="49" charset="-128"/>
              </a:rPr>
              <a:t>ー沖縄の被害者（基隆）</a:t>
            </a:r>
          </a:p>
        </p:txBody>
      </p:sp>
      <p:pic>
        <p:nvPicPr>
          <p:cNvPr id="5" name="圖片 4">
            <a:extLst>
              <a:ext uri="{FF2B5EF4-FFF2-40B4-BE49-F238E27FC236}">
                <a16:creationId xmlns:a16="http://schemas.microsoft.com/office/drawing/2014/main" id="{F6695468-A218-294B-B574-C736E4A4D0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663476" y="16218"/>
            <a:ext cx="1475186" cy="2222500"/>
          </a:xfrm>
          <a:prstGeom prst="rect">
            <a:avLst/>
          </a:prstGeom>
        </p:spPr>
      </p:pic>
      <p:sp>
        <p:nvSpPr>
          <p:cNvPr id="8" name="爆炸: 八角 6">
            <a:extLst>
              <a:ext uri="{FF2B5EF4-FFF2-40B4-BE49-F238E27FC236}">
                <a16:creationId xmlns:a16="http://schemas.microsoft.com/office/drawing/2014/main" id="{DA9ADD9B-F7C0-7447-8E79-25DBA8569FC5}"/>
              </a:ext>
            </a:extLst>
          </p:cNvPr>
          <p:cNvSpPr/>
          <p:nvPr/>
        </p:nvSpPr>
        <p:spPr>
          <a:xfrm>
            <a:off x="11682491" y="81769"/>
            <a:ext cx="145415" cy="211797"/>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內容版面配置區 11">
            <a:extLst>
              <a:ext uri="{FF2B5EF4-FFF2-40B4-BE49-F238E27FC236}">
                <a16:creationId xmlns:a16="http://schemas.microsoft.com/office/drawing/2014/main" id="{AE7E3B4E-E1C9-844E-9DDC-2535B3A66711}"/>
              </a:ext>
            </a:extLst>
          </p:cNvPr>
          <p:cNvSpPr>
            <a:spLocks noGrp="1"/>
          </p:cNvSpPr>
          <p:nvPr>
            <p:ph idx="1"/>
          </p:nvPr>
        </p:nvSpPr>
        <p:spPr>
          <a:xfrm>
            <a:off x="324196" y="1826378"/>
            <a:ext cx="6201296" cy="4912398"/>
          </a:xfrm>
        </p:spPr>
        <p:txBody>
          <a:bodyPr>
            <a:normAutofit fontScale="92500"/>
          </a:bodyPr>
          <a:lstStyle/>
          <a:p>
            <a:r>
              <a:rPr lang="en-US" altLang="ja-JP" dirty="0">
                <a:latin typeface="MS Gothic" panose="020B0609070205080204" pitchFamily="49" charset="-128"/>
                <a:ea typeface="MS Gothic" panose="020B0609070205080204" pitchFamily="49" charset="-128"/>
              </a:rPr>
              <a:t>228</a:t>
            </a:r>
            <a:r>
              <a:rPr lang="zh-TW" altLang="en-US" dirty="0">
                <a:latin typeface="MS Gothic" panose="020B0609070205080204" pitchFamily="49" charset="-128"/>
                <a:ea typeface="MS Gothic" panose="020B0609070205080204" pitchFamily="49" charset="-128"/>
              </a:rPr>
              <a:t>事件</a:t>
            </a:r>
            <a:r>
              <a:rPr lang="ja-JP" altLang="en-US" dirty="0">
                <a:latin typeface="MS Gothic" panose="020B0609070205080204" pitchFamily="49" charset="-128"/>
                <a:ea typeface="MS Gothic" panose="020B0609070205080204" pitchFamily="49" charset="-128"/>
              </a:rPr>
              <a:t>に</a:t>
            </a:r>
            <a:r>
              <a:rPr lang="zh-TW" altLang="en-US" dirty="0">
                <a:latin typeface="MS Gothic" panose="020B0609070205080204" pitchFamily="49" charset="-128"/>
                <a:ea typeface="MS Gothic" panose="020B0609070205080204" pitchFamily="49" charset="-128"/>
              </a:rPr>
              <a:t>は日本人の被害者がいて、それは</a:t>
            </a:r>
            <a:r>
              <a:rPr lang="ja-JP" altLang="zh-TW" dirty="0">
                <a:latin typeface="MS Gothic" panose="020B0609070205080204" pitchFamily="49" charset="-128"/>
                <a:ea typeface="MS Gothic" panose="020B0609070205080204" pitchFamily="49" charset="-128"/>
              </a:rPr>
              <a:t>基隆にいた沖縄被害者たち</a:t>
            </a:r>
            <a:r>
              <a:rPr lang="ja-JP" altLang="en-US" dirty="0">
                <a:latin typeface="MS Gothic" panose="020B0609070205080204" pitchFamily="49" charset="-128"/>
                <a:ea typeface="MS Gothic" panose="020B0609070205080204" pitchFamily="49" charset="-128"/>
              </a:rPr>
              <a:t>だ</a:t>
            </a:r>
            <a:r>
              <a:rPr lang="ja-JP" altLang="zh-TW" dirty="0">
                <a:latin typeface="MS Gothic" panose="020B0609070205080204" pitchFamily="49" charset="-128"/>
                <a:ea typeface="MS Gothic" panose="020B0609070205080204" pitchFamily="49" charset="-128"/>
              </a:rPr>
              <a:t>。</a:t>
            </a:r>
            <a:endParaRPr lang="en-US" altLang="ja-JP" dirty="0">
              <a:latin typeface="MS Gothic" panose="020B0609070205080204" pitchFamily="49" charset="-128"/>
              <a:ea typeface="MS Gothic" panose="020B0609070205080204" pitchFamily="49" charset="-128"/>
            </a:endParaRPr>
          </a:p>
          <a:p>
            <a:r>
              <a:rPr lang="ja-JP" altLang="zh-TW" dirty="0">
                <a:latin typeface="MS Gothic" panose="020B0609070205080204" pitchFamily="49" charset="-128"/>
                <a:ea typeface="MS Gothic" panose="020B0609070205080204" pitchFamily="49" charset="-128"/>
              </a:rPr>
              <a:t>日本統治時代に台湾と沖縄の交流が頻繁であり、特に基隆との交流は最も頻繁</a:t>
            </a:r>
            <a:r>
              <a:rPr lang="ja-JP" altLang="en-US" dirty="0">
                <a:latin typeface="MS Gothic" panose="020B0609070205080204" pitchFamily="49" charset="-128"/>
                <a:ea typeface="MS Gothic" panose="020B0609070205080204" pitchFamily="49" charset="-128"/>
              </a:rPr>
              <a:t>だった</a:t>
            </a:r>
            <a:r>
              <a:rPr lang="ja-JP" altLang="zh-TW" dirty="0">
                <a:latin typeface="MS Gothic" panose="020B0609070205080204" pitchFamily="49" charset="-128"/>
                <a:ea typeface="MS Gothic" panose="020B0609070205080204" pitchFamily="49" charset="-128"/>
              </a:rPr>
              <a:t>。そのため、基隆の平和島というところ</a:t>
            </a:r>
            <a:r>
              <a:rPr lang="ja-JP" altLang="en-US" dirty="0">
                <a:latin typeface="MS Gothic" panose="020B0609070205080204" pitchFamily="49" charset="-128"/>
                <a:ea typeface="MS Gothic" panose="020B0609070205080204" pitchFamily="49" charset="-128"/>
              </a:rPr>
              <a:t>にも</a:t>
            </a:r>
            <a:r>
              <a:rPr lang="ja-JP" altLang="zh-TW" dirty="0">
                <a:latin typeface="MS Gothic" panose="020B0609070205080204" pitchFamily="49" charset="-128"/>
                <a:ea typeface="MS Gothic" panose="020B0609070205080204" pitchFamily="49" charset="-128"/>
              </a:rPr>
              <a:t>沖縄人の集落があ</a:t>
            </a:r>
            <a:r>
              <a:rPr lang="ja-JP" altLang="en-US" dirty="0">
                <a:latin typeface="MS Gothic" panose="020B0609070205080204" pitchFamily="49" charset="-128"/>
                <a:ea typeface="MS Gothic" panose="020B0609070205080204" pitchFamily="49" charset="-128"/>
              </a:rPr>
              <a:t>っ</a:t>
            </a:r>
            <a:r>
              <a:rPr lang="ja-JP" altLang="zh-TW" dirty="0">
                <a:latin typeface="MS Gothic" panose="020B0609070205080204" pitchFamily="49" charset="-128"/>
                <a:ea typeface="MS Gothic" panose="020B0609070205080204" pitchFamily="49" charset="-128"/>
              </a:rPr>
              <a:t>た。</a:t>
            </a:r>
            <a:endParaRPr lang="en-US" altLang="ja-JP" dirty="0">
              <a:latin typeface="MS Gothic" panose="020B0609070205080204" pitchFamily="49" charset="-128"/>
              <a:ea typeface="MS Gothic" panose="020B0609070205080204" pitchFamily="49" charset="-128"/>
            </a:endParaRPr>
          </a:p>
          <a:p>
            <a:r>
              <a:rPr lang="ja-JP" altLang="zh-TW" dirty="0">
                <a:latin typeface="MS Gothic" panose="020B0609070205080204" pitchFamily="49" charset="-128"/>
                <a:ea typeface="MS Gothic" panose="020B0609070205080204" pitchFamily="49" charset="-128"/>
              </a:rPr>
              <a:t>中華民国は台湾を統治した後、島内の日本人を敵視し、</a:t>
            </a:r>
            <a:r>
              <a:rPr lang="ja-JP" altLang="en-US" dirty="0">
                <a:latin typeface="MS Gothic" panose="020B0609070205080204" pitchFamily="49" charset="-128"/>
                <a:ea typeface="MS Gothic" panose="020B0609070205080204" pitchFamily="49" charset="-128"/>
              </a:rPr>
              <a:t>中国語ができないという理由で政府軍は平和島に住んでいた沖縄人を殺害した。</a:t>
            </a:r>
            <a:endParaRPr lang="zh-TW" altLang="en-US" dirty="0">
              <a:latin typeface="MS Gothic" panose="020B0609070205080204" pitchFamily="49" charset="-128"/>
              <a:ea typeface="MS Gothic" panose="020B0609070205080204" pitchFamily="49" charset="-128"/>
            </a:endParaRPr>
          </a:p>
        </p:txBody>
      </p:sp>
      <p:pic>
        <p:nvPicPr>
          <p:cNvPr id="7" name="圖片 6">
            <a:extLst>
              <a:ext uri="{FF2B5EF4-FFF2-40B4-BE49-F238E27FC236}">
                <a16:creationId xmlns:a16="http://schemas.microsoft.com/office/drawing/2014/main" id="{E33304F2-E556-A44D-A1CF-A177993AAF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8998" y="2879333"/>
            <a:ext cx="5191344" cy="3186112"/>
          </a:xfrm>
          <a:prstGeom prst="rect">
            <a:avLst/>
          </a:prstGeom>
        </p:spPr>
      </p:pic>
    </p:spTree>
    <p:extLst>
      <p:ext uri="{BB962C8B-B14F-4D97-AF65-F5344CB8AC3E}">
        <p14:creationId xmlns:p14="http://schemas.microsoft.com/office/powerpoint/2010/main" val="335602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00732A-A0C6-4B72-A3AB-A8E3A57DD4D7}"/>
              </a:ext>
            </a:extLst>
          </p:cNvPr>
          <p:cNvSpPr>
            <a:spLocks noGrp="1"/>
          </p:cNvSpPr>
          <p:nvPr>
            <p:ph type="title"/>
          </p:nvPr>
        </p:nvSpPr>
        <p:spPr>
          <a:xfrm>
            <a:off x="838200" y="575482"/>
            <a:ext cx="11036300" cy="1325563"/>
          </a:xfrm>
        </p:spPr>
        <p:txBody>
          <a:bodyPr>
            <a:normAutofit fontScale="90000"/>
          </a:bodyPr>
          <a:lstStyle/>
          <a:p>
            <a:r>
              <a:rPr lang="en-US" altLang="ja-JP" sz="4400" dirty="0">
                <a:solidFill>
                  <a:schemeClr val="tx2">
                    <a:lumMod val="75000"/>
                    <a:lumOff val="25000"/>
                  </a:schemeClr>
                </a:solidFill>
                <a:latin typeface="MS Gothic" panose="020B0609070205080204" pitchFamily="49" charset="-128"/>
                <a:ea typeface="MS Gothic" panose="020B0609070205080204" pitchFamily="49" charset="-128"/>
              </a:rPr>
              <a:t>2.28</a:t>
            </a:r>
            <a:r>
              <a:rPr lang="ja-JP" altLang="en-US" sz="4400">
                <a:solidFill>
                  <a:schemeClr val="tx2">
                    <a:lumMod val="75000"/>
                    <a:lumOff val="25000"/>
                  </a:schemeClr>
                </a:solidFill>
                <a:latin typeface="MS Gothic" panose="020B0609070205080204" pitchFamily="49" charset="-128"/>
                <a:ea typeface="MS Gothic" panose="020B0609070205080204" pitchFamily="49" charset="-128"/>
              </a:rPr>
              <a:t>事件の</a:t>
            </a:r>
            <a:r>
              <a:rPr lang="zh-TW" altLang="en-US" sz="4400" dirty="0">
                <a:solidFill>
                  <a:schemeClr val="tx2">
                    <a:lumMod val="75000"/>
                    <a:lumOff val="25000"/>
                  </a:schemeClr>
                </a:solidFill>
                <a:latin typeface="MS Gothic" panose="020B0609070205080204" pitchFamily="49" charset="-128"/>
                <a:ea typeface="MS Gothic" panose="020B0609070205080204" pitchFamily="49" charset="-128"/>
              </a:rPr>
              <a:t>影響</a:t>
            </a:r>
            <a:r>
              <a:rPr lang="ja-JP" altLang="en-US" sz="4400">
                <a:latin typeface="MS Gothic" panose="020B0609070205080204" pitchFamily="49" charset="-128"/>
                <a:ea typeface="MS Gothic" panose="020B0609070205080204" pitchFamily="49" charset="-128"/>
              </a:rPr>
              <a:t>ー</a:t>
            </a:r>
            <a:r>
              <a:rPr lang="zh-TW" altLang="en-US" sz="4400" dirty="0">
                <a:latin typeface="MS Gothic" panose="020B0609070205080204" pitchFamily="49" charset="-128"/>
                <a:ea typeface="MS Gothic" panose="020B0609070205080204" pitchFamily="49" charset="-128"/>
              </a:rPr>
              <a:t>戒厳と白色テロ（</a:t>
            </a:r>
            <a:r>
              <a:rPr lang="en-US" altLang="zh-TW" sz="4400" dirty="0">
                <a:latin typeface="MS Gothic" panose="020B0609070205080204" pitchFamily="49" charset="-128"/>
                <a:ea typeface="MS Gothic" panose="020B0609070205080204" pitchFamily="49" charset="-128"/>
              </a:rPr>
              <a:t>1949-1987</a:t>
            </a:r>
            <a:r>
              <a:rPr lang="zh-TW" altLang="en-US" sz="4400" dirty="0">
                <a:latin typeface="MS Gothic" panose="020B0609070205080204" pitchFamily="49" charset="-128"/>
                <a:ea typeface="MS Gothic" panose="020B0609070205080204" pitchFamily="49" charset="-128"/>
              </a:rPr>
              <a:t>）</a:t>
            </a:r>
            <a:endParaRPr lang="zh-TW" altLang="en-US" sz="4000" dirty="0">
              <a:latin typeface="MS Gothic" panose="020B0609070205080204" pitchFamily="49" charset="-128"/>
              <a:ea typeface="MS Gothic" panose="020B0609070205080204" pitchFamily="49" charset="-128"/>
            </a:endParaRPr>
          </a:p>
        </p:txBody>
      </p:sp>
      <p:sp>
        <p:nvSpPr>
          <p:cNvPr id="3" name="內容版面配置區 2">
            <a:extLst>
              <a:ext uri="{FF2B5EF4-FFF2-40B4-BE49-F238E27FC236}">
                <a16:creationId xmlns:a16="http://schemas.microsoft.com/office/drawing/2014/main" id="{6544BA70-ABE1-8344-AB95-3F288E9507D1}"/>
              </a:ext>
            </a:extLst>
          </p:cNvPr>
          <p:cNvSpPr>
            <a:spLocks noGrp="1"/>
          </p:cNvSpPr>
          <p:nvPr>
            <p:ph idx="1"/>
          </p:nvPr>
        </p:nvSpPr>
        <p:spPr>
          <a:xfrm>
            <a:off x="838200" y="1929384"/>
            <a:ext cx="10515600" cy="2504071"/>
          </a:xfrm>
        </p:spPr>
        <p:txBody>
          <a:bodyPr>
            <a:normAutofit lnSpcReduction="10000"/>
          </a:bodyPr>
          <a:lstStyle/>
          <a:p>
            <a:pPr algn="just"/>
            <a:r>
              <a:rPr kumimoji="1" lang="en-US" altLang="zh-TW" sz="2400" dirty="0">
                <a:latin typeface="MS Gothic" panose="020B0609070205080204" pitchFamily="49" charset="-128"/>
                <a:ea typeface="MS Gothic" panose="020B0609070205080204" pitchFamily="49" charset="-128"/>
              </a:rPr>
              <a:t>228</a:t>
            </a:r>
            <a:r>
              <a:rPr kumimoji="1" lang="zh-TW" altLang="en-US" sz="2400" dirty="0">
                <a:latin typeface="MS Gothic" panose="020B0609070205080204" pitchFamily="49" charset="-128"/>
                <a:ea typeface="MS Gothic" panose="020B0609070205080204" pitchFamily="49" charset="-128"/>
              </a:rPr>
              <a:t>事件後、</a:t>
            </a:r>
            <a:r>
              <a:rPr kumimoji="1" lang="en-US" altLang="zh-TW" sz="2400" dirty="0">
                <a:latin typeface="MS Gothic" panose="020B0609070205080204" pitchFamily="49" charset="-128"/>
                <a:ea typeface="MS Gothic" panose="020B0609070205080204" pitchFamily="49" charset="-128"/>
              </a:rPr>
              <a:t>1949</a:t>
            </a:r>
            <a:r>
              <a:rPr kumimoji="1" lang="zh-TW" altLang="en-US" sz="2400" dirty="0">
                <a:latin typeface="MS Gothic" panose="020B0609070205080204" pitchFamily="49" charset="-128"/>
                <a:ea typeface="MS Gothic" panose="020B0609070205080204" pitchFamily="49" charset="-128"/>
              </a:rPr>
              <a:t>年、中国</a:t>
            </a:r>
            <a:r>
              <a:rPr kumimoji="1" lang="ja-JP" altLang="en-US" sz="2400" dirty="0">
                <a:latin typeface="MS Gothic" panose="020B0609070205080204" pitchFamily="49" charset="-128"/>
                <a:ea typeface="MS Gothic" panose="020B0609070205080204" pitchFamily="49" charset="-128"/>
              </a:rPr>
              <a:t>本土における</a:t>
            </a:r>
            <a:r>
              <a:rPr kumimoji="1" lang="zh-TW" altLang="en-US" sz="2400" dirty="0">
                <a:latin typeface="MS Gothic" panose="020B0609070205080204" pitchFamily="49" charset="-128"/>
                <a:ea typeface="MS Gothic" panose="020B0609070205080204" pitchFamily="49" charset="-128"/>
              </a:rPr>
              <a:t>国共内戦の敗戦により、国民党軍とともに台湾に撤収する人々が激増していた。そして、</a:t>
            </a:r>
            <a:r>
              <a:rPr kumimoji="1" lang="en-US" altLang="zh-TW" sz="2400" dirty="0">
                <a:latin typeface="MS Gothic" panose="020B0609070205080204" pitchFamily="49" charset="-128"/>
                <a:ea typeface="MS Gothic" panose="020B0609070205080204" pitchFamily="49" charset="-128"/>
              </a:rPr>
              <a:t>1949</a:t>
            </a:r>
            <a:r>
              <a:rPr kumimoji="1" lang="zh-TW" altLang="en-US" sz="2400" dirty="0">
                <a:latin typeface="MS Gothic" panose="020B0609070205080204" pitchFamily="49" charset="-128"/>
                <a:ea typeface="MS Gothic" panose="020B0609070205080204" pitchFamily="49" charset="-128"/>
              </a:rPr>
              <a:t>年に台湾は</a:t>
            </a:r>
            <a:r>
              <a:rPr lang="zh-TW" altLang="en-US" sz="2400" dirty="0">
                <a:latin typeface="MS Gothic" panose="020B0609070205080204" pitchFamily="49" charset="-128"/>
                <a:ea typeface="MS Gothic" panose="020B0609070205080204" pitchFamily="49" charset="-128"/>
              </a:rPr>
              <a:t>戒厳に入った。</a:t>
            </a:r>
            <a:endParaRPr lang="en-US" altLang="zh-TW" sz="2400" dirty="0">
              <a:latin typeface="MS Gothic" panose="020B0609070205080204" pitchFamily="49" charset="-128"/>
              <a:ea typeface="MS Gothic" panose="020B0609070205080204" pitchFamily="49" charset="-128"/>
            </a:endParaRPr>
          </a:p>
          <a:p>
            <a:pPr algn="just" hangingPunct="0"/>
            <a:r>
              <a:rPr kumimoji="1" lang="zh-TW" altLang="en-US" sz="2400" dirty="0">
                <a:latin typeface="MS Gothic" panose="020B0609070205080204" pitchFamily="49" charset="-128"/>
                <a:ea typeface="MS Gothic" panose="020B0609070205080204" pitchFamily="49" charset="-128"/>
              </a:rPr>
              <a:t>戒厳とは、戦時</a:t>
            </a:r>
            <a:r>
              <a:rPr kumimoji="1" lang="ja-JP" altLang="en-US" sz="2400" dirty="0" err="1">
                <a:latin typeface="MS Gothic" panose="020B0609070205080204" pitchFamily="49" charset="-128"/>
                <a:ea typeface="MS Gothic" panose="020B0609070205080204" pitchFamily="49" charset="-128"/>
              </a:rPr>
              <a:t>、</a:t>
            </a:r>
            <a:r>
              <a:rPr kumimoji="1" lang="zh-TW" altLang="en-US" sz="2400" dirty="0">
                <a:latin typeface="MS Gothic" panose="020B0609070205080204" pitchFamily="49" charset="-128"/>
                <a:ea typeface="MS Gothic" panose="020B0609070205080204" pitchFamily="49" charset="-128"/>
              </a:rPr>
              <a:t>事変</a:t>
            </a:r>
            <a:r>
              <a:rPr kumimoji="1" lang="ja-JP" altLang="en-US" sz="2400" dirty="0">
                <a:latin typeface="MS Gothic" panose="020B0609070205080204" pitchFamily="49" charset="-128"/>
                <a:ea typeface="MS Gothic" panose="020B0609070205080204" pitchFamily="49" charset="-128"/>
              </a:rPr>
              <a:t>に</a:t>
            </a:r>
            <a:r>
              <a:rPr kumimoji="1" lang="zh-TW" altLang="en-US" sz="2400" dirty="0">
                <a:latin typeface="MS Gothic" panose="020B0609070205080204" pitchFamily="49" charset="-128"/>
                <a:ea typeface="MS Gothic" panose="020B0609070205080204" pitchFamily="49" charset="-128"/>
              </a:rPr>
              <a:t>際し、治安を維持するために、兵力を持って全国または一地域を警備することだ。戒厳時期では、台湾全土</a:t>
            </a:r>
            <a:r>
              <a:rPr kumimoji="1" lang="ja-JP" altLang="en-US" sz="2400" dirty="0">
                <a:latin typeface="MS Gothic" panose="020B0609070205080204" pitchFamily="49" charset="-128"/>
                <a:ea typeface="MS Gothic" panose="020B0609070205080204" pitchFamily="49" charset="-128"/>
              </a:rPr>
              <a:t>で法律の一部が</a:t>
            </a:r>
            <a:r>
              <a:rPr kumimoji="1" lang="zh-TW" altLang="en-US" sz="2400" dirty="0">
                <a:latin typeface="MS Gothic" panose="020B0609070205080204" pitchFamily="49" charset="-128"/>
                <a:ea typeface="MS Gothic" panose="020B0609070205080204" pitchFamily="49" charset="-128"/>
              </a:rPr>
              <a:t>停止</a:t>
            </a:r>
            <a:r>
              <a:rPr kumimoji="1" lang="ja-JP" altLang="en-US" sz="2400" dirty="0">
                <a:latin typeface="MS Gothic" panose="020B0609070205080204" pitchFamily="49" charset="-128"/>
                <a:ea typeface="MS Gothic" panose="020B0609070205080204" pitchFamily="49" charset="-128"/>
              </a:rPr>
              <a:t>され</a:t>
            </a:r>
            <a:r>
              <a:rPr kumimoji="1" lang="zh-TW" altLang="en-US" sz="2400" dirty="0">
                <a:latin typeface="MS Gothic" panose="020B0609070205080204" pitchFamily="49" charset="-128"/>
                <a:ea typeface="MS Gothic" panose="020B0609070205080204" pitchFamily="49" charset="-128"/>
              </a:rPr>
              <a:t>、行政権及び司法権の一部もしくは全部が軍隊に移された。</a:t>
            </a:r>
            <a:endParaRPr kumimoji="1" lang="en-US" altLang="zh-TW" sz="2400" dirty="0">
              <a:latin typeface="MS Gothic" panose="020B0609070205080204" pitchFamily="49" charset="-128"/>
              <a:ea typeface="MS Gothic" panose="020B0609070205080204" pitchFamily="49" charset="-128"/>
            </a:endParaRPr>
          </a:p>
        </p:txBody>
      </p:sp>
      <p:pic>
        <p:nvPicPr>
          <p:cNvPr id="5" name="Picture 2" descr="讀施蜜娜《沒臉的人》：白色恐怖教會我們殘忍，不曾教會我們愛｜女人迷Woman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4291" y="4485408"/>
            <a:ext cx="4269509" cy="22414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585934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00732A-A0C6-4B72-A3AB-A8E3A57DD4D7}"/>
              </a:ext>
            </a:extLst>
          </p:cNvPr>
          <p:cNvSpPr>
            <a:spLocks noGrp="1"/>
          </p:cNvSpPr>
          <p:nvPr>
            <p:ph type="title"/>
          </p:nvPr>
        </p:nvSpPr>
        <p:spPr>
          <a:xfrm>
            <a:off x="838200" y="575482"/>
            <a:ext cx="11036300" cy="1325563"/>
          </a:xfrm>
        </p:spPr>
        <p:txBody>
          <a:bodyPr>
            <a:normAutofit fontScale="90000"/>
          </a:bodyPr>
          <a:lstStyle/>
          <a:p>
            <a:r>
              <a:rPr lang="en-US" altLang="ja-JP" sz="4400" dirty="0">
                <a:solidFill>
                  <a:schemeClr val="tx2">
                    <a:lumMod val="75000"/>
                    <a:lumOff val="25000"/>
                  </a:schemeClr>
                </a:solidFill>
                <a:latin typeface="MS Gothic" panose="020B0609070205080204" pitchFamily="49" charset="-128"/>
                <a:ea typeface="MS Gothic" panose="020B0609070205080204" pitchFamily="49" charset="-128"/>
              </a:rPr>
              <a:t>2.28</a:t>
            </a:r>
            <a:r>
              <a:rPr lang="ja-JP" altLang="en-US" sz="4400">
                <a:solidFill>
                  <a:schemeClr val="tx2">
                    <a:lumMod val="75000"/>
                    <a:lumOff val="25000"/>
                  </a:schemeClr>
                </a:solidFill>
                <a:latin typeface="MS Gothic" panose="020B0609070205080204" pitchFamily="49" charset="-128"/>
                <a:ea typeface="MS Gothic" panose="020B0609070205080204" pitchFamily="49" charset="-128"/>
              </a:rPr>
              <a:t>事件の</a:t>
            </a:r>
            <a:r>
              <a:rPr lang="zh-TW" altLang="en-US" sz="4400" dirty="0">
                <a:solidFill>
                  <a:schemeClr val="tx2">
                    <a:lumMod val="75000"/>
                    <a:lumOff val="25000"/>
                  </a:schemeClr>
                </a:solidFill>
                <a:latin typeface="MS Gothic" panose="020B0609070205080204" pitchFamily="49" charset="-128"/>
                <a:ea typeface="MS Gothic" panose="020B0609070205080204" pitchFamily="49" charset="-128"/>
              </a:rPr>
              <a:t>影響</a:t>
            </a:r>
            <a:r>
              <a:rPr lang="ja-JP" altLang="en-US" sz="4400">
                <a:latin typeface="MS Gothic" panose="020B0609070205080204" pitchFamily="49" charset="-128"/>
                <a:ea typeface="MS Gothic" panose="020B0609070205080204" pitchFamily="49" charset="-128"/>
              </a:rPr>
              <a:t>ー</a:t>
            </a:r>
            <a:r>
              <a:rPr lang="zh-TW" altLang="en-US" sz="4400" dirty="0">
                <a:latin typeface="MS Gothic" panose="020B0609070205080204" pitchFamily="49" charset="-128"/>
                <a:ea typeface="MS Gothic" panose="020B0609070205080204" pitchFamily="49" charset="-128"/>
              </a:rPr>
              <a:t>戒厳と白色テロ（</a:t>
            </a:r>
            <a:r>
              <a:rPr lang="en-US" altLang="zh-TW" sz="4400" dirty="0">
                <a:latin typeface="MS Gothic" panose="020B0609070205080204" pitchFamily="49" charset="-128"/>
                <a:ea typeface="MS Gothic" panose="020B0609070205080204" pitchFamily="49" charset="-128"/>
              </a:rPr>
              <a:t>1949-1987</a:t>
            </a:r>
            <a:r>
              <a:rPr lang="zh-TW" altLang="en-US" sz="4400" dirty="0">
                <a:latin typeface="MS Gothic" panose="020B0609070205080204" pitchFamily="49" charset="-128"/>
                <a:ea typeface="MS Gothic" panose="020B0609070205080204" pitchFamily="49" charset="-128"/>
              </a:rPr>
              <a:t>）</a:t>
            </a:r>
            <a:endParaRPr lang="zh-TW" altLang="en-US" sz="4000" dirty="0">
              <a:latin typeface="MS Gothic" panose="020B0609070205080204" pitchFamily="49" charset="-128"/>
              <a:ea typeface="MS Gothic" panose="020B0609070205080204" pitchFamily="49" charset="-128"/>
            </a:endParaRPr>
          </a:p>
        </p:txBody>
      </p:sp>
      <p:sp>
        <p:nvSpPr>
          <p:cNvPr id="3" name="內容版面配置區 2">
            <a:extLst>
              <a:ext uri="{FF2B5EF4-FFF2-40B4-BE49-F238E27FC236}">
                <a16:creationId xmlns:a16="http://schemas.microsoft.com/office/drawing/2014/main" id="{6544BA70-ABE1-8344-AB95-3F288E9507D1}"/>
              </a:ext>
            </a:extLst>
          </p:cNvPr>
          <p:cNvSpPr>
            <a:spLocks noGrp="1"/>
          </p:cNvSpPr>
          <p:nvPr>
            <p:ph idx="1"/>
          </p:nvPr>
        </p:nvSpPr>
        <p:spPr>
          <a:xfrm>
            <a:off x="838200" y="1929384"/>
            <a:ext cx="10515600" cy="2273161"/>
          </a:xfrm>
        </p:spPr>
        <p:txBody>
          <a:bodyPr>
            <a:normAutofit/>
          </a:bodyPr>
          <a:lstStyle/>
          <a:p>
            <a:pPr algn="just"/>
            <a:r>
              <a:rPr kumimoji="1" lang="zh-TW" altLang="en-US" sz="2400" dirty="0">
                <a:latin typeface="MS Gothic" panose="020B0609070205080204" pitchFamily="49" charset="-128"/>
                <a:ea typeface="MS Gothic" panose="020B0609070205080204" pitchFamily="49" charset="-128"/>
              </a:rPr>
              <a:t>白色テロとは、戒厳時期、国民党政府が台湾国民に対し、相互監視と密告を強制し、反政府勢力のあぶり出しと</a:t>
            </a:r>
            <a:r>
              <a:rPr kumimoji="1" lang="ja-JP" altLang="en-US" sz="2400" dirty="0">
                <a:latin typeface="MS Gothic" panose="020B0609070205080204" pitchFamily="49" charset="-128"/>
                <a:ea typeface="MS Gothic" panose="020B0609070205080204" pitchFamily="49" charset="-128"/>
              </a:rPr>
              <a:t>徹底的な弾圧のことである。</a:t>
            </a:r>
            <a:endParaRPr kumimoji="1" lang="en-US" altLang="ja-JP" sz="2400" dirty="0">
              <a:latin typeface="MS Gothic" panose="020B0609070205080204" pitchFamily="49" charset="-128"/>
              <a:ea typeface="MS Gothic" panose="020B0609070205080204" pitchFamily="49" charset="-128"/>
            </a:endParaRPr>
          </a:p>
          <a:p>
            <a:pPr algn="just"/>
            <a:r>
              <a:rPr kumimoji="1" lang="zh-TW" altLang="en-US" sz="2400" dirty="0">
                <a:latin typeface="MS Gothic" panose="020B0609070205080204" pitchFamily="49" charset="-128"/>
                <a:ea typeface="MS Gothic" panose="020B0609070205080204" pitchFamily="49" charset="-128"/>
              </a:rPr>
              <a:t>白色テロ期間、蒋介石または国民党に対して実際に反抗する、あるいはその恐れがあると認められた</a:t>
            </a:r>
            <a:r>
              <a:rPr kumimoji="1" lang="en-US" altLang="zh-TW" sz="2400" dirty="0">
                <a:latin typeface="MS Gothic" panose="020B0609070205080204" pitchFamily="49" charset="-128"/>
                <a:ea typeface="MS Gothic" panose="020B0609070205080204" pitchFamily="49" charset="-128"/>
              </a:rPr>
              <a:t>14</a:t>
            </a:r>
            <a:r>
              <a:rPr kumimoji="1" lang="zh-TW" altLang="en-US" sz="2400" dirty="0">
                <a:latin typeface="MS Gothic" panose="020B0609070205080204" pitchFamily="49" charset="-128"/>
                <a:ea typeface="MS Gothic" panose="020B0609070205080204" pitchFamily="49" charset="-128"/>
              </a:rPr>
              <a:t>万名ほどが投獄され、そのうち</a:t>
            </a:r>
            <a:r>
              <a:rPr kumimoji="1" lang="en-US" altLang="zh-TW" sz="2400" dirty="0">
                <a:latin typeface="MS Gothic" panose="020B0609070205080204" pitchFamily="49" charset="-128"/>
                <a:ea typeface="MS Gothic" panose="020B0609070205080204" pitchFamily="49" charset="-128"/>
              </a:rPr>
              <a:t>3</a:t>
            </a:r>
            <a:r>
              <a:rPr kumimoji="1" lang="zh-TW" altLang="en-US" sz="2400" dirty="0">
                <a:latin typeface="MS Gothic" panose="020B0609070205080204" pitchFamily="49" charset="-128"/>
                <a:ea typeface="MS Gothic" panose="020B0609070205080204" pitchFamily="49" charset="-128"/>
              </a:rPr>
              <a:t>、</a:t>
            </a:r>
            <a:r>
              <a:rPr kumimoji="1" lang="en-US" altLang="zh-TW" sz="2400" dirty="0">
                <a:latin typeface="MS Gothic" panose="020B0609070205080204" pitchFamily="49" charset="-128"/>
                <a:ea typeface="MS Gothic" panose="020B0609070205080204" pitchFamily="49" charset="-128"/>
              </a:rPr>
              <a:t>4</a:t>
            </a:r>
            <a:r>
              <a:rPr kumimoji="1" lang="zh-TW" altLang="en-US" sz="2400" dirty="0">
                <a:latin typeface="MS Gothic" panose="020B0609070205080204" pitchFamily="49" charset="-128"/>
                <a:ea typeface="MS Gothic" panose="020B0609070205080204" pitchFamily="49" charset="-128"/>
              </a:rPr>
              <a:t>千人が処刑された。</a:t>
            </a:r>
            <a:endParaRPr kumimoji="1" lang="en-US" altLang="zh-TW" sz="2400" dirty="0">
              <a:latin typeface="MS Gothic" panose="020B0609070205080204" pitchFamily="49" charset="-128"/>
              <a:ea typeface="MS Gothic" panose="020B0609070205080204" pitchFamily="49" charset="-128"/>
            </a:endParaRPr>
          </a:p>
          <a:p>
            <a:endParaRPr kumimoji="1" lang="en-US" altLang="zh-TW" sz="2400" dirty="0">
              <a:latin typeface="MS Gothic" panose="020B0609070205080204" pitchFamily="49" charset="-128"/>
              <a:ea typeface="MS Gothic" panose="020B0609070205080204" pitchFamily="49" charset="-128"/>
            </a:endParaRPr>
          </a:p>
        </p:txBody>
      </p:sp>
      <p:pic>
        <p:nvPicPr>
          <p:cNvPr id="4100" name="Picture 4" descr="白色恐怖統治：寧可錯殺一千，也不放過一人| 名家| 三立新聞網SETN.C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1939" y="3908857"/>
            <a:ext cx="4857750" cy="27336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2" name="Picture 6" descr="白色恐怖——被遺忘的外籍受難者-多維cn期刊-多維新聞網"/>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57324" y="3743252"/>
            <a:ext cx="2038726" cy="30648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45819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00732A-A0C6-4B72-A3AB-A8E3A57DD4D7}"/>
              </a:ext>
            </a:extLst>
          </p:cNvPr>
          <p:cNvSpPr>
            <a:spLocks noGrp="1"/>
          </p:cNvSpPr>
          <p:nvPr>
            <p:ph type="title"/>
          </p:nvPr>
        </p:nvSpPr>
        <p:spPr>
          <a:xfrm>
            <a:off x="838200" y="575482"/>
            <a:ext cx="10515600" cy="1325563"/>
          </a:xfrm>
        </p:spPr>
        <p:txBody>
          <a:bodyPr>
            <a:normAutofit/>
          </a:bodyPr>
          <a:lstStyle/>
          <a:p>
            <a:r>
              <a:rPr lang="en-US" altLang="ja-JP" sz="4400" dirty="0">
                <a:solidFill>
                  <a:schemeClr val="tx2">
                    <a:lumMod val="75000"/>
                    <a:lumOff val="25000"/>
                  </a:schemeClr>
                </a:solidFill>
                <a:latin typeface="MS Gothic" panose="020B0609070205080204" pitchFamily="49" charset="-128"/>
                <a:ea typeface="MS Gothic" panose="020B0609070205080204" pitchFamily="49" charset="-128"/>
              </a:rPr>
              <a:t>2.28</a:t>
            </a:r>
            <a:r>
              <a:rPr lang="ja-JP" altLang="en-US" sz="4400" dirty="0">
                <a:solidFill>
                  <a:schemeClr val="tx2">
                    <a:lumMod val="75000"/>
                    <a:lumOff val="25000"/>
                  </a:schemeClr>
                </a:solidFill>
                <a:latin typeface="MS Gothic" panose="020B0609070205080204" pitchFamily="49" charset="-128"/>
                <a:ea typeface="MS Gothic" panose="020B0609070205080204" pitchFamily="49" charset="-128"/>
              </a:rPr>
              <a:t>事件の</a:t>
            </a:r>
            <a:r>
              <a:rPr lang="zh-TW" altLang="en-US" sz="4400" dirty="0">
                <a:solidFill>
                  <a:schemeClr val="tx2">
                    <a:lumMod val="75000"/>
                    <a:lumOff val="25000"/>
                  </a:schemeClr>
                </a:solidFill>
                <a:latin typeface="MS Gothic" panose="020B0609070205080204" pitchFamily="49" charset="-128"/>
                <a:ea typeface="MS Gothic" panose="020B0609070205080204" pitchFamily="49" charset="-128"/>
              </a:rPr>
              <a:t>影響</a:t>
            </a:r>
            <a:r>
              <a:rPr lang="ja-JP" altLang="en-US" sz="4400" dirty="0">
                <a:latin typeface="MS Gothic" panose="020B0609070205080204" pitchFamily="49" charset="-128"/>
                <a:ea typeface="MS Gothic" panose="020B0609070205080204" pitchFamily="49" charset="-128"/>
              </a:rPr>
              <a:t>ー戒厳</a:t>
            </a:r>
            <a:r>
              <a:rPr lang="zh-TW" altLang="en-US" sz="4400" dirty="0">
                <a:latin typeface="MS Gothic" panose="020B0609070205080204" pitchFamily="49" charset="-128"/>
                <a:ea typeface="MS Gothic" panose="020B0609070205080204" pitchFamily="49" charset="-128"/>
              </a:rPr>
              <a:t>と民主化</a:t>
            </a:r>
            <a:endParaRPr lang="zh-TW" altLang="en-US" sz="4000" dirty="0">
              <a:latin typeface="MS Gothic" panose="020B0609070205080204" pitchFamily="49" charset="-128"/>
              <a:ea typeface="MS Gothic" panose="020B0609070205080204" pitchFamily="49" charset="-128"/>
            </a:endParaRPr>
          </a:p>
        </p:txBody>
      </p:sp>
      <p:sp>
        <p:nvSpPr>
          <p:cNvPr id="3" name="內容版面配置區 2">
            <a:extLst>
              <a:ext uri="{FF2B5EF4-FFF2-40B4-BE49-F238E27FC236}">
                <a16:creationId xmlns:a16="http://schemas.microsoft.com/office/drawing/2014/main" id="{6544BA70-ABE1-8344-AB95-3F288E9507D1}"/>
              </a:ext>
            </a:extLst>
          </p:cNvPr>
          <p:cNvSpPr>
            <a:spLocks noGrp="1"/>
          </p:cNvSpPr>
          <p:nvPr>
            <p:ph idx="1"/>
          </p:nvPr>
        </p:nvSpPr>
        <p:spPr/>
        <p:txBody>
          <a:bodyPr/>
          <a:lstStyle/>
          <a:p>
            <a:r>
              <a:rPr kumimoji="1" lang="zh-TW" altLang="en-US" sz="2400" dirty="0">
                <a:latin typeface="MS Gothic" panose="020B0609070205080204" pitchFamily="49" charset="-128"/>
                <a:ea typeface="MS Gothic" panose="020B0609070205080204" pitchFamily="49" charset="-128"/>
              </a:rPr>
              <a:t>戒厳は</a:t>
            </a:r>
            <a:r>
              <a:rPr kumimoji="1" lang="en-US" altLang="zh-TW" sz="2400" dirty="0">
                <a:latin typeface="MS Gothic" panose="020B0609070205080204" pitchFamily="49" charset="-128"/>
                <a:ea typeface="MS Gothic" panose="020B0609070205080204" pitchFamily="49" charset="-128"/>
              </a:rPr>
              <a:t>1987</a:t>
            </a:r>
            <a:r>
              <a:rPr kumimoji="1" lang="zh-TW" altLang="en-US" sz="2400" dirty="0">
                <a:latin typeface="MS Gothic" panose="020B0609070205080204" pitchFamily="49" charset="-128"/>
                <a:ea typeface="MS Gothic" panose="020B0609070205080204" pitchFamily="49" charset="-128"/>
              </a:rPr>
              <a:t>年に解除されるまで、</a:t>
            </a:r>
            <a:r>
              <a:rPr kumimoji="1" lang="en-US" altLang="zh-TW" sz="2400" dirty="0">
                <a:latin typeface="MS Gothic" panose="020B0609070205080204" pitchFamily="49" charset="-128"/>
                <a:ea typeface="MS Gothic" panose="020B0609070205080204" pitchFamily="49" charset="-128"/>
              </a:rPr>
              <a:t>38</a:t>
            </a:r>
            <a:r>
              <a:rPr kumimoji="1" lang="zh-TW" altLang="en-US" sz="2400" dirty="0">
                <a:latin typeface="MS Gothic" panose="020B0609070205080204" pitchFamily="49" charset="-128"/>
                <a:ea typeface="MS Gothic" panose="020B0609070205080204" pitchFamily="49" charset="-128"/>
              </a:rPr>
              <a:t>年間も</a:t>
            </a:r>
            <a:r>
              <a:rPr kumimoji="1" lang="ja-JP" altLang="en-US" sz="2400" dirty="0">
                <a:latin typeface="MS Gothic" panose="020B0609070205080204" pitchFamily="49" charset="-128"/>
                <a:ea typeface="MS Gothic" panose="020B0609070205080204" pitchFamily="49" charset="-128"/>
              </a:rPr>
              <a:t>の</a:t>
            </a:r>
            <a:r>
              <a:rPr kumimoji="1" lang="zh-TW" altLang="en-US" sz="2400" dirty="0">
                <a:latin typeface="MS Gothic" panose="020B0609070205080204" pitchFamily="49" charset="-128"/>
                <a:ea typeface="MS Gothic" panose="020B0609070205080204" pitchFamily="49" charset="-128"/>
              </a:rPr>
              <a:t>長期に渡って実施され、</a:t>
            </a:r>
            <a:r>
              <a:rPr kumimoji="1" lang="en-US" altLang="zh-TW" sz="2400" dirty="0">
                <a:latin typeface="MS Gothic" panose="020B0609070205080204" pitchFamily="49" charset="-128"/>
                <a:ea typeface="MS Gothic" panose="020B0609070205080204" pitchFamily="49" charset="-128"/>
              </a:rPr>
              <a:t>20</a:t>
            </a:r>
            <a:r>
              <a:rPr kumimoji="1" lang="zh-TW" altLang="en-US" sz="2400" dirty="0">
                <a:latin typeface="MS Gothic" panose="020B0609070205080204" pitchFamily="49" charset="-128"/>
                <a:ea typeface="MS Gothic" panose="020B0609070205080204" pitchFamily="49" charset="-128"/>
              </a:rPr>
              <a:t>世紀を通じて世界最長の戒厳と言われている。</a:t>
            </a:r>
            <a:endParaRPr kumimoji="1" lang="en-US" altLang="zh-TW" sz="2400" dirty="0">
              <a:latin typeface="MS Gothic" panose="020B0609070205080204" pitchFamily="49" charset="-128"/>
              <a:ea typeface="MS Gothic" panose="020B0609070205080204" pitchFamily="49" charset="-128"/>
            </a:endParaRPr>
          </a:p>
          <a:p>
            <a:r>
              <a:rPr kumimoji="1" lang="ja-JP" altLang="en-US" sz="2400" dirty="0">
                <a:latin typeface="MS Gothic" panose="020B0609070205080204" pitchFamily="49" charset="-128"/>
                <a:ea typeface="MS Gothic" panose="020B0609070205080204" pitchFamily="49" charset="-128"/>
              </a:rPr>
              <a:t>長き</a:t>
            </a:r>
            <a:r>
              <a:rPr kumimoji="1" lang="zh-TW" altLang="en-US" sz="2400" dirty="0">
                <a:latin typeface="MS Gothic" panose="020B0609070205080204" pitchFamily="49" charset="-128"/>
                <a:ea typeface="MS Gothic" panose="020B0609070205080204" pitchFamily="49" charset="-128"/>
              </a:rPr>
              <a:t>に渡った戒厳の</a:t>
            </a:r>
            <a:r>
              <a:rPr kumimoji="1" lang="en-US" altLang="zh-TW" sz="2400" dirty="0">
                <a:latin typeface="MS Gothic" panose="020B0609070205080204" pitchFamily="49" charset="-128"/>
                <a:ea typeface="MS Gothic" panose="020B0609070205080204" pitchFamily="49" charset="-128"/>
              </a:rPr>
              <a:t>38</a:t>
            </a:r>
            <a:r>
              <a:rPr kumimoji="1" lang="zh-TW" altLang="en-US" sz="2400" dirty="0">
                <a:latin typeface="MS Gothic" panose="020B0609070205080204" pitchFamily="49" charset="-128"/>
                <a:ea typeface="MS Gothic" panose="020B0609070205080204" pitchFamily="49" charset="-128"/>
              </a:rPr>
              <a:t>年間を終えて、</a:t>
            </a:r>
            <a:r>
              <a:rPr kumimoji="1" lang="en-US" altLang="zh-TW" sz="2400" dirty="0">
                <a:latin typeface="MS Gothic" panose="020B0609070205080204" pitchFamily="49" charset="-128"/>
                <a:ea typeface="MS Gothic" panose="020B0609070205080204" pitchFamily="49" charset="-128"/>
              </a:rPr>
              <a:t>1996</a:t>
            </a:r>
            <a:r>
              <a:rPr kumimoji="1" lang="zh-TW" altLang="en-US" sz="2400" dirty="0">
                <a:latin typeface="MS Gothic" panose="020B0609070205080204" pitchFamily="49" charset="-128"/>
                <a:ea typeface="MS Gothic" panose="020B0609070205080204" pitchFamily="49" charset="-128"/>
              </a:rPr>
              <a:t>年に台湾で初めて国民が選挙で総統を選ぶことができた。このような台湾民主化も</a:t>
            </a:r>
            <a:r>
              <a:rPr kumimoji="1" lang="en-US" altLang="zh-TW" sz="2400" dirty="0">
                <a:latin typeface="MS Gothic" panose="020B0609070205080204" pitchFamily="49" charset="-128"/>
                <a:ea typeface="MS Gothic" panose="020B0609070205080204" pitchFamily="49" charset="-128"/>
              </a:rPr>
              <a:t>228</a:t>
            </a:r>
            <a:r>
              <a:rPr kumimoji="1" lang="zh-TW" altLang="en-US" sz="2400" dirty="0">
                <a:latin typeface="MS Gothic" panose="020B0609070205080204" pitchFamily="49" charset="-128"/>
                <a:ea typeface="MS Gothic" panose="020B0609070205080204" pitchFamily="49" charset="-128"/>
              </a:rPr>
              <a:t>事件の影響を受けていたと言われる。</a:t>
            </a:r>
            <a:endParaRPr kumimoji="1" lang="en-US" altLang="zh-TW" sz="2400" dirty="0">
              <a:latin typeface="MS Gothic" panose="020B0609070205080204" pitchFamily="49" charset="-128"/>
              <a:ea typeface="MS Gothic" panose="020B0609070205080204" pitchFamily="49" charset="-128"/>
            </a:endParaRPr>
          </a:p>
          <a:p>
            <a:r>
              <a:rPr kumimoji="1" lang="zh-TW" altLang="en-US" sz="2400" dirty="0">
                <a:latin typeface="MS Gothic" panose="020B0609070205080204" pitchFamily="49" charset="-128"/>
                <a:ea typeface="MS Gothic" panose="020B0609070205080204" pitchFamily="49" charset="-128"/>
              </a:rPr>
              <a:t>台湾</a:t>
            </a:r>
            <a:r>
              <a:rPr kumimoji="1" lang="ja-JP" altLang="en-US" sz="2400" dirty="0">
                <a:latin typeface="MS Gothic" panose="020B0609070205080204" pitchFamily="49" charset="-128"/>
                <a:ea typeface="MS Gothic" panose="020B0609070205080204" pitchFamily="49" charset="-128"/>
              </a:rPr>
              <a:t>で</a:t>
            </a:r>
            <a:r>
              <a:rPr kumimoji="1" lang="zh-TW" altLang="en-US" sz="2400" dirty="0">
                <a:latin typeface="MS Gothic" panose="020B0609070205080204" pitchFamily="49" charset="-128"/>
                <a:ea typeface="MS Gothic" panose="020B0609070205080204" pitchFamily="49" charset="-128"/>
              </a:rPr>
              <a:t>初めて国民</a:t>
            </a:r>
            <a:r>
              <a:rPr kumimoji="1" lang="ja-JP" altLang="en-US" sz="2400" dirty="0">
                <a:latin typeface="MS Gothic" panose="020B0609070205080204" pitchFamily="49" charset="-128"/>
                <a:ea typeface="MS Gothic" panose="020B0609070205080204" pitchFamily="49" charset="-128"/>
              </a:rPr>
              <a:t>により</a:t>
            </a:r>
            <a:r>
              <a:rPr kumimoji="1" lang="zh-TW" altLang="en-US" sz="2400" dirty="0">
                <a:latin typeface="MS Gothic" panose="020B0609070205080204" pitchFamily="49" charset="-128"/>
                <a:ea typeface="MS Gothic" panose="020B0609070205080204" pitchFamily="49" charset="-128"/>
              </a:rPr>
              <a:t>選ばれた総統は「李登輝」総統</a:t>
            </a:r>
            <a:endParaRPr kumimoji="1" lang="en-US" altLang="zh-TW" sz="2400" dirty="0">
              <a:latin typeface="MS Gothic" panose="020B0609070205080204" pitchFamily="49" charset="-128"/>
              <a:ea typeface="MS Gothic" panose="020B0609070205080204" pitchFamily="49" charset="-128"/>
            </a:endParaRPr>
          </a:p>
          <a:p>
            <a:pPr marL="0" indent="0">
              <a:buNone/>
            </a:pPr>
            <a:r>
              <a:rPr kumimoji="1" lang="zh-TW" altLang="en-US" sz="2400" dirty="0">
                <a:latin typeface="MS Gothic" panose="020B0609070205080204" pitchFamily="49" charset="-128"/>
                <a:ea typeface="MS Gothic" panose="020B0609070205080204" pitchFamily="49" charset="-128"/>
              </a:rPr>
              <a:t>である。</a:t>
            </a:r>
            <a:endParaRPr kumimoji="1" lang="en-US" altLang="zh-TW" sz="2400" dirty="0">
              <a:latin typeface="MS Gothic" panose="020B0609070205080204" pitchFamily="49" charset="-128"/>
              <a:ea typeface="MS Gothic" panose="020B0609070205080204" pitchFamily="49" charset="-128"/>
            </a:endParaRPr>
          </a:p>
          <a:p>
            <a:endParaRPr kumimoji="1" lang="zh-TW" altLang="en-US" dirty="0">
              <a:latin typeface="MS Gothic" panose="020B0609070205080204" pitchFamily="49" charset="-128"/>
              <a:ea typeface="MS Gothic" panose="020B0609070205080204" pitchFamily="49" charset="-128"/>
            </a:endParaRPr>
          </a:p>
        </p:txBody>
      </p:sp>
      <p:pic>
        <p:nvPicPr>
          <p:cNvPr id="5" name="圖片 4">
            <a:extLst>
              <a:ext uri="{FF2B5EF4-FFF2-40B4-BE49-F238E27FC236}">
                <a16:creationId xmlns:a16="http://schemas.microsoft.com/office/drawing/2014/main" id="{661FCFA5-7C71-C14E-89B4-DAA0325556A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02466" y="4055364"/>
            <a:ext cx="2129134" cy="2802636"/>
          </a:xfrm>
          <a:prstGeom prst="rect">
            <a:avLst/>
          </a:prstGeom>
        </p:spPr>
      </p:pic>
      <p:sp>
        <p:nvSpPr>
          <p:cNvPr id="6" name="矩形 5">
            <a:extLst>
              <a:ext uri="{FF2B5EF4-FFF2-40B4-BE49-F238E27FC236}">
                <a16:creationId xmlns:a16="http://schemas.microsoft.com/office/drawing/2014/main" id="{EAAA676E-1DFB-B040-988A-CA7B73DB6A0E}"/>
              </a:ext>
            </a:extLst>
          </p:cNvPr>
          <p:cNvSpPr/>
          <p:nvPr/>
        </p:nvSpPr>
        <p:spPr>
          <a:xfrm>
            <a:off x="11531600" y="4055364"/>
            <a:ext cx="444500" cy="28026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kumimoji="1" lang="zh-TW" altLang="en-US" sz="2800" dirty="0">
                <a:latin typeface="MS Gothic" panose="020B0609070205080204" pitchFamily="49" charset="-128"/>
                <a:ea typeface="MS Gothic" panose="020B0609070205080204" pitchFamily="49" charset="-128"/>
              </a:rPr>
              <a:t>李登輝</a:t>
            </a:r>
          </a:p>
        </p:txBody>
      </p:sp>
    </p:spTree>
    <p:extLst>
      <p:ext uri="{BB962C8B-B14F-4D97-AF65-F5344CB8AC3E}">
        <p14:creationId xmlns:p14="http://schemas.microsoft.com/office/powerpoint/2010/main" val="1748544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512BA101-8493-FB47-92AD-273C7BCF3570}"/>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標題 1">
            <a:extLst>
              <a:ext uri="{FF2B5EF4-FFF2-40B4-BE49-F238E27FC236}">
                <a16:creationId xmlns:a16="http://schemas.microsoft.com/office/drawing/2014/main" id="{D300732A-A0C6-4B72-A3AB-A8E3A57DD4D7}"/>
              </a:ext>
            </a:extLst>
          </p:cNvPr>
          <p:cNvSpPr>
            <a:spLocks noGrp="1"/>
          </p:cNvSpPr>
          <p:nvPr>
            <p:ph type="title"/>
          </p:nvPr>
        </p:nvSpPr>
        <p:spPr>
          <a:xfrm>
            <a:off x="838200" y="575482"/>
            <a:ext cx="10515600" cy="1325563"/>
          </a:xfrm>
        </p:spPr>
        <p:txBody>
          <a:bodyPr>
            <a:normAutofit/>
          </a:bodyPr>
          <a:lstStyle/>
          <a:p>
            <a:r>
              <a:rPr lang="en-US" altLang="ja-JP" sz="4400" dirty="0">
                <a:solidFill>
                  <a:schemeClr val="tx2">
                    <a:lumMod val="75000"/>
                    <a:lumOff val="25000"/>
                  </a:schemeClr>
                </a:solidFill>
                <a:latin typeface="MS Gothic" panose="020B0609070205080204" pitchFamily="49" charset="-128"/>
                <a:ea typeface="MS Gothic" panose="020B0609070205080204" pitchFamily="49" charset="-128"/>
              </a:rPr>
              <a:t>2.28</a:t>
            </a:r>
            <a:r>
              <a:rPr lang="ja-JP" altLang="en-US" sz="4400">
                <a:solidFill>
                  <a:schemeClr val="tx2">
                    <a:lumMod val="75000"/>
                    <a:lumOff val="25000"/>
                  </a:schemeClr>
                </a:solidFill>
                <a:latin typeface="MS Gothic" panose="020B0609070205080204" pitchFamily="49" charset="-128"/>
                <a:ea typeface="MS Gothic" panose="020B0609070205080204" pitchFamily="49" charset="-128"/>
              </a:rPr>
              <a:t>事件の</a:t>
            </a:r>
            <a:r>
              <a:rPr lang="zh-TW" altLang="en-US" sz="4400" dirty="0">
                <a:solidFill>
                  <a:schemeClr val="tx2">
                    <a:lumMod val="75000"/>
                    <a:lumOff val="25000"/>
                  </a:schemeClr>
                </a:solidFill>
                <a:latin typeface="MS Gothic" panose="020B0609070205080204" pitchFamily="49" charset="-128"/>
                <a:ea typeface="MS Gothic" panose="020B0609070205080204" pitchFamily="49" charset="-128"/>
              </a:rPr>
              <a:t>影響</a:t>
            </a:r>
            <a:r>
              <a:rPr lang="ja-JP" altLang="en-US" sz="4400">
                <a:latin typeface="MS Gothic" panose="020B0609070205080204" pitchFamily="49" charset="-128"/>
                <a:ea typeface="MS Gothic" panose="020B0609070205080204" pitchFamily="49" charset="-128"/>
              </a:rPr>
              <a:t>ー</a:t>
            </a:r>
            <a:r>
              <a:rPr lang="zh-TW" altLang="en-US" sz="4400" dirty="0">
                <a:latin typeface="MS Gothic" panose="020B0609070205080204" pitchFamily="49" charset="-128"/>
                <a:ea typeface="MS Gothic" panose="020B0609070205080204" pitchFamily="49" charset="-128"/>
              </a:rPr>
              <a:t>記念の行動</a:t>
            </a:r>
            <a:endParaRPr lang="zh-TW" altLang="en-US" sz="4000" dirty="0">
              <a:latin typeface="MS Gothic" panose="020B0609070205080204" pitchFamily="49" charset="-128"/>
              <a:ea typeface="MS Gothic" panose="020B0609070205080204" pitchFamily="49" charset="-128"/>
            </a:endParaRPr>
          </a:p>
        </p:txBody>
      </p:sp>
      <p:sp>
        <p:nvSpPr>
          <p:cNvPr id="3" name="內容版面配置區 2">
            <a:extLst>
              <a:ext uri="{FF2B5EF4-FFF2-40B4-BE49-F238E27FC236}">
                <a16:creationId xmlns:a16="http://schemas.microsoft.com/office/drawing/2014/main" id="{6544BA70-ABE1-8344-AB95-3F288E9507D1}"/>
              </a:ext>
            </a:extLst>
          </p:cNvPr>
          <p:cNvSpPr>
            <a:spLocks noGrp="1"/>
          </p:cNvSpPr>
          <p:nvPr>
            <p:ph idx="1"/>
          </p:nvPr>
        </p:nvSpPr>
        <p:spPr>
          <a:xfrm>
            <a:off x="838200" y="1929384"/>
            <a:ext cx="10515600" cy="4776216"/>
          </a:xfrm>
        </p:spPr>
        <p:txBody>
          <a:bodyPr>
            <a:noAutofit/>
          </a:bodyPr>
          <a:lstStyle/>
          <a:p>
            <a:pPr algn="just">
              <a:spcAft>
                <a:spcPts val="600"/>
              </a:spcAft>
            </a:pPr>
            <a:r>
              <a:rPr kumimoji="1" lang="en-US" altLang="ja-JP" sz="2400" dirty="0">
                <a:latin typeface="MS Gothic" panose="020B0609070205080204" pitchFamily="49" charset="-128"/>
                <a:ea typeface="MS Gothic" panose="020B0609070205080204" pitchFamily="49" charset="-128"/>
              </a:rPr>
              <a:t>1992</a:t>
            </a:r>
            <a:r>
              <a:rPr kumimoji="1" lang="ja-JP" altLang="en-US" sz="2400" dirty="0">
                <a:latin typeface="MS Gothic" panose="020B0609070205080204" pitchFamily="49" charset="-128"/>
                <a:ea typeface="MS Gothic" panose="020B0609070205080204" pitchFamily="49" charset="-128"/>
              </a:rPr>
              <a:t>年に行政院が「</a:t>
            </a:r>
            <a:r>
              <a:rPr kumimoji="1" lang="en-US" altLang="ja-JP" sz="2400" dirty="0">
                <a:latin typeface="MS Gothic" panose="020B0609070205080204" pitchFamily="49" charset="-128"/>
                <a:ea typeface="MS Gothic" panose="020B0609070205080204" pitchFamily="49" charset="-128"/>
              </a:rPr>
              <a:t>2.28</a:t>
            </a:r>
            <a:r>
              <a:rPr kumimoji="1" lang="ja-JP" altLang="en-US" sz="2400" dirty="0">
                <a:latin typeface="MS Gothic" panose="020B0609070205080204" pitchFamily="49" charset="-128"/>
                <a:ea typeface="MS Gothic" panose="020B0609070205080204" pitchFamily="49" charset="-128"/>
              </a:rPr>
              <a:t>事件研究報告」を公布し、</a:t>
            </a:r>
            <a:r>
              <a:rPr kumimoji="1" lang="en-US" altLang="ja-JP" sz="2400" dirty="0">
                <a:latin typeface="MS Gothic" panose="020B0609070205080204" pitchFamily="49" charset="-128"/>
                <a:ea typeface="MS Gothic" panose="020B0609070205080204" pitchFamily="49" charset="-128"/>
              </a:rPr>
              <a:t>2.28</a:t>
            </a:r>
            <a:r>
              <a:rPr kumimoji="1" lang="ja-JP" altLang="en-US" sz="2400" dirty="0">
                <a:latin typeface="MS Gothic" panose="020B0609070205080204" pitchFamily="49" charset="-128"/>
                <a:ea typeface="MS Gothic" panose="020B0609070205080204" pitchFamily="49" charset="-128"/>
              </a:rPr>
              <a:t>事件研究組を組織し、</a:t>
            </a:r>
            <a:r>
              <a:rPr kumimoji="1" lang="en-US" altLang="ja-JP" sz="2400" dirty="0">
                <a:latin typeface="MS Gothic" panose="020B0609070205080204" pitchFamily="49" charset="-128"/>
                <a:ea typeface="MS Gothic" panose="020B0609070205080204" pitchFamily="49" charset="-128"/>
              </a:rPr>
              <a:t>2.28</a:t>
            </a:r>
            <a:r>
              <a:rPr kumimoji="1" lang="ja-JP" altLang="en-US" sz="2400" dirty="0">
                <a:latin typeface="MS Gothic" panose="020B0609070205080204" pitchFamily="49" charset="-128"/>
                <a:ea typeface="MS Gothic" panose="020B0609070205080204" pitchFamily="49" charset="-128"/>
              </a:rPr>
              <a:t>記念碑、</a:t>
            </a:r>
            <a:r>
              <a:rPr kumimoji="1" lang="en-US" altLang="ja-JP" sz="2400" dirty="0">
                <a:latin typeface="MS Gothic" panose="020B0609070205080204" pitchFamily="49" charset="-128"/>
                <a:ea typeface="MS Gothic" panose="020B0609070205080204" pitchFamily="49" charset="-128"/>
              </a:rPr>
              <a:t>2.28</a:t>
            </a:r>
            <a:r>
              <a:rPr kumimoji="1" lang="ja-JP" altLang="en-US" sz="2400" dirty="0">
                <a:latin typeface="MS Gothic" panose="020B0609070205080204" pitchFamily="49" charset="-128"/>
                <a:ea typeface="MS Gothic" panose="020B0609070205080204" pitchFamily="49" charset="-128"/>
              </a:rPr>
              <a:t>公園、</a:t>
            </a:r>
            <a:r>
              <a:rPr kumimoji="1" lang="en-US" altLang="ja-JP" sz="2400" dirty="0">
                <a:latin typeface="MS Gothic" panose="020B0609070205080204" pitchFamily="49" charset="-128"/>
                <a:ea typeface="MS Gothic" panose="020B0609070205080204" pitchFamily="49" charset="-128"/>
              </a:rPr>
              <a:t>2.28</a:t>
            </a:r>
            <a:r>
              <a:rPr kumimoji="1" lang="ja-JP" altLang="en-US" sz="2400" dirty="0">
                <a:latin typeface="MS Gothic" panose="020B0609070205080204" pitchFamily="49" charset="-128"/>
                <a:ea typeface="MS Gothic" panose="020B0609070205080204" pitchFamily="49" charset="-128"/>
              </a:rPr>
              <a:t>記念館などを建てる。</a:t>
            </a:r>
            <a:endParaRPr kumimoji="1" lang="en-US" altLang="ja-JP" sz="2400" dirty="0">
              <a:latin typeface="MS Gothic" panose="020B0609070205080204" pitchFamily="49" charset="-128"/>
              <a:ea typeface="MS Gothic" panose="020B0609070205080204" pitchFamily="49" charset="-128"/>
            </a:endParaRPr>
          </a:p>
          <a:p>
            <a:pPr lvl="1" algn="just">
              <a:spcAft>
                <a:spcPts val="600"/>
              </a:spcAft>
              <a:buFont typeface="Wingdings" panose="05000000000000000000" pitchFamily="2" charset="2"/>
              <a:buChar char="Ø"/>
            </a:pPr>
            <a:r>
              <a:rPr kumimoji="1" lang="ja-JP" altLang="en-US" dirty="0">
                <a:latin typeface="MS Gothic" panose="020B0609070205080204" pitchFamily="49" charset="-128"/>
                <a:ea typeface="MS Gothic" panose="020B0609070205080204" pitchFamily="49" charset="-128"/>
              </a:rPr>
              <a:t>「</a:t>
            </a:r>
            <a:r>
              <a:rPr kumimoji="1" lang="en-US" altLang="ja-JP" dirty="0">
                <a:latin typeface="MS Gothic" panose="020B0609070205080204" pitchFamily="49" charset="-128"/>
                <a:ea typeface="MS Gothic" panose="020B0609070205080204" pitchFamily="49" charset="-128"/>
              </a:rPr>
              <a:t>2.28</a:t>
            </a:r>
            <a:r>
              <a:rPr kumimoji="1" lang="ja-JP" altLang="en-US" dirty="0">
                <a:latin typeface="MS Gothic" panose="020B0609070205080204" pitchFamily="49" charset="-128"/>
                <a:ea typeface="MS Gothic" panose="020B0609070205080204" pitchFamily="49" charset="-128"/>
              </a:rPr>
              <a:t>事件研究報告」によると、</a:t>
            </a:r>
            <a:r>
              <a:rPr kumimoji="1" lang="en-US" altLang="ja-JP" dirty="0">
                <a:latin typeface="MS Gothic" panose="020B0609070205080204" pitchFamily="49" charset="-128"/>
                <a:ea typeface="MS Gothic" panose="020B0609070205080204" pitchFamily="49" charset="-128"/>
              </a:rPr>
              <a:t>2.28</a:t>
            </a:r>
            <a:r>
              <a:rPr kumimoji="1" lang="ja-JP" altLang="en-US" dirty="0">
                <a:latin typeface="MS Gothic" panose="020B0609070205080204" pitchFamily="49" charset="-128"/>
                <a:ea typeface="MS Gothic" panose="020B0609070205080204" pitchFamily="49" charset="-128"/>
              </a:rPr>
              <a:t>事件死亡人数は</a:t>
            </a:r>
            <a:r>
              <a:rPr kumimoji="1" lang="en-US" altLang="ja-JP" dirty="0">
                <a:latin typeface="MS Gothic" panose="020B0609070205080204" pitchFamily="49" charset="-128"/>
                <a:ea typeface="MS Gothic" panose="020B0609070205080204" pitchFamily="49" charset="-128"/>
              </a:rPr>
              <a:t>1</a:t>
            </a:r>
            <a:r>
              <a:rPr kumimoji="1" lang="ja-JP" altLang="en-US" dirty="0">
                <a:latin typeface="MS Gothic" panose="020B0609070205080204" pitchFamily="49" charset="-128"/>
                <a:ea typeface="MS Gothic" panose="020B0609070205080204" pitchFamily="49" charset="-128"/>
              </a:rPr>
              <a:t>万</a:t>
            </a:r>
            <a:r>
              <a:rPr kumimoji="1" lang="en-US" altLang="ja-JP" dirty="0">
                <a:latin typeface="MS Gothic" panose="020B0609070205080204" pitchFamily="49" charset="-128"/>
                <a:ea typeface="MS Gothic" panose="020B0609070205080204" pitchFamily="49" charset="-128"/>
              </a:rPr>
              <a:t>8,000</a:t>
            </a:r>
            <a:r>
              <a:rPr kumimoji="1" lang="ja-JP" altLang="en-US" dirty="0">
                <a:latin typeface="MS Gothic" panose="020B0609070205080204" pitchFamily="49" charset="-128"/>
                <a:ea typeface="MS Gothic" panose="020B0609070205080204" pitchFamily="49" charset="-128"/>
              </a:rPr>
              <a:t>人から</a:t>
            </a:r>
            <a:r>
              <a:rPr kumimoji="1" lang="en-US" altLang="ja-JP" dirty="0">
                <a:latin typeface="MS Gothic" panose="020B0609070205080204" pitchFamily="49" charset="-128"/>
                <a:ea typeface="MS Gothic" panose="020B0609070205080204" pitchFamily="49" charset="-128"/>
              </a:rPr>
              <a:t>2</a:t>
            </a:r>
            <a:r>
              <a:rPr kumimoji="1" lang="ja-JP" altLang="en-US" dirty="0">
                <a:latin typeface="MS Gothic" panose="020B0609070205080204" pitchFamily="49" charset="-128"/>
                <a:ea typeface="MS Gothic" panose="020B0609070205080204" pitchFamily="49" charset="-128"/>
              </a:rPr>
              <a:t>万</a:t>
            </a:r>
            <a:r>
              <a:rPr kumimoji="1" lang="en-US" altLang="ja-JP" dirty="0">
                <a:latin typeface="MS Gothic" panose="020B0609070205080204" pitchFamily="49" charset="-128"/>
                <a:ea typeface="MS Gothic" panose="020B0609070205080204" pitchFamily="49" charset="-128"/>
              </a:rPr>
              <a:t>8,000</a:t>
            </a:r>
            <a:r>
              <a:rPr kumimoji="1" lang="ja-JP" altLang="en-US" dirty="0">
                <a:latin typeface="MS Gothic" panose="020B0609070205080204" pitchFamily="49" charset="-128"/>
                <a:ea typeface="MS Gothic" panose="020B0609070205080204" pitchFamily="49" charset="-128"/>
              </a:rPr>
              <a:t>人だった</a:t>
            </a:r>
            <a:endParaRPr kumimoji="1" lang="en-US" altLang="ja-JP" dirty="0">
              <a:latin typeface="MS Gothic" panose="020B0609070205080204" pitchFamily="49" charset="-128"/>
              <a:ea typeface="MS Gothic" panose="020B0609070205080204" pitchFamily="49" charset="-128"/>
            </a:endParaRPr>
          </a:p>
          <a:p>
            <a:pPr algn="just">
              <a:spcAft>
                <a:spcPts val="600"/>
              </a:spcAft>
            </a:pPr>
            <a:r>
              <a:rPr kumimoji="1" lang="en-US" altLang="zh-TW" sz="2400" dirty="0">
                <a:latin typeface="MS Gothic" panose="020B0609070205080204" pitchFamily="49" charset="-128"/>
                <a:ea typeface="MS Gothic" panose="020B0609070205080204" pitchFamily="49" charset="-128"/>
              </a:rPr>
              <a:t>1995</a:t>
            </a:r>
            <a:r>
              <a:rPr kumimoji="1" lang="zh-TW" altLang="en-US" sz="2400" dirty="0">
                <a:latin typeface="MS Gothic" panose="020B0609070205080204" pitchFamily="49" charset="-128"/>
                <a:ea typeface="MS Gothic" panose="020B0609070205080204" pitchFamily="49" charset="-128"/>
              </a:rPr>
              <a:t>年に、</a:t>
            </a:r>
            <a:r>
              <a:rPr kumimoji="1" lang="ja-JP" altLang="en-US" sz="2400" dirty="0">
                <a:latin typeface="MS Gothic" panose="020B0609070205080204" pitchFamily="49" charset="-128"/>
                <a:ea typeface="MS Gothic" panose="020B0609070205080204" pitchFamily="49" charset="-128"/>
              </a:rPr>
              <a:t>「二二八事件処理及び補償条例」を公布し、</a:t>
            </a:r>
            <a:r>
              <a:rPr kumimoji="1" lang="zh-TW" altLang="en-US" sz="2400" dirty="0">
                <a:latin typeface="MS Gothic" panose="020B0609070205080204" pitchFamily="49" charset="-128"/>
                <a:ea typeface="MS Gothic" panose="020B0609070205080204" pitchFamily="49" charset="-128"/>
              </a:rPr>
              <a:t>犠牲者やその遺族に対して、追悼と補償</a:t>
            </a:r>
            <a:r>
              <a:rPr kumimoji="1" lang="ja-JP" altLang="en-US" sz="2400" dirty="0">
                <a:latin typeface="MS Gothic" panose="020B0609070205080204" pitchFamily="49" charset="-128"/>
                <a:ea typeface="MS Gothic" panose="020B0609070205080204" pitchFamily="49" charset="-128"/>
              </a:rPr>
              <a:t>を</a:t>
            </a:r>
            <a:r>
              <a:rPr kumimoji="1" lang="zh-TW" altLang="en-US" sz="2400" dirty="0">
                <a:latin typeface="MS Gothic" panose="020B0609070205080204" pitchFamily="49" charset="-128"/>
                <a:ea typeface="MS Gothic" panose="020B0609070205080204" pitchFamily="49" charset="-128"/>
              </a:rPr>
              <a:t>するための「</a:t>
            </a:r>
            <a:r>
              <a:rPr kumimoji="1" lang="en-US" altLang="zh-TW" sz="2400" dirty="0">
                <a:latin typeface="MS Gothic" panose="020B0609070205080204" pitchFamily="49" charset="-128"/>
                <a:ea typeface="MS Gothic" panose="020B0609070205080204" pitchFamily="49" charset="-128"/>
              </a:rPr>
              <a:t>228</a:t>
            </a:r>
            <a:r>
              <a:rPr kumimoji="1" lang="zh-TW" altLang="en-US" sz="2400" dirty="0">
                <a:latin typeface="MS Gothic" panose="020B0609070205080204" pitchFamily="49" charset="-128"/>
                <a:ea typeface="MS Gothic" panose="020B0609070205080204" pitchFamily="49" charset="-128"/>
              </a:rPr>
              <a:t>事件記念基金会」が設立された。</a:t>
            </a:r>
            <a:r>
              <a:rPr kumimoji="1" lang="ja-JP" altLang="en-US" sz="2400" dirty="0">
                <a:latin typeface="MS Gothic" panose="020B0609070205080204" pitchFamily="49" charset="-128"/>
                <a:ea typeface="MS Gothic" panose="020B0609070205080204" pitchFamily="49" charset="-128"/>
              </a:rPr>
              <a:t>それを機に、二二八事件の補償申請、補償金の受給が始まった。</a:t>
            </a:r>
            <a:endParaRPr kumimoji="1" lang="en-US" altLang="zh-TW" sz="2400" dirty="0">
              <a:latin typeface="MS Gothic" panose="020B0609070205080204" pitchFamily="49" charset="-128"/>
              <a:ea typeface="MS Gothic" panose="020B0609070205080204" pitchFamily="49" charset="-128"/>
            </a:endParaRPr>
          </a:p>
          <a:p>
            <a:pPr algn="just"/>
            <a:r>
              <a:rPr kumimoji="1" lang="en-US" altLang="zh-TW" sz="2400" dirty="0">
                <a:latin typeface="MS Gothic" panose="020B0609070205080204" pitchFamily="49" charset="-128"/>
                <a:ea typeface="MS Gothic" panose="020B0609070205080204" pitchFamily="49" charset="-128"/>
              </a:rPr>
              <a:t>1996</a:t>
            </a:r>
            <a:r>
              <a:rPr kumimoji="1" lang="zh-TW" altLang="en-US" sz="2400" dirty="0">
                <a:latin typeface="MS Gothic" panose="020B0609070205080204" pitchFamily="49" charset="-128"/>
                <a:ea typeface="MS Gothic" panose="020B0609070205080204" pitchFamily="49" charset="-128"/>
              </a:rPr>
              <a:t>年に当時台湾の李登輝総統</a:t>
            </a:r>
            <a:r>
              <a:rPr kumimoji="1" lang="ja-JP" altLang="en-US" sz="2400" dirty="0">
                <a:latin typeface="MS Gothic" panose="020B0609070205080204" pitchFamily="49" charset="-128"/>
                <a:ea typeface="MS Gothic" panose="020B0609070205080204" pitchFamily="49" charset="-128"/>
              </a:rPr>
              <a:t>は</a:t>
            </a:r>
            <a:r>
              <a:rPr kumimoji="1" lang="zh-TW" altLang="en-US" sz="2400" dirty="0">
                <a:latin typeface="MS Gothic" panose="020B0609070205080204" pitchFamily="49" charset="-128"/>
                <a:ea typeface="MS Gothic" panose="020B0609070205080204" pitchFamily="49" charset="-128"/>
              </a:rPr>
              <a:t>、政府の立場として正式に謝罪し</a:t>
            </a:r>
            <a:r>
              <a:rPr kumimoji="1" lang="ja-JP" altLang="en-US" sz="2400" dirty="0">
                <a:latin typeface="MS Gothic" panose="020B0609070205080204" pitchFamily="49" charset="-128"/>
                <a:ea typeface="MS Gothic" panose="020B0609070205080204" pitchFamily="49" charset="-128"/>
              </a:rPr>
              <a:t>た初の大統領</a:t>
            </a:r>
            <a:r>
              <a:rPr kumimoji="1" lang="zh-TW" altLang="en-US" sz="2400" dirty="0">
                <a:latin typeface="MS Gothic" panose="020B0609070205080204" pitchFamily="49" charset="-128"/>
                <a:ea typeface="MS Gothic" panose="020B0609070205080204" pitchFamily="49" charset="-128"/>
              </a:rPr>
              <a:t>であった</a:t>
            </a:r>
            <a:r>
              <a:rPr kumimoji="1" lang="ja-JP" altLang="en-US" sz="2400" dirty="0" err="1">
                <a:latin typeface="MS Gothic" panose="020B0609070205080204" pitchFamily="49" charset="-128"/>
                <a:ea typeface="MS Gothic" panose="020B0609070205080204" pitchFamily="49" charset="-128"/>
              </a:rPr>
              <a:t>。</a:t>
            </a:r>
            <a:endParaRPr kumimoji="1" lang="en-US" altLang="ja-JP" sz="2400" dirty="0">
              <a:latin typeface="MS Gothic" panose="020B0609070205080204" pitchFamily="49" charset="-128"/>
              <a:ea typeface="MS Gothic" panose="020B0609070205080204" pitchFamily="49" charset="-128"/>
            </a:endParaRPr>
          </a:p>
          <a:p>
            <a:pPr marL="228600" lvl="1" algn="just">
              <a:lnSpc>
                <a:spcPct val="120000"/>
              </a:lnSpc>
              <a:spcBef>
                <a:spcPts val="1000"/>
              </a:spcBef>
            </a:pPr>
            <a:endParaRPr kumimoji="1" lang="en-US" altLang="ja-JP" dirty="0">
              <a:latin typeface="MS Gothic" panose="020B0609070205080204" pitchFamily="49" charset="-128"/>
              <a:ea typeface="MS Gothic" panose="020B0609070205080204" pitchFamily="49" charset="-128"/>
            </a:endParaRPr>
          </a:p>
          <a:p>
            <a:pPr lvl="1" algn="just">
              <a:buFont typeface="Wingdings" panose="05000000000000000000" pitchFamily="2" charset="2"/>
              <a:buChar char="Ø"/>
            </a:pPr>
            <a:endParaRPr kumimoji="1" lang="en-US" altLang="zh-TW" dirty="0">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1837644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512BA101-8493-FB47-92AD-273C7BCF3570}"/>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標題 1">
            <a:extLst>
              <a:ext uri="{FF2B5EF4-FFF2-40B4-BE49-F238E27FC236}">
                <a16:creationId xmlns:a16="http://schemas.microsoft.com/office/drawing/2014/main" id="{D300732A-A0C6-4B72-A3AB-A8E3A57DD4D7}"/>
              </a:ext>
            </a:extLst>
          </p:cNvPr>
          <p:cNvSpPr>
            <a:spLocks noGrp="1"/>
          </p:cNvSpPr>
          <p:nvPr>
            <p:ph type="title"/>
          </p:nvPr>
        </p:nvSpPr>
        <p:spPr>
          <a:xfrm>
            <a:off x="838200" y="575482"/>
            <a:ext cx="10515600" cy="1325563"/>
          </a:xfrm>
        </p:spPr>
        <p:txBody>
          <a:bodyPr>
            <a:normAutofit/>
          </a:bodyPr>
          <a:lstStyle/>
          <a:p>
            <a:r>
              <a:rPr lang="en-US" altLang="ja-JP" sz="4400" dirty="0">
                <a:solidFill>
                  <a:schemeClr val="tx2">
                    <a:lumMod val="75000"/>
                    <a:lumOff val="25000"/>
                  </a:schemeClr>
                </a:solidFill>
                <a:latin typeface="MS Gothic" panose="020B0609070205080204" pitchFamily="49" charset="-128"/>
                <a:ea typeface="MS Gothic" panose="020B0609070205080204" pitchFamily="49" charset="-128"/>
              </a:rPr>
              <a:t>2.28</a:t>
            </a:r>
            <a:r>
              <a:rPr lang="ja-JP" altLang="en-US" sz="4400">
                <a:solidFill>
                  <a:schemeClr val="tx2">
                    <a:lumMod val="75000"/>
                    <a:lumOff val="25000"/>
                  </a:schemeClr>
                </a:solidFill>
                <a:latin typeface="MS Gothic" panose="020B0609070205080204" pitchFamily="49" charset="-128"/>
                <a:ea typeface="MS Gothic" panose="020B0609070205080204" pitchFamily="49" charset="-128"/>
              </a:rPr>
              <a:t>事件の</a:t>
            </a:r>
            <a:r>
              <a:rPr lang="zh-TW" altLang="en-US" sz="4400" dirty="0">
                <a:solidFill>
                  <a:schemeClr val="tx2">
                    <a:lumMod val="75000"/>
                    <a:lumOff val="25000"/>
                  </a:schemeClr>
                </a:solidFill>
                <a:latin typeface="MS Gothic" panose="020B0609070205080204" pitchFamily="49" charset="-128"/>
                <a:ea typeface="MS Gothic" panose="020B0609070205080204" pitchFamily="49" charset="-128"/>
              </a:rPr>
              <a:t>影響</a:t>
            </a:r>
            <a:r>
              <a:rPr lang="ja-JP" altLang="en-US" sz="4400">
                <a:latin typeface="MS Gothic" panose="020B0609070205080204" pitchFamily="49" charset="-128"/>
                <a:ea typeface="MS Gothic" panose="020B0609070205080204" pitchFamily="49" charset="-128"/>
              </a:rPr>
              <a:t>ー</a:t>
            </a:r>
            <a:r>
              <a:rPr lang="zh-TW" altLang="en-US" sz="4400" dirty="0">
                <a:latin typeface="MS Gothic" panose="020B0609070205080204" pitchFamily="49" charset="-128"/>
                <a:ea typeface="MS Gothic" panose="020B0609070205080204" pitchFamily="49" charset="-128"/>
              </a:rPr>
              <a:t>記念の行動</a:t>
            </a:r>
            <a:endParaRPr lang="zh-TW" altLang="en-US" sz="4000" dirty="0">
              <a:latin typeface="MS Gothic" panose="020B0609070205080204" pitchFamily="49" charset="-128"/>
              <a:ea typeface="MS Gothic" panose="020B0609070205080204" pitchFamily="49" charset="-128"/>
            </a:endParaRPr>
          </a:p>
        </p:txBody>
      </p:sp>
      <p:sp>
        <p:nvSpPr>
          <p:cNvPr id="3" name="內容版面配置區 2">
            <a:extLst>
              <a:ext uri="{FF2B5EF4-FFF2-40B4-BE49-F238E27FC236}">
                <a16:creationId xmlns:a16="http://schemas.microsoft.com/office/drawing/2014/main" id="{6544BA70-ABE1-8344-AB95-3F288E9507D1}"/>
              </a:ext>
            </a:extLst>
          </p:cNvPr>
          <p:cNvSpPr>
            <a:spLocks noGrp="1"/>
          </p:cNvSpPr>
          <p:nvPr>
            <p:ph idx="1"/>
          </p:nvPr>
        </p:nvSpPr>
        <p:spPr>
          <a:xfrm>
            <a:off x="838199" y="2030984"/>
            <a:ext cx="8684491" cy="4251960"/>
          </a:xfrm>
        </p:spPr>
        <p:txBody>
          <a:bodyPr>
            <a:normAutofit/>
          </a:bodyPr>
          <a:lstStyle/>
          <a:p>
            <a:pPr algn="just">
              <a:lnSpc>
                <a:spcPct val="150000"/>
              </a:lnSpc>
            </a:pPr>
            <a:r>
              <a:rPr kumimoji="1" lang="ja-JP" altLang="en-US" sz="2400" dirty="0">
                <a:latin typeface="MS Gothic" panose="020B0609070205080204" pitchFamily="49" charset="-128"/>
                <a:ea typeface="MS Gothic" panose="020B0609070205080204" pitchFamily="49" charset="-128"/>
              </a:rPr>
              <a:t>「二二八国家記念館」は台北市定三級古跡で、四年の古跡修復、再利用工事と館設展覧計画を経て、</a:t>
            </a:r>
            <a:r>
              <a:rPr kumimoji="1" lang="en-US" altLang="ja-JP" sz="2400" dirty="0">
                <a:latin typeface="MS Gothic" panose="020B0609070205080204" pitchFamily="49" charset="-128"/>
                <a:ea typeface="MS Gothic" panose="020B0609070205080204" pitchFamily="49" charset="-128"/>
              </a:rPr>
              <a:t>2011</a:t>
            </a:r>
            <a:r>
              <a:rPr kumimoji="1" lang="ja-JP" altLang="en-US" sz="2400" dirty="0">
                <a:latin typeface="MS Gothic" panose="020B0609070205080204" pitchFamily="49" charset="-128"/>
                <a:ea typeface="MS Gothic" panose="020B0609070205080204" pitchFamily="49" charset="-128"/>
              </a:rPr>
              <a:t>年</a:t>
            </a:r>
            <a:r>
              <a:rPr kumimoji="1" lang="en-US" altLang="ja-JP" sz="2400" dirty="0">
                <a:latin typeface="MS Gothic" panose="020B0609070205080204" pitchFamily="49" charset="-128"/>
                <a:ea typeface="MS Gothic" panose="020B0609070205080204" pitchFamily="49" charset="-128"/>
              </a:rPr>
              <a:t>2</a:t>
            </a:r>
            <a:r>
              <a:rPr kumimoji="1" lang="ja-JP" altLang="en-US" sz="2400" dirty="0">
                <a:latin typeface="MS Gothic" panose="020B0609070205080204" pitchFamily="49" charset="-128"/>
                <a:ea typeface="MS Gothic" panose="020B0609070205080204" pitchFamily="49" charset="-128"/>
              </a:rPr>
              <a:t>月</a:t>
            </a:r>
            <a:r>
              <a:rPr kumimoji="1" lang="en-US" altLang="ja-JP" sz="2400" dirty="0">
                <a:latin typeface="MS Gothic" panose="020B0609070205080204" pitchFamily="49" charset="-128"/>
                <a:ea typeface="MS Gothic" panose="020B0609070205080204" pitchFamily="49" charset="-128"/>
              </a:rPr>
              <a:t>28</a:t>
            </a:r>
            <a:r>
              <a:rPr kumimoji="1" lang="ja-JP" altLang="en-US" sz="2400" dirty="0">
                <a:latin typeface="MS Gothic" panose="020B0609070205080204" pitchFamily="49" charset="-128"/>
                <a:ea typeface="MS Gothic" panose="020B0609070205080204" pitchFamily="49" charset="-128"/>
              </a:rPr>
              <a:t>日に正式に開館運営された。</a:t>
            </a:r>
            <a:endParaRPr kumimoji="1" lang="en-US" altLang="ja-JP" sz="2400" dirty="0">
              <a:latin typeface="MS Gothic" panose="020B0609070205080204" pitchFamily="49" charset="-128"/>
              <a:ea typeface="MS Gothic" panose="020B0609070205080204" pitchFamily="49" charset="-128"/>
            </a:endParaRPr>
          </a:p>
          <a:p>
            <a:pPr algn="just">
              <a:lnSpc>
                <a:spcPct val="150000"/>
              </a:lnSpc>
            </a:pPr>
            <a:r>
              <a:rPr kumimoji="1" lang="en-US" altLang="zh-TW" sz="2400" dirty="0">
                <a:latin typeface="MS Gothic" panose="020B0609070205080204" pitchFamily="49" charset="-128"/>
                <a:ea typeface="MS Gothic" panose="020B0609070205080204" pitchFamily="49" charset="-128"/>
              </a:rPr>
              <a:t>2</a:t>
            </a:r>
            <a:r>
              <a:rPr kumimoji="1" lang="zh-TW" altLang="en-US" sz="2400" dirty="0">
                <a:latin typeface="MS Gothic" panose="020B0609070205080204" pitchFamily="49" charset="-128"/>
                <a:ea typeface="MS Gothic" panose="020B0609070205080204" pitchFamily="49" charset="-128"/>
              </a:rPr>
              <a:t>月</a:t>
            </a:r>
            <a:r>
              <a:rPr kumimoji="1" lang="en-US" altLang="zh-TW" sz="2400" dirty="0">
                <a:latin typeface="MS Gothic" panose="020B0609070205080204" pitchFamily="49" charset="-128"/>
                <a:ea typeface="MS Gothic" panose="020B0609070205080204" pitchFamily="49" charset="-128"/>
              </a:rPr>
              <a:t>28</a:t>
            </a:r>
            <a:r>
              <a:rPr kumimoji="1" lang="zh-TW" altLang="en-US" sz="2400" dirty="0">
                <a:latin typeface="MS Gothic" panose="020B0609070205080204" pitchFamily="49" charset="-128"/>
                <a:ea typeface="MS Gothic" panose="020B0609070205080204" pitchFamily="49" charset="-128"/>
              </a:rPr>
              <a:t>日は台湾の法律で定められた平和記念日及び国民の祝日になった。</a:t>
            </a:r>
            <a:endParaRPr kumimoji="1" lang="en-US" altLang="zh-TW" sz="2400" dirty="0">
              <a:latin typeface="MS Gothic" panose="020B0609070205080204" pitchFamily="49" charset="-128"/>
              <a:ea typeface="MS Gothic" panose="020B0609070205080204" pitchFamily="49" charset="-128"/>
            </a:endParaRPr>
          </a:p>
          <a:p>
            <a:pPr algn="just">
              <a:lnSpc>
                <a:spcPct val="150000"/>
              </a:lnSpc>
            </a:pPr>
            <a:r>
              <a:rPr kumimoji="1" lang="zh-TW" altLang="en-US" sz="2400" dirty="0">
                <a:latin typeface="MS Gothic" panose="020B0609070205080204" pitchFamily="49" charset="-128"/>
                <a:ea typeface="MS Gothic" panose="020B0609070205080204" pitchFamily="49" charset="-128"/>
              </a:rPr>
              <a:t>現在の台湾では、</a:t>
            </a:r>
            <a:r>
              <a:rPr kumimoji="1" lang="en-US" altLang="ja-JP" sz="2400" dirty="0">
                <a:latin typeface="MS Gothic" panose="020B0609070205080204" pitchFamily="49" charset="-128"/>
                <a:ea typeface="MS Gothic" panose="020B0609070205080204" pitchFamily="49" charset="-128"/>
              </a:rPr>
              <a:t>2.28</a:t>
            </a:r>
            <a:r>
              <a:rPr kumimoji="1" lang="ja-JP" altLang="en-US" sz="2400" dirty="0">
                <a:latin typeface="MS Gothic" panose="020B0609070205080204" pitchFamily="49" charset="-128"/>
                <a:ea typeface="MS Gothic" panose="020B0609070205080204" pitchFamily="49" charset="-128"/>
              </a:rPr>
              <a:t>事件に関連する</a:t>
            </a:r>
            <a:r>
              <a:rPr kumimoji="1" lang="zh-TW" altLang="en-US" sz="2400" dirty="0">
                <a:latin typeface="MS Gothic" panose="020B0609070205080204" pitchFamily="49" charset="-128"/>
                <a:ea typeface="MS Gothic" panose="020B0609070205080204" pitchFamily="49" charset="-128"/>
              </a:rPr>
              <a:t>記念館、公園、記念碑などは</a:t>
            </a:r>
            <a:r>
              <a:rPr kumimoji="1" lang="en-US" altLang="zh-TW" sz="2400" dirty="0">
                <a:latin typeface="MS Gothic" panose="020B0609070205080204" pitchFamily="49" charset="-128"/>
                <a:ea typeface="MS Gothic" panose="020B0609070205080204" pitchFamily="49" charset="-128"/>
              </a:rPr>
              <a:t>24</a:t>
            </a:r>
            <a:r>
              <a:rPr kumimoji="1" lang="zh-TW" altLang="en-US" sz="2400" dirty="0">
                <a:latin typeface="MS Gothic" panose="020B0609070205080204" pitchFamily="49" charset="-128"/>
                <a:ea typeface="MS Gothic" panose="020B0609070205080204" pitchFamily="49" charset="-128"/>
              </a:rPr>
              <a:t>ヶ所</a:t>
            </a:r>
            <a:r>
              <a:rPr kumimoji="1" lang="ja-JP" altLang="en-US" sz="2400" dirty="0">
                <a:latin typeface="MS Gothic" panose="020B0609070205080204" pitchFamily="49" charset="-128"/>
                <a:ea typeface="MS Gothic" panose="020B0609070205080204" pitchFamily="49" charset="-128"/>
              </a:rPr>
              <a:t>ある</a:t>
            </a:r>
            <a:r>
              <a:rPr kumimoji="1" lang="zh-TW" altLang="en-US" sz="2400" dirty="0">
                <a:latin typeface="MS Gothic" panose="020B0609070205080204" pitchFamily="49" charset="-128"/>
                <a:ea typeface="MS Gothic" panose="020B0609070205080204" pitchFamily="49" charset="-128"/>
              </a:rPr>
              <a:t>。</a:t>
            </a:r>
          </a:p>
          <a:p>
            <a:pPr algn="just"/>
            <a:endParaRPr kumimoji="1" lang="zh-TW" altLang="en-US" sz="2400" dirty="0">
              <a:latin typeface="MS Gothic" panose="020B0609070205080204" pitchFamily="49" charset="-128"/>
              <a:ea typeface="MS Gothic" panose="020B0609070205080204" pitchFamily="49" charset="-128"/>
            </a:endParaRPr>
          </a:p>
        </p:txBody>
      </p:sp>
      <p:pic>
        <p:nvPicPr>
          <p:cNvPr id="6" name="圖片 5">
            <a:extLst>
              <a:ext uri="{FF2B5EF4-FFF2-40B4-BE49-F238E27FC236}">
                <a16:creationId xmlns:a16="http://schemas.microsoft.com/office/drawing/2014/main" id="{06C52FCD-4EE4-CB4B-BC44-1E9A95E626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22980" y="3575062"/>
            <a:ext cx="2569020" cy="3282938"/>
          </a:xfrm>
          <a:prstGeom prst="rect">
            <a:avLst/>
          </a:prstGeom>
        </p:spPr>
      </p:pic>
    </p:spTree>
    <p:extLst>
      <p:ext uri="{BB962C8B-B14F-4D97-AF65-F5344CB8AC3E}">
        <p14:creationId xmlns:p14="http://schemas.microsoft.com/office/powerpoint/2010/main" val="2663955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CBB41F5-7E3B-D241-A989-B77ED33FBF48}"/>
              </a:ext>
            </a:extLst>
          </p:cNvPr>
          <p:cNvSpPr>
            <a:spLocks noGrp="1"/>
          </p:cNvSpPr>
          <p:nvPr>
            <p:ph type="title"/>
          </p:nvPr>
        </p:nvSpPr>
        <p:spPr>
          <a:xfrm>
            <a:off x="556846" y="439932"/>
            <a:ext cx="10515600" cy="1325563"/>
          </a:xfrm>
        </p:spPr>
        <p:txBody>
          <a:bodyPr/>
          <a:lstStyle/>
          <a:p>
            <a:r>
              <a:rPr kumimoji="1" lang="zh-TW" altLang="en-US" dirty="0">
                <a:latin typeface="MS Gothic" panose="020B0609070205080204" pitchFamily="49" charset="-128"/>
                <a:ea typeface="MS Gothic" panose="020B0609070205080204" pitchFamily="49" charset="-128"/>
              </a:rPr>
              <a:t>目次</a:t>
            </a:r>
          </a:p>
        </p:txBody>
      </p:sp>
      <p:sp>
        <p:nvSpPr>
          <p:cNvPr id="3" name="內容版面配置區 2">
            <a:extLst>
              <a:ext uri="{FF2B5EF4-FFF2-40B4-BE49-F238E27FC236}">
                <a16:creationId xmlns:a16="http://schemas.microsoft.com/office/drawing/2014/main" id="{A6D714D7-7D25-DC41-8033-8E0C846FF8FF}"/>
              </a:ext>
            </a:extLst>
          </p:cNvPr>
          <p:cNvSpPr>
            <a:spLocks noGrp="1"/>
          </p:cNvSpPr>
          <p:nvPr>
            <p:ph idx="1"/>
          </p:nvPr>
        </p:nvSpPr>
        <p:spPr>
          <a:xfrm>
            <a:off x="402102" y="2438179"/>
            <a:ext cx="10515600" cy="4251960"/>
          </a:xfrm>
        </p:spPr>
        <p:txBody>
          <a:bodyPr/>
          <a:lstStyle/>
          <a:p>
            <a:pPr>
              <a:lnSpc>
                <a:spcPct val="150000"/>
              </a:lnSpc>
            </a:pPr>
            <a:r>
              <a:rPr kumimoji="1" lang="en-US" altLang="zh-TW" dirty="0">
                <a:latin typeface="MS Gothic" panose="020B0609070205080204" pitchFamily="49" charset="-128"/>
                <a:ea typeface="MS Gothic" panose="020B0609070205080204" pitchFamily="49" charset="-128"/>
              </a:rPr>
              <a:t>2.28</a:t>
            </a:r>
            <a:r>
              <a:rPr kumimoji="1" lang="zh-TW" altLang="en-US" dirty="0">
                <a:latin typeface="MS Gothic" panose="020B0609070205080204" pitchFamily="49" charset="-128"/>
                <a:ea typeface="MS Gothic" panose="020B0609070205080204" pitchFamily="49" charset="-128"/>
              </a:rPr>
              <a:t>事件の背景</a:t>
            </a:r>
            <a:endParaRPr kumimoji="1" lang="en-US" altLang="zh-TW" dirty="0">
              <a:latin typeface="MS Gothic" panose="020B0609070205080204" pitchFamily="49" charset="-128"/>
              <a:ea typeface="MS Gothic" panose="020B0609070205080204" pitchFamily="49" charset="-128"/>
            </a:endParaRPr>
          </a:p>
          <a:p>
            <a:pPr>
              <a:lnSpc>
                <a:spcPct val="150000"/>
              </a:lnSpc>
            </a:pPr>
            <a:r>
              <a:rPr kumimoji="1" lang="en-US" altLang="zh-TW" dirty="0">
                <a:latin typeface="MS Gothic" panose="020B0609070205080204" pitchFamily="49" charset="-128"/>
                <a:ea typeface="MS Gothic" panose="020B0609070205080204" pitchFamily="49" charset="-128"/>
              </a:rPr>
              <a:t>2.28</a:t>
            </a:r>
            <a:r>
              <a:rPr kumimoji="1" lang="zh-TW" altLang="en-US" dirty="0">
                <a:latin typeface="MS Gothic" panose="020B0609070205080204" pitchFamily="49" charset="-128"/>
                <a:ea typeface="MS Gothic" panose="020B0609070205080204" pitchFamily="49" charset="-128"/>
              </a:rPr>
              <a:t>事件の引き金</a:t>
            </a:r>
            <a:endParaRPr kumimoji="1" lang="en-US" altLang="zh-TW" dirty="0">
              <a:latin typeface="MS Gothic" panose="020B0609070205080204" pitchFamily="49" charset="-128"/>
              <a:ea typeface="MS Gothic" panose="020B0609070205080204" pitchFamily="49" charset="-128"/>
            </a:endParaRPr>
          </a:p>
          <a:p>
            <a:pPr>
              <a:lnSpc>
                <a:spcPct val="150000"/>
              </a:lnSpc>
            </a:pPr>
            <a:r>
              <a:rPr kumimoji="1" lang="en-US" altLang="zh-TW" dirty="0">
                <a:latin typeface="MS Gothic" panose="020B0609070205080204" pitchFamily="49" charset="-128"/>
                <a:ea typeface="MS Gothic" panose="020B0609070205080204" pitchFamily="49" charset="-128"/>
              </a:rPr>
              <a:t>2.28</a:t>
            </a:r>
            <a:r>
              <a:rPr kumimoji="1" lang="zh-TW" altLang="en-US" dirty="0">
                <a:latin typeface="MS Gothic" panose="020B0609070205080204" pitchFamily="49" charset="-128"/>
                <a:ea typeface="MS Gothic" panose="020B0609070205080204" pitchFamily="49" charset="-128"/>
              </a:rPr>
              <a:t>事件</a:t>
            </a:r>
            <a:endParaRPr kumimoji="1" lang="en-US" altLang="zh-TW" dirty="0">
              <a:latin typeface="MS Gothic" panose="020B0609070205080204" pitchFamily="49" charset="-128"/>
              <a:ea typeface="MS Gothic" panose="020B0609070205080204" pitchFamily="49" charset="-128"/>
            </a:endParaRPr>
          </a:p>
          <a:p>
            <a:pPr>
              <a:lnSpc>
                <a:spcPct val="150000"/>
              </a:lnSpc>
            </a:pPr>
            <a:r>
              <a:rPr kumimoji="1" lang="en-US" altLang="zh-TW" dirty="0">
                <a:latin typeface="MS Gothic" panose="020B0609070205080204" pitchFamily="49" charset="-128"/>
                <a:ea typeface="MS Gothic" panose="020B0609070205080204" pitchFamily="49" charset="-128"/>
              </a:rPr>
              <a:t>2.28</a:t>
            </a:r>
            <a:r>
              <a:rPr kumimoji="1" lang="zh-TW" altLang="en-US" dirty="0">
                <a:latin typeface="MS Gothic" panose="020B0609070205080204" pitchFamily="49" charset="-128"/>
                <a:ea typeface="MS Gothic" panose="020B0609070205080204" pitchFamily="49" charset="-128"/>
              </a:rPr>
              <a:t>事件の影響</a:t>
            </a:r>
            <a:endParaRPr kumimoji="1" lang="en-US" altLang="zh-TW" dirty="0">
              <a:latin typeface="MS Gothic" panose="020B0609070205080204" pitchFamily="49" charset="-128"/>
              <a:ea typeface="MS Gothic" panose="020B0609070205080204" pitchFamily="49" charset="-128"/>
            </a:endParaRPr>
          </a:p>
          <a:p>
            <a:pPr marL="0" indent="0">
              <a:buNone/>
            </a:pPr>
            <a:endParaRPr kumimoji="1" lang="en-US" altLang="zh-TW" dirty="0">
              <a:latin typeface="MS Gothic" panose="020B0609070205080204" pitchFamily="49" charset="-128"/>
              <a:ea typeface="MS Gothic" panose="020B0609070205080204" pitchFamily="49" charset="-128"/>
            </a:endParaRPr>
          </a:p>
          <a:p>
            <a:pPr marL="0" indent="0">
              <a:buNone/>
            </a:pPr>
            <a:endParaRPr kumimoji="1" lang="zh-TW" altLang="en-US" dirty="0">
              <a:latin typeface="MS Gothic" panose="020B0609070205080204" pitchFamily="49" charset="-128"/>
              <a:ea typeface="MS Gothic" panose="020B0609070205080204" pitchFamily="49" charset="-128"/>
            </a:endParaRPr>
          </a:p>
        </p:txBody>
      </p:sp>
      <p:sp>
        <p:nvSpPr>
          <p:cNvPr id="8" name="矩形 7">
            <a:extLst>
              <a:ext uri="{FF2B5EF4-FFF2-40B4-BE49-F238E27FC236}">
                <a16:creationId xmlns:a16="http://schemas.microsoft.com/office/drawing/2014/main" id="{6FE56CCE-095F-AD43-BF7E-24BC6C81E690}"/>
              </a:ext>
            </a:extLst>
          </p:cNvPr>
          <p:cNvSpPr/>
          <p:nvPr/>
        </p:nvSpPr>
        <p:spPr>
          <a:xfrm>
            <a:off x="556846" y="1617785"/>
            <a:ext cx="11203745" cy="2954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TW" altLang="en-US"/>
          </a:p>
        </p:txBody>
      </p:sp>
      <p:pic>
        <p:nvPicPr>
          <p:cNvPr id="16" name="圖片 15" descr="一張含有 文字, 黑色, 舊 的圖片&#10;&#10;自動產生的描述">
            <a:extLst>
              <a:ext uri="{FF2B5EF4-FFF2-40B4-BE49-F238E27FC236}">
                <a16:creationId xmlns:a16="http://schemas.microsoft.com/office/drawing/2014/main" id="{797CA078-BB36-FD42-A29A-1120191B3A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66446"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82028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00732A-A0C6-4B72-A3AB-A8E3A57DD4D7}"/>
              </a:ext>
            </a:extLst>
          </p:cNvPr>
          <p:cNvSpPr>
            <a:spLocks noGrp="1"/>
          </p:cNvSpPr>
          <p:nvPr>
            <p:ph type="title"/>
          </p:nvPr>
        </p:nvSpPr>
        <p:spPr>
          <a:xfrm>
            <a:off x="838200" y="575482"/>
            <a:ext cx="10515600" cy="1325563"/>
          </a:xfrm>
        </p:spPr>
        <p:txBody>
          <a:bodyPr>
            <a:normAutofit/>
          </a:bodyPr>
          <a:lstStyle/>
          <a:p>
            <a:r>
              <a:rPr lang="en-US" altLang="ja-JP" sz="4400" dirty="0">
                <a:solidFill>
                  <a:schemeClr val="tx2">
                    <a:lumMod val="75000"/>
                    <a:lumOff val="25000"/>
                  </a:schemeClr>
                </a:solidFill>
                <a:latin typeface="MS Gothic" panose="020B0609070205080204" pitchFamily="49" charset="-128"/>
                <a:ea typeface="MS Gothic" panose="020B0609070205080204" pitchFamily="49" charset="-128"/>
              </a:rPr>
              <a:t>2.28</a:t>
            </a:r>
            <a:r>
              <a:rPr lang="ja-JP" altLang="en-US" sz="4400">
                <a:solidFill>
                  <a:schemeClr val="tx2">
                    <a:lumMod val="75000"/>
                    <a:lumOff val="25000"/>
                  </a:schemeClr>
                </a:solidFill>
                <a:latin typeface="MS Gothic" panose="020B0609070205080204" pitchFamily="49" charset="-128"/>
                <a:ea typeface="MS Gothic" panose="020B0609070205080204" pitchFamily="49" charset="-128"/>
              </a:rPr>
              <a:t>事件の</a:t>
            </a:r>
            <a:r>
              <a:rPr lang="zh-TW" altLang="en-US" sz="4400" dirty="0">
                <a:solidFill>
                  <a:schemeClr val="tx2">
                    <a:lumMod val="75000"/>
                    <a:lumOff val="25000"/>
                  </a:schemeClr>
                </a:solidFill>
                <a:latin typeface="MS Gothic" panose="020B0609070205080204" pitchFamily="49" charset="-128"/>
                <a:ea typeface="MS Gothic" panose="020B0609070205080204" pitchFamily="49" charset="-128"/>
              </a:rPr>
              <a:t>影響</a:t>
            </a:r>
            <a:r>
              <a:rPr lang="ja-JP" altLang="en-US" sz="4400">
                <a:latin typeface="MS Gothic" panose="020B0609070205080204" pitchFamily="49" charset="-128"/>
                <a:ea typeface="MS Gothic" panose="020B0609070205080204" pitchFamily="49" charset="-128"/>
              </a:rPr>
              <a:t>ー</a:t>
            </a:r>
            <a:r>
              <a:rPr lang="zh-TW" altLang="en-US" sz="4400" dirty="0">
                <a:latin typeface="MS Gothic" panose="020B0609070205080204" pitchFamily="49" charset="-128"/>
                <a:ea typeface="MS Gothic" panose="020B0609070205080204" pitchFamily="49" charset="-128"/>
              </a:rPr>
              <a:t>記念の行動</a:t>
            </a:r>
            <a:endParaRPr lang="zh-TW" altLang="en-US" sz="4000" dirty="0">
              <a:latin typeface="MS Gothic" panose="020B0609070205080204" pitchFamily="49" charset="-128"/>
              <a:ea typeface="MS Gothic" panose="020B0609070205080204" pitchFamily="49" charset="-128"/>
            </a:endParaRPr>
          </a:p>
        </p:txBody>
      </p:sp>
      <p:pic>
        <p:nvPicPr>
          <p:cNvPr id="5" name="內容版面配置區 4">
            <a:extLst>
              <a:ext uri="{FF2B5EF4-FFF2-40B4-BE49-F238E27FC236}">
                <a16:creationId xmlns:a16="http://schemas.microsoft.com/office/drawing/2014/main" id="{13025A43-36F1-BA46-978D-63696757C49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8100" y="1984792"/>
            <a:ext cx="5994694" cy="4085418"/>
          </a:xfrm>
        </p:spPr>
      </p:pic>
      <p:pic>
        <p:nvPicPr>
          <p:cNvPr id="7" name="圖片 6">
            <a:extLst>
              <a:ext uri="{FF2B5EF4-FFF2-40B4-BE49-F238E27FC236}">
                <a16:creationId xmlns:a16="http://schemas.microsoft.com/office/drawing/2014/main" id="{55B0E708-BA3B-7A4B-870B-ED442C4C2A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57900" y="1984792"/>
            <a:ext cx="6121106" cy="4085418"/>
          </a:xfrm>
          <a:prstGeom prst="rect">
            <a:avLst/>
          </a:prstGeom>
        </p:spPr>
      </p:pic>
      <p:sp>
        <p:nvSpPr>
          <p:cNvPr id="8" name="矩形 7">
            <a:extLst>
              <a:ext uri="{FF2B5EF4-FFF2-40B4-BE49-F238E27FC236}">
                <a16:creationId xmlns:a16="http://schemas.microsoft.com/office/drawing/2014/main" id="{A3D312FE-D78C-A446-B14A-63DB9BB1BD01}"/>
              </a:ext>
            </a:extLst>
          </p:cNvPr>
          <p:cNvSpPr/>
          <p:nvPr/>
        </p:nvSpPr>
        <p:spPr>
          <a:xfrm>
            <a:off x="38100" y="6070210"/>
            <a:ext cx="5994694" cy="78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4000" dirty="0">
                <a:latin typeface="MS Gothic" panose="020B0609070205080204" pitchFamily="49" charset="-128"/>
                <a:ea typeface="MS Gothic" panose="020B0609070205080204" pitchFamily="49" charset="-128"/>
              </a:rPr>
              <a:t>台北</a:t>
            </a:r>
            <a:r>
              <a:rPr kumimoji="1" lang="en-US" altLang="zh-TW" sz="4000" dirty="0">
                <a:latin typeface="MS Gothic" panose="020B0609070205080204" pitchFamily="49" charset="-128"/>
                <a:ea typeface="MS Gothic" panose="020B0609070205080204" pitchFamily="49" charset="-128"/>
              </a:rPr>
              <a:t>228</a:t>
            </a:r>
            <a:r>
              <a:rPr kumimoji="1" lang="zh-TW" altLang="en-US" sz="4000" dirty="0">
                <a:latin typeface="MS Gothic" panose="020B0609070205080204" pitchFamily="49" charset="-128"/>
                <a:ea typeface="MS Gothic" panose="020B0609070205080204" pitchFamily="49" charset="-128"/>
              </a:rPr>
              <a:t>記念碑</a:t>
            </a:r>
          </a:p>
        </p:txBody>
      </p:sp>
      <p:sp>
        <p:nvSpPr>
          <p:cNvPr id="9" name="矩形 8">
            <a:extLst>
              <a:ext uri="{FF2B5EF4-FFF2-40B4-BE49-F238E27FC236}">
                <a16:creationId xmlns:a16="http://schemas.microsoft.com/office/drawing/2014/main" id="{9094033A-FAB9-FA47-9E16-C2842305A4EB}"/>
              </a:ext>
            </a:extLst>
          </p:cNvPr>
          <p:cNvSpPr/>
          <p:nvPr/>
        </p:nvSpPr>
        <p:spPr>
          <a:xfrm>
            <a:off x="6057900" y="6070210"/>
            <a:ext cx="6096000" cy="78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4000" dirty="0">
                <a:latin typeface="MS Gothic" panose="020B0609070205080204" pitchFamily="49" charset="-128"/>
                <a:ea typeface="MS Gothic" panose="020B0609070205080204" pitchFamily="49" charset="-128"/>
              </a:rPr>
              <a:t>台北</a:t>
            </a:r>
            <a:r>
              <a:rPr kumimoji="1" lang="en-US" altLang="zh-TW" sz="4000" dirty="0">
                <a:latin typeface="MS Gothic" panose="020B0609070205080204" pitchFamily="49" charset="-128"/>
                <a:ea typeface="MS Gothic" panose="020B0609070205080204" pitchFamily="49" charset="-128"/>
              </a:rPr>
              <a:t>228</a:t>
            </a:r>
            <a:r>
              <a:rPr kumimoji="1" lang="zh-TW" altLang="en-US" sz="4000" dirty="0">
                <a:latin typeface="MS Gothic" panose="020B0609070205080204" pitchFamily="49" charset="-128"/>
                <a:ea typeface="MS Gothic" panose="020B0609070205080204" pitchFamily="49" charset="-128"/>
              </a:rPr>
              <a:t>平和公園</a:t>
            </a:r>
          </a:p>
        </p:txBody>
      </p:sp>
    </p:spTree>
    <p:extLst>
      <p:ext uri="{BB962C8B-B14F-4D97-AF65-F5344CB8AC3E}">
        <p14:creationId xmlns:p14="http://schemas.microsoft.com/office/powerpoint/2010/main" val="1525564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00732A-A0C6-4B72-A3AB-A8E3A57DD4D7}"/>
              </a:ext>
            </a:extLst>
          </p:cNvPr>
          <p:cNvSpPr>
            <a:spLocks noGrp="1"/>
          </p:cNvSpPr>
          <p:nvPr>
            <p:ph type="title"/>
          </p:nvPr>
        </p:nvSpPr>
        <p:spPr>
          <a:xfrm>
            <a:off x="838200" y="575482"/>
            <a:ext cx="10515600" cy="1325563"/>
          </a:xfrm>
        </p:spPr>
        <p:txBody>
          <a:bodyPr>
            <a:normAutofit/>
          </a:bodyPr>
          <a:lstStyle/>
          <a:p>
            <a:r>
              <a:rPr lang="en-US" altLang="ja-JP" sz="4400" dirty="0">
                <a:solidFill>
                  <a:schemeClr val="tx2">
                    <a:lumMod val="75000"/>
                    <a:lumOff val="25000"/>
                  </a:schemeClr>
                </a:solidFill>
                <a:latin typeface="MS Gothic" panose="020B0609070205080204" pitchFamily="49" charset="-128"/>
                <a:ea typeface="MS Gothic" panose="020B0609070205080204" pitchFamily="49" charset="-128"/>
              </a:rPr>
              <a:t>2.28</a:t>
            </a:r>
            <a:r>
              <a:rPr lang="ja-JP" altLang="en-US" sz="4400">
                <a:solidFill>
                  <a:schemeClr val="tx2">
                    <a:lumMod val="75000"/>
                    <a:lumOff val="25000"/>
                  </a:schemeClr>
                </a:solidFill>
                <a:latin typeface="MS Gothic" panose="020B0609070205080204" pitchFamily="49" charset="-128"/>
                <a:ea typeface="MS Gothic" panose="020B0609070205080204" pitchFamily="49" charset="-128"/>
              </a:rPr>
              <a:t>事件の</a:t>
            </a:r>
            <a:r>
              <a:rPr lang="zh-TW" altLang="en-US" sz="4400" dirty="0">
                <a:solidFill>
                  <a:schemeClr val="tx2">
                    <a:lumMod val="75000"/>
                    <a:lumOff val="25000"/>
                  </a:schemeClr>
                </a:solidFill>
                <a:latin typeface="MS Gothic" panose="020B0609070205080204" pitchFamily="49" charset="-128"/>
                <a:ea typeface="MS Gothic" panose="020B0609070205080204" pitchFamily="49" charset="-128"/>
              </a:rPr>
              <a:t>影響</a:t>
            </a:r>
            <a:r>
              <a:rPr lang="ja-JP" altLang="en-US" sz="4400">
                <a:latin typeface="MS Gothic" panose="020B0609070205080204" pitchFamily="49" charset="-128"/>
                <a:ea typeface="MS Gothic" panose="020B0609070205080204" pitchFamily="49" charset="-128"/>
              </a:rPr>
              <a:t>ー</a:t>
            </a:r>
            <a:r>
              <a:rPr lang="zh-TW" altLang="en-US" sz="4400" dirty="0">
                <a:latin typeface="MS Gothic" panose="020B0609070205080204" pitchFamily="49" charset="-128"/>
                <a:ea typeface="MS Gothic" panose="020B0609070205080204" pitchFamily="49" charset="-128"/>
              </a:rPr>
              <a:t>記念の行動</a:t>
            </a:r>
            <a:endParaRPr lang="zh-TW" altLang="en-US" sz="4000" dirty="0">
              <a:latin typeface="MS Gothic" panose="020B0609070205080204" pitchFamily="49" charset="-128"/>
              <a:ea typeface="MS Gothic" panose="020B0609070205080204" pitchFamily="49" charset="-128"/>
            </a:endParaRPr>
          </a:p>
        </p:txBody>
      </p:sp>
      <p:sp>
        <p:nvSpPr>
          <p:cNvPr id="8" name="矩形 7">
            <a:extLst>
              <a:ext uri="{FF2B5EF4-FFF2-40B4-BE49-F238E27FC236}">
                <a16:creationId xmlns:a16="http://schemas.microsoft.com/office/drawing/2014/main" id="{A3D312FE-D78C-A446-B14A-63DB9BB1BD01}"/>
              </a:ext>
            </a:extLst>
          </p:cNvPr>
          <p:cNvSpPr/>
          <p:nvPr/>
        </p:nvSpPr>
        <p:spPr>
          <a:xfrm>
            <a:off x="38100" y="6070210"/>
            <a:ext cx="5974262" cy="78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4000" dirty="0">
                <a:latin typeface="MS Gothic" panose="020B0609070205080204" pitchFamily="49" charset="-128"/>
                <a:ea typeface="MS Gothic" panose="020B0609070205080204" pitchFamily="49" charset="-128"/>
              </a:rPr>
              <a:t>台北</a:t>
            </a:r>
            <a:r>
              <a:rPr kumimoji="1" lang="en-US" altLang="zh-TW" sz="4000" dirty="0">
                <a:latin typeface="MS Gothic" panose="020B0609070205080204" pitchFamily="49" charset="-128"/>
                <a:ea typeface="MS Gothic" panose="020B0609070205080204" pitchFamily="49" charset="-128"/>
              </a:rPr>
              <a:t>228</a:t>
            </a:r>
            <a:r>
              <a:rPr kumimoji="1" lang="zh-TW" altLang="en-US" sz="4000" dirty="0">
                <a:latin typeface="MS Gothic" panose="020B0609070205080204" pitchFamily="49" charset="-128"/>
                <a:ea typeface="MS Gothic" panose="020B0609070205080204" pitchFamily="49" charset="-128"/>
              </a:rPr>
              <a:t>記念館</a:t>
            </a:r>
          </a:p>
        </p:txBody>
      </p:sp>
      <p:sp>
        <p:nvSpPr>
          <p:cNvPr id="9" name="矩形 8">
            <a:extLst>
              <a:ext uri="{FF2B5EF4-FFF2-40B4-BE49-F238E27FC236}">
                <a16:creationId xmlns:a16="http://schemas.microsoft.com/office/drawing/2014/main" id="{9094033A-FAB9-FA47-9E16-C2842305A4EB}"/>
              </a:ext>
            </a:extLst>
          </p:cNvPr>
          <p:cNvSpPr/>
          <p:nvPr/>
        </p:nvSpPr>
        <p:spPr>
          <a:xfrm>
            <a:off x="6057900" y="6070210"/>
            <a:ext cx="6096000" cy="78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4000" dirty="0">
                <a:latin typeface="MS Gothic" panose="020B0609070205080204" pitchFamily="49" charset="-128"/>
                <a:ea typeface="MS Gothic" panose="020B0609070205080204" pitchFamily="49" charset="-128"/>
              </a:rPr>
              <a:t>228</a:t>
            </a:r>
            <a:r>
              <a:rPr kumimoji="1" lang="zh-TW" altLang="en-US" sz="4000" dirty="0">
                <a:latin typeface="MS Gothic" panose="020B0609070205080204" pitchFamily="49" charset="-128"/>
                <a:ea typeface="MS Gothic" panose="020B0609070205080204" pitchFamily="49" charset="-128"/>
              </a:rPr>
              <a:t>記念碑文</a:t>
            </a:r>
          </a:p>
        </p:txBody>
      </p:sp>
      <p:pic>
        <p:nvPicPr>
          <p:cNvPr id="4" name="圖片 3">
            <a:extLst>
              <a:ext uri="{FF2B5EF4-FFF2-40B4-BE49-F238E27FC236}">
                <a16:creationId xmlns:a16="http://schemas.microsoft.com/office/drawing/2014/main" id="{DE71D340-70B4-D44D-A109-AD4EA5C74A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099" y="1790700"/>
            <a:ext cx="5974263" cy="4279510"/>
          </a:xfrm>
          <a:prstGeom prst="rect">
            <a:avLst/>
          </a:prstGeom>
        </p:spPr>
      </p:pic>
      <p:pic>
        <p:nvPicPr>
          <p:cNvPr id="12" name="圖片 11">
            <a:extLst>
              <a:ext uri="{FF2B5EF4-FFF2-40B4-BE49-F238E27FC236}">
                <a16:creationId xmlns:a16="http://schemas.microsoft.com/office/drawing/2014/main" id="{A368D7B2-12A4-2446-857A-CA6EA336532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35538" y="1790700"/>
            <a:ext cx="3218362" cy="4279510"/>
          </a:xfrm>
          <a:prstGeom prst="rect">
            <a:avLst/>
          </a:prstGeom>
        </p:spPr>
      </p:pic>
      <p:pic>
        <p:nvPicPr>
          <p:cNvPr id="14" name="圖片 13">
            <a:extLst>
              <a:ext uri="{FF2B5EF4-FFF2-40B4-BE49-F238E27FC236}">
                <a16:creationId xmlns:a16="http://schemas.microsoft.com/office/drawing/2014/main" id="{CADB906A-EF70-0249-BED7-8F48F4FAEA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57900" y="1790700"/>
            <a:ext cx="2890340" cy="4279510"/>
          </a:xfrm>
          <a:prstGeom prst="rect">
            <a:avLst/>
          </a:prstGeom>
        </p:spPr>
      </p:pic>
    </p:spTree>
    <p:extLst>
      <p:ext uri="{BB962C8B-B14F-4D97-AF65-F5344CB8AC3E}">
        <p14:creationId xmlns:p14="http://schemas.microsoft.com/office/powerpoint/2010/main" val="570456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1982420C-42FC-5146-8A1B-B1441719435E}"/>
              </a:ext>
            </a:extLst>
          </p:cNvPr>
          <p:cNvPicPr>
            <a:picLocks noChangeAspect="1"/>
          </p:cNvPicPr>
          <p:nvPr/>
        </p:nvPicPr>
        <p:blipFill>
          <a:blip r:embed="rId2" cstate="email">
            <a:alphaModFix amt="13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標題 1">
            <a:extLst>
              <a:ext uri="{FF2B5EF4-FFF2-40B4-BE49-F238E27FC236}">
                <a16:creationId xmlns:a16="http://schemas.microsoft.com/office/drawing/2014/main" id="{D300732A-A0C6-4B72-A3AB-A8E3A57DD4D7}"/>
              </a:ext>
            </a:extLst>
          </p:cNvPr>
          <p:cNvSpPr>
            <a:spLocks noGrp="1"/>
          </p:cNvSpPr>
          <p:nvPr>
            <p:ph type="title"/>
          </p:nvPr>
        </p:nvSpPr>
        <p:spPr>
          <a:xfrm>
            <a:off x="838200" y="575482"/>
            <a:ext cx="10515600" cy="1325563"/>
          </a:xfrm>
        </p:spPr>
        <p:txBody>
          <a:bodyPr>
            <a:normAutofit/>
          </a:bodyPr>
          <a:lstStyle/>
          <a:p>
            <a:r>
              <a:rPr lang="en-US" altLang="ja-JP" sz="4400" dirty="0">
                <a:solidFill>
                  <a:schemeClr val="tx2">
                    <a:lumMod val="75000"/>
                    <a:lumOff val="25000"/>
                  </a:schemeClr>
                </a:solidFill>
                <a:latin typeface="MS Gothic" panose="020B0609070205080204" pitchFamily="49" charset="-128"/>
                <a:ea typeface="MS Gothic" panose="020B0609070205080204" pitchFamily="49" charset="-128"/>
              </a:rPr>
              <a:t>2.28</a:t>
            </a:r>
            <a:r>
              <a:rPr lang="ja-JP" altLang="en-US" sz="4400" dirty="0">
                <a:solidFill>
                  <a:schemeClr val="tx2">
                    <a:lumMod val="75000"/>
                    <a:lumOff val="25000"/>
                  </a:schemeClr>
                </a:solidFill>
                <a:latin typeface="MS Gothic" panose="020B0609070205080204" pitchFamily="49" charset="-128"/>
                <a:ea typeface="MS Gothic" panose="020B0609070205080204" pitchFamily="49" charset="-128"/>
              </a:rPr>
              <a:t>事件の</a:t>
            </a:r>
            <a:r>
              <a:rPr lang="zh-TW" altLang="en-US" sz="4400" dirty="0">
                <a:solidFill>
                  <a:schemeClr val="tx2">
                    <a:lumMod val="75000"/>
                    <a:lumOff val="25000"/>
                  </a:schemeClr>
                </a:solidFill>
                <a:latin typeface="MS Gothic" panose="020B0609070205080204" pitchFamily="49" charset="-128"/>
                <a:ea typeface="MS Gothic" panose="020B0609070205080204" pitchFamily="49" charset="-128"/>
              </a:rPr>
              <a:t>影響</a:t>
            </a:r>
            <a:r>
              <a:rPr lang="ja-JP" altLang="en-US" sz="4400" dirty="0">
                <a:latin typeface="MS Gothic" panose="020B0609070205080204" pitchFamily="49" charset="-128"/>
                <a:ea typeface="MS Gothic" panose="020B0609070205080204" pitchFamily="49" charset="-128"/>
              </a:rPr>
              <a:t>ー</a:t>
            </a:r>
            <a:r>
              <a:rPr lang="zh-TW" altLang="en-US" sz="4000" dirty="0">
                <a:latin typeface="MS Gothic" panose="020B0609070205080204" pitchFamily="49" charset="-128"/>
                <a:ea typeface="MS Gothic" panose="020B0609070205080204" pitchFamily="49" charset="-128"/>
              </a:rPr>
              <a:t>現在</a:t>
            </a:r>
            <a:r>
              <a:rPr lang="ja-JP" altLang="en-US" sz="4000" dirty="0">
                <a:latin typeface="MS Gothic" panose="020B0609070205080204" pitchFamily="49" charset="-128"/>
                <a:ea typeface="MS Gothic" panose="020B0609070205080204" pitchFamily="49" charset="-128"/>
              </a:rPr>
              <a:t>の</a:t>
            </a:r>
            <a:r>
              <a:rPr lang="zh-TW" altLang="en-US" sz="4000" dirty="0">
                <a:latin typeface="MS Gothic" panose="020B0609070205080204" pitchFamily="49" charset="-128"/>
                <a:ea typeface="MS Gothic" panose="020B0609070205080204" pitchFamily="49" charset="-128"/>
              </a:rPr>
              <a:t>台湾政治への影響</a:t>
            </a:r>
          </a:p>
        </p:txBody>
      </p:sp>
      <p:sp>
        <p:nvSpPr>
          <p:cNvPr id="3" name="內容版面配置區 2">
            <a:extLst>
              <a:ext uri="{FF2B5EF4-FFF2-40B4-BE49-F238E27FC236}">
                <a16:creationId xmlns:a16="http://schemas.microsoft.com/office/drawing/2014/main" id="{6544BA70-ABE1-8344-AB95-3F288E9507D1}"/>
              </a:ext>
            </a:extLst>
          </p:cNvPr>
          <p:cNvSpPr>
            <a:spLocks noGrp="1"/>
          </p:cNvSpPr>
          <p:nvPr>
            <p:ph idx="1"/>
          </p:nvPr>
        </p:nvSpPr>
        <p:spPr>
          <a:xfrm>
            <a:off x="393700" y="1901045"/>
            <a:ext cx="11226800" cy="4839716"/>
          </a:xfrm>
        </p:spPr>
        <p:txBody>
          <a:bodyPr>
            <a:normAutofit/>
          </a:bodyPr>
          <a:lstStyle/>
          <a:p>
            <a:pPr lvl="0" algn="just"/>
            <a:r>
              <a:rPr lang="ja-JP" altLang="zh-TW" sz="2400" dirty="0">
                <a:latin typeface="MS Gothic" panose="020B0609070205080204" pitchFamily="49" charset="-128"/>
                <a:ea typeface="MS Gothic" panose="020B0609070205080204" pitchFamily="49" charset="-128"/>
              </a:rPr>
              <a:t>国民党と民進党両党は</a:t>
            </a:r>
            <a:r>
              <a:rPr lang="en-US" altLang="zh-TW" sz="2400" dirty="0">
                <a:latin typeface="MS Gothic" panose="020B0609070205080204" pitchFamily="49" charset="-128"/>
                <a:ea typeface="MS Gothic" panose="020B0609070205080204" pitchFamily="49" charset="-128"/>
              </a:rPr>
              <a:t>228</a:t>
            </a:r>
            <a:r>
              <a:rPr lang="ja-JP" altLang="zh-TW" sz="2400" dirty="0">
                <a:latin typeface="MS Gothic" panose="020B0609070205080204" pitchFamily="49" charset="-128"/>
                <a:ea typeface="MS Gothic" panose="020B0609070205080204" pitchFamily="49" charset="-128"/>
              </a:rPr>
              <a:t>事件に対する考え方</a:t>
            </a:r>
            <a:r>
              <a:rPr lang="ja-JP" altLang="en-US" sz="2400" dirty="0">
                <a:latin typeface="MS Gothic" panose="020B0609070205080204" pitchFamily="49" charset="-128"/>
                <a:ea typeface="MS Gothic" panose="020B0609070205080204" pitchFamily="49" charset="-128"/>
              </a:rPr>
              <a:t>が</a:t>
            </a:r>
            <a:r>
              <a:rPr lang="zh-TW" altLang="en-US" sz="2400" dirty="0">
                <a:latin typeface="MS Gothic" panose="020B0609070205080204" pitchFamily="49" charset="-128"/>
                <a:ea typeface="MS Gothic" panose="020B0609070205080204" pitchFamily="49" charset="-128"/>
              </a:rPr>
              <a:t>完全に</a:t>
            </a:r>
            <a:r>
              <a:rPr lang="ja-JP" altLang="en-US" sz="2400" dirty="0">
                <a:latin typeface="MS Gothic" panose="020B0609070205080204" pitchFamily="49" charset="-128"/>
                <a:ea typeface="MS Gothic" panose="020B0609070205080204" pitchFamily="49" charset="-128"/>
              </a:rPr>
              <a:t>異なっている</a:t>
            </a:r>
            <a:r>
              <a:rPr lang="zh-TW" altLang="en-US" sz="2400" dirty="0">
                <a:latin typeface="MS Gothic" panose="020B0609070205080204" pitchFamily="49" charset="-128"/>
                <a:ea typeface="MS Gothic" panose="020B0609070205080204" pitchFamily="49" charset="-128"/>
              </a:rPr>
              <a:t>。</a:t>
            </a:r>
            <a:endParaRPr lang="en-US" altLang="ja-JP" sz="2400" dirty="0">
              <a:latin typeface="MS Gothic" panose="020B0609070205080204" pitchFamily="49" charset="-128"/>
              <a:ea typeface="MS Gothic" panose="020B0609070205080204" pitchFamily="49" charset="-128"/>
            </a:endParaRPr>
          </a:p>
          <a:p>
            <a:pPr lvl="0" algn="just"/>
            <a:r>
              <a:rPr lang="ja-JP" altLang="zh-TW" sz="2400" dirty="0">
                <a:latin typeface="MS Gothic" panose="020B0609070205080204" pitchFamily="49" charset="-128"/>
                <a:ea typeface="MS Gothic" panose="020B0609070205080204" pitchFamily="49" charset="-128"/>
              </a:rPr>
              <a:t>民進党は</a:t>
            </a:r>
            <a:r>
              <a:rPr lang="en-US" altLang="zh-TW" sz="2400" dirty="0">
                <a:latin typeface="MS Gothic" panose="020B0609070205080204" pitchFamily="49" charset="-128"/>
                <a:ea typeface="MS Gothic" panose="020B0609070205080204" pitchFamily="49" charset="-128"/>
              </a:rPr>
              <a:t>2006</a:t>
            </a:r>
            <a:r>
              <a:rPr lang="ja-JP" altLang="zh-TW" sz="2400" dirty="0">
                <a:latin typeface="MS Gothic" panose="020B0609070205080204" pitchFamily="49" charset="-128"/>
                <a:ea typeface="MS Gothic" panose="020B0609070205080204" pitchFamily="49" charset="-128"/>
              </a:rPr>
              <a:t>年</a:t>
            </a:r>
            <a:r>
              <a:rPr lang="ja-JP" altLang="en-US" sz="2400" dirty="0">
                <a:latin typeface="MS Gothic" panose="020B0609070205080204" pitchFamily="49" charset="-128"/>
                <a:ea typeface="MS Gothic" panose="020B0609070205080204" pitchFamily="49" charset="-128"/>
              </a:rPr>
              <a:t>の</a:t>
            </a:r>
            <a:r>
              <a:rPr lang="en-US" altLang="zh-TW" sz="2400" dirty="0">
                <a:latin typeface="MS Gothic" panose="020B0609070205080204" pitchFamily="49" charset="-128"/>
                <a:ea typeface="MS Gothic" panose="020B0609070205080204" pitchFamily="49" charset="-128"/>
              </a:rPr>
              <a:t>228</a:t>
            </a:r>
            <a:r>
              <a:rPr lang="ja-JP" altLang="zh-TW" sz="2400" dirty="0">
                <a:latin typeface="MS Gothic" panose="020B0609070205080204" pitchFamily="49" charset="-128"/>
                <a:ea typeface="MS Gothic" panose="020B0609070205080204" pitchFamily="49" charset="-128"/>
              </a:rPr>
              <a:t>事件責任帰属研究報告</a:t>
            </a:r>
            <a:r>
              <a:rPr lang="ja-JP" altLang="en-US" sz="2400" dirty="0">
                <a:latin typeface="MS Gothic" panose="020B0609070205080204" pitchFamily="49" charset="-128"/>
                <a:ea typeface="MS Gothic" panose="020B0609070205080204" pitchFamily="49" charset="-128"/>
              </a:rPr>
              <a:t>にて</a:t>
            </a:r>
            <a:r>
              <a:rPr lang="ja-JP" altLang="zh-TW" sz="2400" dirty="0">
                <a:latin typeface="MS Gothic" panose="020B0609070205080204" pitchFamily="49" charset="-128"/>
                <a:ea typeface="MS Gothic" panose="020B0609070205080204" pitchFamily="49" charset="-128"/>
              </a:rPr>
              <a:t>、</a:t>
            </a:r>
            <a:r>
              <a:rPr lang="en-US" altLang="zh-TW" sz="2400" dirty="0">
                <a:latin typeface="MS Gothic" panose="020B0609070205080204" pitchFamily="49" charset="-128"/>
                <a:ea typeface="MS Gothic" panose="020B0609070205080204" pitchFamily="49" charset="-128"/>
              </a:rPr>
              <a:t>228</a:t>
            </a:r>
            <a:r>
              <a:rPr lang="ja-JP" altLang="zh-TW" sz="2400" dirty="0">
                <a:latin typeface="MS Gothic" panose="020B0609070205080204" pitchFamily="49" charset="-128"/>
                <a:ea typeface="MS Gothic" panose="020B0609070205080204" pitchFamily="49" charset="-128"/>
              </a:rPr>
              <a:t>事件は国民政府の無能が原因で、民衆の反抗は結果的に政府軍の暴力を受けることになった</a:t>
            </a:r>
            <a:r>
              <a:rPr lang="ja-JP" altLang="en-US" sz="2400" dirty="0">
                <a:latin typeface="MS Gothic" panose="020B0609070205080204" pitchFamily="49" charset="-128"/>
                <a:ea typeface="MS Gothic" panose="020B0609070205080204" pitchFamily="49" charset="-128"/>
              </a:rPr>
              <a:t>。また、事件は</a:t>
            </a:r>
            <a:r>
              <a:rPr lang="ja-JP" altLang="zh-TW" sz="2400" dirty="0">
                <a:latin typeface="MS Gothic" panose="020B0609070205080204" pitchFamily="49" charset="-128"/>
                <a:ea typeface="MS Gothic" panose="020B0609070205080204" pitchFamily="49" charset="-128"/>
              </a:rPr>
              <a:t>民主と自由への憧れだけではなく、外来政権への反抗</a:t>
            </a:r>
            <a:r>
              <a:rPr lang="ja-JP" altLang="en-US" sz="2400" dirty="0">
                <a:latin typeface="MS Gothic" panose="020B0609070205080204" pitchFamily="49" charset="-128"/>
                <a:ea typeface="MS Gothic" panose="020B0609070205080204" pitchFamily="49" charset="-128"/>
              </a:rPr>
              <a:t>でもあると</a:t>
            </a:r>
            <a:r>
              <a:rPr lang="ja-JP" altLang="zh-TW" sz="2400" dirty="0">
                <a:latin typeface="MS Gothic" panose="020B0609070205080204" pitchFamily="49" charset="-128"/>
                <a:ea typeface="MS Gothic" panose="020B0609070205080204" pitchFamily="49" charset="-128"/>
              </a:rPr>
              <a:t>述べた。</a:t>
            </a:r>
            <a:endParaRPr lang="en-US" altLang="ja-JP" sz="2400" dirty="0">
              <a:latin typeface="MS Gothic" panose="020B0609070205080204" pitchFamily="49" charset="-128"/>
              <a:ea typeface="MS Gothic" panose="020B0609070205080204" pitchFamily="49" charset="-128"/>
            </a:endParaRPr>
          </a:p>
          <a:p>
            <a:pPr marL="0" indent="0">
              <a:buNone/>
            </a:pPr>
            <a:endParaRPr kumimoji="1" lang="zh-TW" altLang="en-US" dirty="0"/>
          </a:p>
        </p:txBody>
      </p:sp>
      <p:pic>
        <p:nvPicPr>
          <p:cNvPr id="3074" name="Picture 2" descr="蔡英文：會用最嚴謹的態度來處理228的責任歸屬| ETtoday政治新聞| ETtoday新聞雲"/>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81455" y="4091009"/>
            <a:ext cx="4062555" cy="27083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8" name="Picture 6" descr="民主進步黨- 维基百科，自由的百科全书"/>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3465" y="5421746"/>
            <a:ext cx="1436254" cy="143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725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1982420C-42FC-5146-8A1B-B1441719435E}"/>
              </a:ext>
            </a:extLst>
          </p:cNvPr>
          <p:cNvPicPr>
            <a:picLocks noChangeAspect="1"/>
          </p:cNvPicPr>
          <p:nvPr/>
        </p:nvPicPr>
        <p:blipFill>
          <a:blip r:embed="rId2" cstate="email">
            <a:alphaModFix amt="13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標題 1">
            <a:extLst>
              <a:ext uri="{FF2B5EF4-FFF2-40B4-BE49-F238E27FC236}">
                <a16:creationId xmlns:a16="http://schemas.microsoft.com/office/drawing/2014/main" id="{D300732A-A0C6-4B72-A3AB-A8E3A57DD4D7}"/>
              </a:ext>
            </a:extLst>
          </p:cNvPr>
          <p:cNvSpPr>
            <a:spLocks noGrp="1"/>
          </p:cNvSpPr>
          <p:nvPr>
            <p:ph type="title"/>
          </p:nvPr>
        </p:nvSpPr>
        <p:spPr>
          <a:xfrm>
            <a:off x="838200" y="575482"/>
            <a:ext cx="10515600" cy="1325563"/>
          </a:xfrm>
        </p:spPr>
        <p:txBody>
          <a:bodyPr>
            <a:normAutofit/>
          </a:bodyPr>
          <a:lstStyle/>
          <a:p>
            <a:r>
              <a:rPr lang="en-US" altLang="ja-JP" sz="4400" dirty="0">
                <a:solidFill>
                  <a:schemeClr val="tx2">
                    <a:lumMod val="75000"/>
                    <a:lumOff val="25000"/>
                  </a:schemeClr>
                </a:solidFill>
                <a:latin typeface="MS Gothic" panose="020B0609070205080204" pitchFamily="49" charset="-128"/>
                <a:ea typeface="MS Gothic" panose="020B0609070205080204" pitchFamily="49" charset="-128"/>
              </a:rPr>
              <a:t>2.28</a:t>
            </a:r>
            <a:r>
              <a:rPr lang="ja-JP" altLang="en-US" sz="4400" dirty="0">
                <a:solidFill>
                  <a:schemeClr val="tx2">
                    <a:lumMod val="75000"/>
                    <a:lumOff val="25000"/>
                  </a:schemeClr>
                </a:solidFill>
                <a:latin typeface="MS Gothic" panose="020B0609070205080204" pitchFamily="49" charset="-128"/>
                <a:ea typeface="MS Gothic" panose="020B0609070205080204" pitchFamily="49" charset="-128"/>
              </a:rPr>
              <a:t>事件の</a:t>
            </a:r>
            <a:r>
              <a:rPr lang="zh-TW" altLang="en-US" sz="4400" dirty="0">
                <a:solidFill>
                  <a:schemeClr val="tx2">
                    <a:lumMod val="75000"/>
                    <a:lumOff val="25000"/>
                  </a:schemeClr>
                </a:solidFill>
                <a:latin typeface="MS Gothic" panose="020B0609070205080204" pitchFamily="49" charset="-128"/>
                <a:ea typeface="MS Gothic" panose="020B0609070205080204" pitchFamily="49" charset="-128"/>
              </a:rPr>
              <a:t>影響</a:t>
            </a:r>
            <a:r>
              <a:rPr lang="ja-JP" altLang="en-US" sz="4400" dirty="0">
                <a:latin typeface="MS Gothic" panose="020B0609070205080204" pitchFamily="49" charset="-128"/>
                <a:ea typeface="MS Gothic" panose="020B0609070205080204" pitchFamily="49" charset="-128"/>
              </a:rPr>
              <a:t>ー</a:t>
            </a:r>
            <a:r>
              <a:rPr lang="zh-TW" altLang="en-US" sz="4000" dirty="0">
                <a:latin typeface="MS Gothic" panose="020B0609070205080204" pitchFamily="49" charset="-128"/>
                <a:ea typeface="MS Gothic" panose="020B0609070205080204" pitchFamily="49" charset="-128"/>
              </a:rPr>
              <a:t>現在</a:t>
            </a:r>
            <a:r>
              <a:rPr lang="ja-JP" altLang="en-US" sz="4000" dirty="0">
                <a:latin typeface="MS Gothic" panose="020B0609070205080204" pitchFamily="49" charset="-128"/>
                <a:ea typeface="MS Gothic" panose="020B0609070205080204" pitchFamily="49" charset="-128"/>
              </a:rPr>
              <a:t>の</a:t>
            </a:r>
            <a:r>
              <a:rPr lang="zh-TW" altLang="en-US" sz="4000" dirty="0">
                <a:latin typeface="MS Gothic" panose="020B0609070205080204" pitchFamily="49" charset="-128"/>
                <a:ea typeface="MS Gothic" panose="020B0609070205080204" pitchFamily="49" charset="-128"/>
              </a:rPr>
              <a:t>台湾政治への影響</a:t>
            </a:r>
          </a:p>
        </p:txBody>
      </p:sp>
      <p:sp>
        <p:nvSpPr>
          <p:cNvPr id="3" name="內容版面配置區 2">
            <a:extLst>
              <a:ext uri="{FF2B5EF4-FFF2-40B4-BE49-F238E27FC236}">
                <a16:creationId xmlns:a16="http://schemas.microsoft.com/office/drawing/2014/main" id="{6544BA70-ABE1-8344-AB95-3F288E9507D1}"/>
              </a:ext>
            </a:extLst>
          </p:cNvPr>
          <p:cNvSpPr>
            <a:spLocks noGrp="1"/>
          </p:cNvSpPr>
          <p:nvPr>
            <p:ph idx="1"/>
          </p:nvPr>
        </p:nvSpPr>
        <p:spPr>
          <a:xfrm>
            <a:off x="353870" y="1901045"/>
            <a:ext cx="6989040" cy="4839716"/>
          </a:xfrm>
        </p:spPr>
        <p:txBody>
          <a:bodyPr>
            <a:normAutofit lnSpcReduction="10000"/>
          </a:bodyPr>
          <a:lstStyle/>
          <a:p>
            <a:pPr lvl="0" algn="just" hangingPunct="0">
              <a:lnSpc>
                <a:spcPct val="130000"/>
              </a:lnSpc>
              <a:spcAft>
                <a:spcPts val="1200"/>
              </a:spcAft>
            </a:pPr>
            <a:r>
              <a:rPr lang="ja-JP" altLang="zh-TW" sz="2400" dirty="0">
                <a:latin typeface="MS Gothic" panose="020B0609070205080204" pitchFamily="49" charset="-128"/>
                <a:ea typeface="MS Gothic" panose="020B0609070205080204" pitchFamily="49" charset="-128"/>
              </a:rPr>
              <a:t>国民党では、前総統の馬英九氏は</a:t>
            </a:r>
            <a:r>
              <a:rPr lang="en-US" altLang="zh-TW" sz="2400" dirty="0">
                <a:latin typeface="MS Gothic" panose="020B0609070205080204" pitchFamily="49" charset="-128"/>
                <a:ea typeface="MS Gothic" panose="020B0609070205080204" pitchFamily="49" charset="-128"/>
              </a:rPr>
              <a:t>228</a:t>
            </a:r>
            <a:r>
              <a:rPr lang="ja-JP" altLang="zh-TW" sz="2400" dirty="0">
                <a:latin typeface="MS Gothic" panose="020B0609070205080204" pitchFamily="49" charset="-128"/>
                <a:ea typeface="MS Gothic" panose="020B0609070205080204" pitchFamily="49" charset="-128"/>
              </a:rPr>
              <a:t>事件に対し、</a:t>
            </a:r>
            <a:r>
              <a:rPr lang="en-US" altLang="zh-TW" sz="2400" dirty="0">
                <a:latin typeface="MS Gothic" panose="020B0609070205080204" pitchFamily="49" charset="-128"/>
                <a:ea typeface="MS Gothic" panose="020B0609070205080204" pitchFamily="49" charset="-128"/>
              </a:rPr>
              <a:t>228</a:t>
            </a:r>
            <a:r>
              <a:rPr lang="ja-JP" altLang="zh-TW" sz="2400" dirty="0">
                <a:latin typeface="MS Gothic" panose="020B0609070205080204" pitchFamily="49" charset="-128"/>
                <a:ea typeface="MS Gothic" panose="020B0609070205080204" pitchFamily="49" charset="-128"/>
              </a:rPr>
              <a:t>事件が発生した最も大きな原因は戦後失業者が増え、また国共内戦で台湾の民生と経済が崩壊し、さらに陳儀が指導者となった省政府の汚職問題が多かった</a:t>
            </a:r>
            <a:r>
              <a:rPr lang="ja-JP" altLang="en-US" sz="2400" dirty="0">
                <a:latin typeface="MS Gothic" panose="020B0609070205080204" pitchFamily="49" charset="-128"/>
                <a:ea typeface="MS Gothic" panose="020B0609070205080204" pitchFamily="49" charset="-128"/>
              </a:rPr>
              <a:t>ためだ</a:t>
            </a:r>
            <a:r>
              <a:rPr lang="ja-JP" altLang="zh-TW" sz="2400" dirty="0">
                <a:latin typeface="MS Gothic" panose="020B0609070205080204" pitchFamily="49" charset="-128"/>
                <a:ea typeface="MS Gothic" panose="020B0609070205080204" pitchFamily="49" charset="-128"/>
              </a:rPr>
              <a:t>と述べた。</a:t>
            </a:r>
            <a:endParaRPr lang="en-US" altLang="ja-JP" sz="2400" dirty="0">
              <a:latin typeface="MS Gothic" panose="020B0609070205080204" pitchFamily="49" charset="-128"/>
              <a:ea typeface="MS Gothic" panose="020B0609070205080204" pitchFamily="49" charset="-128"/>
            </a:endParaRPr>
          </a:p>
          <a:p>
            <a:pPr lvl="0" algn="just" hangingPunct="0">
              <a:lnSpc>
                <a:spcPct val="130000"/>
              </a:lnSpc>
            </a:pPr>
            <a:r>
              <a:rPr lang="ja-JP" altLang="en-US" sz="2400" dirty="0">
                <a:latin typeface="MS Gothic" panose="020B0609070205080204" pitchFamily="49" charset="-128"/>
                <a:ea typeface="MS Gothic" panose="020B0609070205080204" pitchFamily="49" charset="-128"/>
              </a:rPr>
              <a:t>また</a:t>
            </a:r>
            <a:r>
              <a:rPr lang="en-US" altLang="ja-JP" sz="2400" dirty="0">
                <a:latin typeface="MS Gothic" panose="020B0609070205080204" pitchFamily="49" charset="-128"/>
                <a:ea typeface="MS Gothic" panose="020B0609070205080204" pitchFamily="49" charset="-128"/>
              </a:rPr>
              <a:t>228</a:t>
            </a:r>
            <a:r>
              <a:rPr lang="ja-JP" altLang="en-US" sz="2400" dirty="0">
                <a:latin typeface="MS Gothic" panose="020B0609070205080204" pitchFamily="49" charset="-128"/>
                <a:ea typeface="MS Gothic" panose="020B0609070205080204" pitchFamily="49" charset="-128"/>
              </a:rPr>
              <a:t>事件は種族の衝突ではなく、役人からの圧迫で衝突が起きたと述べた。要するに、今後は</a:t>
            </a:r>
            <a:r>
              <a:rPr lang="en-US" altLang="ja-JP" sz="2400" dirty="0">
                <a:latin typeface="MS Gothic" panose="020B0609070205080204" pitchFamily="49" charset="-128"/>
                <a:ea typeface="MS Gothic" panose="020B0609070205080204" pitchFamily="49" charset="-128"/>
              </a:rPr>
              <a:t>228</a:t>
            </a:r>
            <a:r>
              <a:rPr lang="ja-JP" altLang="en-US" sz="2400" dirty="0">
                <a:latin typeface="MS Gothic" panose="020B0609070205080204" pitchFamily="49" charset="-128"/>
                <a:ea typeface="MS Gothic" panose="020B0609070205080204" pitchFamily="49" charset="-128"/>
              </a:rPr>
              <a:t>事件のような衝突事件を避けるためにも、政府は必ず汚職などの不正を行わないと決意したということである。</a:t>
            </a:r>
            <a:endParaRPr kumimoji="1" lang="zh-TW" altLang="en-US" dirty="0"/>
          </a:p>
        </p:txBody>
      </p:sp>
      <p:pic>
        <p:nvPicPr>
          <p:cNvPr id="2050" name="Picture 2" descr="總統出席「祈願與追思」--二二八事件63週年追悼紀念會"/>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869382" y="2937325"/>
            <a:ext cx="4221018" cy="32659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descr="中國國民黨- 维基百科，自由的百科全书"/>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5345" y="4949841"/>
            <a:ext cx="1412199" cy="141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296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08D4237D-B617-D54A-A0FF-C80089EB9AF9}"/>
              </a:ext>
            </a:extLst>
          </p:cNvPr>
          <p:cNvPicPr>
            <a:picLocks noChangeAspect="1"/>
          </p:cNvPicPr>
          <p:nvPr/>
        </p:nvPicPr>
        <p:blipFill>
          <a:blip r:embed="rId2" cstate="email">
            <a:alphaModFix amt="19000"/>
            <a:extLst>
              <a:ext uri="{28A0092B-C50C-407E-A947-70E740481C1C}">
                <a14:useLocalDpi xmlns:a14="http://schemas.microsoft.com/office/drawing/2010/main"/>
              </a:ext>
            </a:extLst>
          </a:blip>
          <a:stretch>
            <a:fillRect/>
          </a:stretch>
        </p:blipFill>
        <p:spPr>
          <a:xfrm>
            <a:off x="0" y="-479"/>
            <a:ext cx="12192000" cy="6858000"/>
          </a:xfrm>
          <a:prstGeom prst="rect">
            <a:avLst/>
          </a:prstGeom>
        </p:spPr>
      </p:pic>
      <p:sp>
        <p:nvSpPr>
          <p:cNvPr id="2" name="標題 1">
            <a:extLst>
              <a:ext uri="{FF2B5EF4-FFF2-40B4-BE49-F238E27FC236}">
                <a16:creationId xmlns:a16="http://schemas.microsoft.com/office/drawing/2014/main" id="{D300732A-A0C6-4B72-A3AB-A8E3A57DD4D7}"/>
              </a:ext>
            </a:extLst>
          </p:cNvPr>
          <p:cNvSpPr>
            <a:spLocks noGrp="1"/>
          </p:cNvSpPr>
          <p:nvPr>
            <p:ph type="title"/>
          </p:nvPr>
        </p:nvSpPr>
        <p:spPr>
          <a:xfrm>
            <a:off x="838200" y="603821"/>
            <a:ext cx="12039600" cy="1325563"/>
          </a:xfrm>
        </p:spPr>
        <p:txBody>
          <a:bodyPr>
            <a:normAutofit/>
          </a:bodyPr>
          <a:lstStyle/>
          <a:p>
            <a:r>
              <a:rPr lang="en-US" altLang="ja-JP" sz="4400" dirty="0">
                <a:solidFill>
                  <a:schemeClr val="tx2">
                    <a:lumMod val="75000"/>
                    <a:lumOff val="25000"/>
                  </a:schemeClr>
                </a:solidFill>
                <a:latin typeface="MS Gothic" panose="020B0609070205080204" pitchFamily="49" charset="-128"/>
                <a:ea typeface="MS Gothic" panose="020B0609070205080204" pitchFamily="49" charset="-128"/>
              </a:rPr>
              <a:t>2.28</a:t>
            </a:r>
            <a:r>
              <a:rPr lang="ja-JP" altLang="en-US" sz="4400" dirty="0">
                <a:solidFill>
                  <a:schemeClr val="tx2">
                    <a:lumMod val="75000"/>
                    <a:lumOff val="25000"/>
                  </a:schemeClr>
                </a:solidFill>
                <a:latin typeface="MS Gothic" panose="020B0609070205080204" pitchFamily="49" charset="-128"/>
                <a:ea typeface="MS Gothic" panose="020B0609070205080204" pitchFamily="49" charset="-128"/>
              </a:rPr>
              <a:t>事件の</a:t>
            </a:r>
            <a:r>
              <a:rPr lang="zh-TW" altLang="en-US" sz="4400" dirty="0">
                <a:solidFill>
                  <a:schemeClr val="tx2">
                    <a:lumMod val="75000"/>
                    <a:lumOff val="25000"/>
                  </a:schemeClr>
                </a:solidFill>
                <a:latin typeface="MS Gothic" panose="020B0609070205080204" pitchFamily="49" charset="-128"/>
                <a:ea typeface="MS Gothic" panose="020B0609070205080204" pitchFamily="49" charset="-128"/>
              </a:rPr>
              <a:t>影響</a:t>
            </a:r>
            <a:r>
              <a:rPr lang="ja-JP" altLang="en-US" sz="4400" dirty="0">
                <a:latin typeface="MS Gothic" panose="020B0609070205080204" pitchFamily="49" charset="-128"/>
                <a:ea typeface="MS Gothic" panose="020B0609070205080204" pitchFamily="49" charset="-128"/>
              </a:rPr>
              <a:t>ー</a:t>
            </a:r>
            <a:r>
              <a:rPr lang="ja-JP" altLang="zh-TW" sz="4000" dirty="0">
                <a:latin typeface="MS Gothic" panose="020B0609070205080204" pitchFamily="49" charset="-128"/>
                <a:ea typeface="MS Gothic" panose="020B0609070205080204" pitchFamily="49" charset="-128"/>
              </a:rPr>
              <a:t>「移行期の正義」</a:t>
            </a:r>
            <a:endParaRPr lang="zh-TW" altLang="en-US" sz="4000" dirty="0">
              <a:latin typeface="MS Gothic" panose="020B0609070205080204" pitchFamily="49" charset="-128"/>
              <a:ea typeface="MS Gothic" panose="020B0609070205080204" pitchFamily="49" charset="-128"/>
            </a:endParaRPr>
          </a:p>
        </p:txBody>
      </p:sp>
      <p:sp>
        <p:nvSpPr>
          <p:cNvPr id="5" name="內容版面配置區 4">
            <a:extLst>
              <a:ext uri="{FF2B5EF4-FFF2-40B4-BE49-F238E27FC236}">
                <a16:creationId xmlns:a16="http://schemas.microsoft.com/office/drawing/2014/main" id="{3CE1CA71-4ECA-6C45-AE25-7FAE55CDA090}"/>
              </a:ext>
            </a:extLst>
          </p:cNvPr>
          <p:cNvSpPr>
            <a:spLocks noGrp="1"/>
          </p:cNvSpPr>
          <p:nvPr>
            <p:ph idx="1"/>
          </p:nvPr>
        </p:nvSpPr>
        <p:spPr/>
        <p:txBody>
          <a:bodyPr>
            <a:normAutofit lnSpcReduction="10000"/>
          </a:bodyPr>
          <a:lstStyle/>
          <a:p>
            <a:pPr algn="just"/>
            <a:r>
              <a:rPr lang="ja-JP" altLang="zh-TW" dirty="0">
                <a:latin typeface="MS Gothic" panose="020B0609070205080204" pitchFamily="49" charset="-128"/>
                <a:ea typeface="MS Gothic" panose="020B0609070205080204" pitchFamily="49" charset="-128"/>
              </a:rPr>
              <a:t>「移行期の正義」</a:t>
            </a:r>
            <a:r>
              <a:rPr lang="ja-JP" altLang="en-US" dirty="0">
                <a:latin typeface="MS Gothic" panose="020B0609070205080204" pitchFamily="49" charset="-128"/>
                <a:ea typeface="MS Gothic" panose="020B0609070205080204" pitchFamily="49" charset="-128"/>
              </a:rPr>
              <a:t>：</a:t>
            </a:r>
            <a:r>
              <a:rPr lang="ja-JP" altLang="zh-TW" dirty="0">
                <a:latin typeface="MS Gothic" panose="020B0609070205080204" pitchFamily="49" charset="-128"/>
                <a:ea typeface="MS Gothic" panose="020B0609070205080204" pitchFamily="49" charset="-128"/>
              </a:rPr>
              <a:t>中国語は「轉型正義」であり、日本語</a:t>
            </a:r>
            <a:r>
              <a:rPr lang="ja-JP" altLang="en-US" dirty="0">
                <a:latin typeface="MS Gothic" panose="020B0609070205080204" pitchFamily="49" charset="-128"/>
                <a:ea typeface="MS Gothic" panose="020B0609070205080204" pitchFamily="49" charset="-128"/>
              </a:rPr>
              <a:t>で</a:t>
            </a:r>
            <a:r>
              <a:rPr lang="ja-JP" altLang="zh-TW" dirty="0">
                <a:latin typeface="MS Gothic" panose="020B0609070205080204" pitchFamily="49" charset="-128"/>
                <a:ea typeface="MS Gothic" panose="020B0609070205080204" pitchFamily="49" charset="-128"/>
              </a:rPr>
              <a:t>は「移行期の正義」と訳され</a:t>
            </a:r>
            <a:r>
              <a:rPr lang="ja-JP" altLang="en-US" dirty="0">
                <a:latin typeface="MS Gothic" panose="020B0609070205080204" pitchFamily="49" charset="-128"/>
                <a:ea typeface="MS Gothic" panose="020B0609070205080204" pitchFamily="49" charset="-128"/>
              </a:rPr>
              <a:t>る。</a:t>
            </a:r>
            <a:endParaRPr lang="en-US" altLang="ja-JP" dirty="0">
              <a:latin typeface="MS Gothic" panose="020B0609070205080204" pitchFamily="49" charset="-128"/>
              <a:ea typeface="MS Gothic" panose="020B0609070205080204" pitchFamily="49" charset="-128"/>
            </a:endParaRPr>
          </a:p>
          <a:p>
            <a:pPr algn="just"/>
            <a:r>
              <a:rPr lang="ja-JP" altLang="zh-TW" dirty="0">
                <a:latin typeface="MS Gothic" panose="020B0609070205080204" pitchFamily="49" charset="-128"/>
                <a:ea typeface="MS Gothic" panose="020B0609070205080204" pitchFamily="49" charset="-128"/>
              </a:rPr>
              <a:t>移行期の正義とは、権威主義的統治から民主主義に移行した社会が、過去に行われた人権侵害に対して責任者の処罰や被害者の名誉回復・補償を行ったり、旧時代から続く不公正や、弊害を抱えた制度を正して、公平と正義を実現することを指</a:t>
            </a:r>
            <a:r>
              <a:rPr lang="ja-JP" altLang="en-US" dirty="0">
                <a:latin typeface="MS Gothic" panose="020B0609070205080204" pitchFamily="49" charset="-128"/>
                <a:ea typeface="MS Gothic" panose="020B0609070205080204" pitchFamily="49" charset="-128"/>
              </a:rPr>
              <a:t>す。</a:t>
            </a:r>
            <a:endParaRPr lang="en-US" altLang="ja-JP" dirty="0">
              <a:latin typeface="MS Gothic" panose="020B0609070205080204" pitchFamily="49" charset="-128"/>
              <a:ea typeface="MS Gothic" panose="020B0609070205080204" pitchFamily="49" charset="-128"/>
            </a:endParaRPr>
          </a:p>
          <a:p>
            <a:pPr algn="just"/>
            <a:r>
              <a:rPr lang="ja-JP" altLang="en-US" dirty="0">
                <a:latin typeface="MS Gothic" panose="020B0609070205080204" pitchFamily="49" charset="-128"/>
                <a:ea typeface="MS Gothic" panose="020B0609070205080204" pitchFamily="49" charset="-128"/>
              </a:rPr>
              <a:t>民進党の中には、</a:t>
            </a:r>
            <a:r>
              <a:rPr lang="en-US" altLang="ja-JP" dirty="0">
                <a:latin typeface="MS Gothic" panose="020B0609070205080204" pitchFamily="49" charset="-128"/>
                <a:ea typeface="MS Gothic" panose="020B0609070205080204" pitchFamily="49" charset="-128"/>
              </a:rPr>
              <a:t>228</a:t>
            </a:r>
            <a:r>
              <a:rPr lang="ja-JP" altLang="en-US" dirty="0">
                <a:latin typeface="MS Gothic" panose="020B0609070205080204" pitchFamily="49" charset="-128"/>
                <a:ea typeface="MS Gothic" panose="020B0609070205080204" pitchFamily="49" charset="-128"/>
              </a:rPr>
              <a:t>事件や戒厳時期の被害者家族が多いこともあり、彼らは移行期の正義を目標として掲げ、国民党と対抗している。</a:t>
            </a:r>
            <a:endParaRPr lang="zh-TW" altLang="en-US" dirty="0"/>
          </a:p>
        </p:txBody>
      </p:sp>
      <p:pic>
        <p:nvPicPr>
          <p:cNvPr id="8" name="圖片 7">
            <a:extLst>
              <a:ext uri="{FF2B5EF4-FFF2-40B4-BE49-F238E27FC236}">
                <a16:creationId xmlns:a16="http://schemas.microsoft.com/office/drawing/2014/main" id="{155E1012-CB94-114F-AD3B-ADE93B49D5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5180" y="4409440"/>
            <a:ext cx="2448560" cy="2448560"/>
          </a:xfrm>
          <a:prstGeom prst="rect">
            <a:avLst/>
          </a:prstGeom>
        </p:spPr>
      </p:pic>
      <p:pic>
        <p:nvPicPr>
          <p:cNvPr id="9" name="圖片 8" descr="一張含有 文字 的圖片&#10;&#10;自動產生的描述">
            <a:extLst>
              <a:ext uri="{FF2B5EF4-FFF2-40B4-BE49-F238E27FC236}">
                <a16:creationId xmlns:a16="http://schemas.microsoft.com/office/drawing/2014/main" id="{BC8CE764-5DFE-E445-A7F5-8BD5BFA8A3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43592" y="5757688"/>
            <a:ext cx="1648408" cy="1100312"/>
          </a:xfrm>
          <a:prstGeom prst="rect">
            <a:avLst/>
          </a:prstGeom>
        </p:spPr>
      </p:pic>
    </p:spTree>
    <p:extLst>
      <p:ext uri="{BB962C8B-B14F-4D97-AF65-F5344CB8AC3E}">
        <p14:creationId xmlns:p14="http://schemas.microsoft.com/office/powerpoint/2010/main" val="4291310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08D4237D-B617-D54A-A0FF-C80089EB9AF9}"/>
              </a:ext>
            </a:extLst>
          </p:cNvPr>
          <p:cNvPicPr>
            <a:picLocks noChangeAspect="1"/>
          </p:cNvPicPr>
          <p:nvPr/>
        </p:nvPicPr>
        <p:blipFill>
          <a:blip r:embed="rId2" cstate="email">
            <a:alphaModFix amt="19000"/>
            <a:extLst>
              <a:ext uri="{28A0092B-C50C-407E-A947-70E740481C1C}">
                <a14:useLocalDpi xmlns:a14="http://schemas.microsoft.com/office/drawing/2010/main"/>
              </a:ext>
            </a:extLst>
          </a:blip>
          <a:stretch>
            <a:fillRect/>
          </a:stretch>
        </p:blipFill>
        <p:spPr>
          <a:xfrm>
            <a:off x="0" y="-479"/>
            <a:ext cx="12192000" cy="6858000"/>
          </a:xfrm>
          <a:prstGeom prst="rect">
            <a:avLst/>
          </a:prstGeom>
        </p:spPr>
      </p:pic>
      <p:sp>
        <p:nvSpPr>
          <p:cNvPr id="2" name="標題 1">
            <a:extLst>
              <a:ext uri="{FF2B5EF4-FFF2-40B4-BE49-F238E27FC236}">
                <a16:creationId xmlns:a16="http://schemas.microsoft.com/office/drawing/2014/main" id="{D300732A-A0C6-4B72-A3AB-A8E3A57DD4D7}"/>
              </a:ext>
            </a:extLst>
          </p:cNvPr>
          <p:cNvSpPr>
            <a:spLocks noGrp="1"/>
          </p:cNvSpPr>
          <p:nvPr>
            <p:ph type="title"/>
          </p:nvPr>
        </p:nvSpPr>
        <p:spPr>
          <a:xfrm>
            <a:off x="838200" y="603821"/>
            <a:ext cx="12039600" cy="1325563"/>
          </a:xfrm>
        </p:spPr>
        <p:txBody>
          <a:bodyPr>
            <a:normAutofit/>
          </a:bodyPr>
          <a:lstStyle/>
          <a:p>
            <a:r>
              <a:rPr lang="en-US" altLang="ja-JP" sz="4400" dirty="0">
                <a:solidFill>
                  <a:schemeClr val="tx2">
                    <a:lumMod val="75000"/>
                    <a:lumOff val="25000"/>
                  </a:schemeClr>
                </a:solidFill>
                <a:latin typeface="MS Gothic" panose="020B0609070205080204" pitchFamily="49" charset="-128"/>
                <a:ea typeface="MS Gothic" panose="020B0609070205080204" pitchFamily="49" charset="-128"/>
              </a:rPr>
              <a:t>2.28</a:t>
            </a:r>
            <a:r>
              <a:rPr lang="ja-JP" altLang="en-US" sz="4400" dirty="0">
                <a:solidFill>
                  <a:schemeClr val="tx2">
                    <a:lumMod val="75000"/>
                    <a:lumOff val="25000"/>
                  </a:schemeClr>
                </a:solidFill>
                <a:latin typeface="MS Gothic" panose="020B0609070205080204" pitchFamily="49" charset="-128"/>
                <a:ea typeface="MS Gothic" panose="020B0609070205080204" pitchFamily="49" charset="-128"/>
              </a:rPr>
              <a:t>事件の</a:t>
            </a:r>
            <a:r>
              <a:rPr lang="zh-TW" altLang="en-US" sz="4400" dirty="0">
                <a:solidFill>
                  <a:schemeClr val="tx2">
                    <a:lumMod val="75000"/>
                    <a:lumOff val="25000"/>
                  </a:schemeClr>
                </a:solidFill>
                <a:latin typeface="MS Gothic" panose="020B0609070205080204" pitchFamily="49" charset="-128"/>
                <a:ea typeface="MS Gothic" panose="020B0609070205080204" pitchFamily="49" charset="-128"/>
              </a:rPr>
              <a:t>現状</a:t>
            </a:r>
            <a:endParaRPr lang="zh-TW" altLang="en-US" sz="4000" dirty="0">
              <a:latin typeface="MS Gothic" panose="020B0609070205080204" pitchFamily="49" charset="-128"/>
              <a:ea typeface="MS Gothic" panose="020B0609070205080204" pitchFamily="49" charset="-128"/>
            </a:endParaRPr>
          </a:p>
        </p:txBody>
      </p:sp>
      <p:sp>
        <p:nvSpPr>
          <p:cNvPr id="5" name="內容版面配置區 4">
            <a:extLst>
              <a:ext uri="{FF2B5EF4-FFF2-40B4-BE49-F238E27FC236}">
                <a16:creationId xmlns:a16="http://schemas.microsoft.com/office/drawing/2014/main" id="{3CE1CA71-4ECA-6C45-AE25-7FAE55CDA090}"/>
              </a:ext>
            </a:extLst>
          </p:cNvPr>
          <p:cNvSpPr>
            <a:spLocks noGrp="1"/>
          </p:cNvSpPr>
          <p:nvPr>
            <p:ph idx="1"/>
          </p:nvPr>
        </p:nvSpPr>
        <p:spPr/>
        <p:txBody>
          <a:bodyPr>
            <a:normAutofit/>
          </a:bodyPr>
          <a:lstStyle/>
          <a:p>
            <a:pPr>
              <a:lnSpc>
                <a:spcPct val="150000"/>
              </a:lnSpc>
              <a:spcAft>
                <a:spcPts val="600"/>
              </a:spcAft>
            </a:pPr>
            <a:r>
              <a:rPr lang="ja-JP" altLang="en-US" dirty="0">
                <a:latin typeface="MS Gothic" panose="020B0609070205080204" pitchFamily="49" charset="-128"/>
                <a:ea typeface="MS Gothic" panose="020B0609070205080204" pitchFamily="49" charset="-128"/>
              </a:rPr>
              <a:t>今、二二八事件は多くの若い世代にとって、単なる休みの記念日にすぎない。</a:t>
            </a:r>
          </a:p>
          <a:p>
            <a:pPr>
              <a:lnSpc>
                <a:spcPct val="150000"/>
              </a:lnSpc>
              <a:spcAft>
                <a:spcPts val="600"/>
              </a:spcAft>
            </a:pPr>
            <a:r>
              <a:rPr lang="ja-JP" altLang="en-US" dirty="0">
                <a:latin typeface="MS Gothic" panose="020B0609070205080204" pitchFamily="49" charset="-128"/>
                <a:ea typeface="MS Gothic" panose="020B0609070205080204" pitchFamily="49" charset="-128"/>
              </a:rPr>
              <a:t>多くの人はこの日が台湾と台湾人にもつ重要性を知らない。</a:t>
            </a:r>
            <a:endParaRPr lang="en-US" altLang="ja-JP" dirty="0">
              <a:latin typeface="MS Gothic" panose="020B0609070205080204" pitchFamily="49" charset="-128"/>
              <a:ea typeface="MS Gothic" panose="020B0609070205080204" pitchFamily="49" charset="-128"/>
            </a:endParaRPr>
          </a:p>
          <a:p>
            <a:pPr>
              <a:lnSpc>
                <a:spcPct val="150000"/>
              </a:lnSpc>
              <a:spcAft>
                <a:spcPts val="600"/>
              </a:spcAft>
            </a:pPr>
            <a:r>
              <a:rPr lang="ja-JP" altLang="en-US" dirty="0">
                <a:latin typeface="MS Gothic" panose="020B0609070205080204" pitchFamily="49" charset="-128"/>
                <a:ea typeface="MS Gothic" panose="020B0609070205080204" pitchFamily="49" charset="-128"/>
              </a:rPr>
              <a:t>そのため、私たちは若い世代の興味を引き起こし、生活の中で関連議題に触れることが重要だと考えて</a:t>
            </a:r>
            <a:r>
              <a:rPr lang="zh-TW" altLang="en-US" dirty="0">
                <a:latin typeface="MS Gothic" panose="020B0609070205080204" pitchFamily="49" charset="-128"/>
                <a:ea typeface="MS Gothic" panose="020B0609070205080204" pitchFamily="49" charset="-128"/>
              </a:rPr>
              <a:t>いる。</a:t>
            </a:r>
          </a:p>
        </p:txBody>
      </p:sp>
      <p:pic>
        <p:nvPicPr>
          <p:cNvPr id="6150" name="Picture 6" descr="集合している人たちのイラスト（私服の若者） | かわいいフリー素材集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0068684" y="5216469"/>
            <a:ext cx="2123316" cy="1690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153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08D4237D-B617-D54A-A0FF-C80089EB9AF9}"/>
              </a:ext>
            </a:extLst>
          </p:cNvPr>
          <p:cNvPicPr>
            <a:picLocks noChangeAspect="1"/>
          </p:cNvPicPr>
          <p:nvPr/>
        </p:nvPicPr>
        <p:blipFill>
          <a:blip r:embed="rId2" cstate="email">
            <a:alphaModFix amt="19000"/>
            <a:extLst>
              <a:ext uri="{28A0092B-C50C-407E-A947-70E740481C1C}">
                <a14:useLocalDpi xmlns:a14="http://schemas.microsoft.com/office/drawing/2010/main"/>
              </a:ext>
            </a:extLst>
          </a:blip>
          <a:stretch>
            <a:fillRect/>
          </a:stretch>
        </p:blipFill>
        <p:spPr>
          <a:xfrm>
            <a:off x="0" y="-479"/>
            <a:ext cx="12192000" cy="6858000"/>
          </a:xfrm>
          <a:prstGeom prst="rect">
            <a:avLst/>
          </a:prstGeom>
        </p:spPr>
      </p:pic>
      <p:sp>
        <p:nvSpPr>
          <p:cNvPr id="2" name="標題 1">
            <a:extLst>
              <a:ext uri="{FF2B5EF4-FFF2-40B4-BE49-F238E27FC236}">
                <a16:creationId xmlns:a16="http://schemas.microsoft.com/office/drawing/2014/main" id="{D300732A-A0C6-4B72-A3AB-A8E3A57DD4D7}"/>
              </a:ext>
            </a:extLst>
          </p:cNvPr>
          <p:cNvSpPr>
            <a:spLocks noGrp="1"/>
          </p:cNvSpPr>
          <p:nvPr>
            <p:ph type="title"/>
          </p:nvPr>
        </p:nvSpPr>
        <p:spPr>
          <a:xfrm>
            <a:off x="838200" y="603821"/>
            <a:ext cx="12039600" cy="1325563"/>
          </a:xfrm>
        </p:spPr>
        <p:txBody>
          <a:bodyPr>
            <a:normAutofit/>
          </a:bodyPr>
          <a:lstStyle/>
          <a:p>
            <a:r>
              <a:rPr lang="en-US" altLang="ja-JP" sz="4400" dirty="0">
                <a:solidFill>
                  <a:schemeClr val="tx2">
                    <a:lumMod val="75000"/>
                    <a:lumOff val="25000"/>
                  </a:schemeClr>
                </a:solidFill>
                <a:latin typeface="MS Gothic" panose="020B0609070205080204" pitchFamily="49" charset="-128"/>
                <a:ea typeface="MS Gothic" panose="020B0609070205080204" pitchFamily="49" charset="-128"/>
              </a:rPr>
              <a:t>2.28</a:t>
            </a:r>
            <a:r>
              <a:rPr lang="ja-JP" altLang="en-US" sz="4400" dirty="0">
                <a:solidFill>
                  <a:schemeClr val="tx2">
                    <a:lumMod val="75000"/>
                    <a:lumOff val="25000"/>
                  </a:schemeClr>
                </a:solidFill>
                <a:latin typeface="MS Gothic" panose="020B0609070205080204" pitchFamily="49" charset="-128"/>
                <a:ea typeface="MS Gothic" panose="020B0609070205080204" pitchFamily="49" charset="-128"/>
              </a:rPr>
              <a:t>事件の</a:t>
            </a:r>
            <a:r>
              <a:rPr lang="zh-TW" altLang="en-US" sz="4400" dirty="0">
                <a:solidFill>
                  <a:schemeClr val="tx2">
                    <a:lumMod val="75000"/>
                    <a:lumOff val="25000"/>
                  </a:schemeClr>
                </a:solidFill>
                <a:latin typeface="MS Gothic" panose="020B0609070205080204" pitchFamily="49" charset="-128"/>
                <a:ea typeface="MS Gothic" panose="020B0609070205080204" pitchFamily="49" charset="-128"/>
              </a:rPr>
              <a:t>現状</a:t>
            </a:r>
            <a:r>
              <a:rPr lang="zh-TW" altLang="en-US" sz="4000" dirty="0">
                <a:latin typeface="MS Gothic" panose="020B0609070205080204" pitchFamily="49" charset="-128"/>
                <a:ea typeface="MS Gothic" panose="020B0609070205080204" pitchFamily="49" charset="-128"/>
              </a:rPr>
              <a:t>－</a:t>
            </a:r>
            <a:r>
              <a:rPr lang="ja-JP" altLang="en-US" sz="4000" dirty="0">
                <a:latin typeface="MS Gothic" panose="020B0609070205080204" pitchFamily="49" charset="-128"/>
                <a:ea typeface="MS Gothic" panose="020B0609070205080204" pitchFamily="49" charset="-128"/>
              </a:rPr>
              <a:t>私たちのアクションプラン</a:t>
            </a:r>
            <a:endParaRPr lang="zh-TW" altLang="en-US" sz="4000" dirty="0">
              <a:latin typeface="MS Gothic" panose="020B0609070205080204" pitchFamily="49" charset="-128"/>
              <a:ea typeface="MS Gothic" panose="020B0609070205080204" pitchFamily="49" charset="-128"/>
            </a:endParaRPr>
          </a:p>
        </p:txBody>
      </p:sp>
      <p:sp>
        <p:nvSpPr>
          <p:cNvPr id="3" name="內容版面配置區 2"/>
          <p:cNvSpPr>
            <a:spLocks noGrp="1"/>
          </p:cNvSpPr>
          <p:nvPr>
            <p:ph idx="1"/>
          </p:nvPr>
        </p:nvSpPr>
        <p:spPr/>
        <p:txBody>
          <a:bodyPr>
            <a:noAutofit/>
          </a:bodyPr>
          <a:lstStyle/>
          <a:p>
            <a:pPr marL="0" lvl="0" indent="0">
              <a:buNone/>
            </a:pPr>
            <a:r>
              <a:rPr lang="zh-TW" altLang="en-US" sz="3200" dirty="0">
                <a:solidFill>
                  <a:schemeClr val="tx2">
                    <a:lumMod val="90000"/>
                    <a:lumOff val="10000"/>
                  </a:schemeClr>
                </a:solidFill>
                <a:latin typeface="MS Gothic" panose="020B0609070205080204" pitchFamily="49" charset="-128"/>
                <a:ea typeface="MS Gothic" panose="020B0609070205080204" pitchFamily="49" charset="-128"/>
              </a:rPr>
              <a:t>平和への思いの継承：</a:t>
            </a:r>
            <a:endParaRPr lang="en-US" altLang="zh-TW" sz="3200" dirty="0">
              <a:solidFill>
                <a:schemeClr val="tx2">
                  <a:lumMod val="90000"/>
                  <a:lumOff val="10000"/>
                </a:schemeClr>
              </a:solidFill>
              <a:latin typeface="MS Gothic" panose="020B0609070205080204" pitchFamily="49" charset="-128"/>
              <a:ea typeface="MS Gothic" panose="020B0609070205080204" pitchFamily="49" charset="-128"/>
            </a:endParaRPr>
          </a:p>
          <a:p>
            <a:pPr marL="457200" lvl="0" indent="-457200">
              <a:lnSpc>
                <a:spcPct val="150000"/>
              </a:lnSpc>
              <a:spcBef>
                <a:spcPts val="0"/>
              </a:spcBef>
              <a:buFont typeface="+mj-lt"/>
              <a:buAutoNum type="arabicPeriod"/>
            </a:pPr>
            <a:r>
              <a:rPr lang="zh-TW" altLang="en-US" sz="3200" dirty="0">
                <a:latin typeface="MS Gothic" panose="020B0609070205080204" pitchFamily="49" charset="-128"/>
                <a:ea typeface="MS Gothic" panose="020B0609070205080204" pitchFamily="49" charset="-128"/>
              </a:rPr>
              <a:t>平和教育</a:t>
            </a:r>
            <a:endParaRPr lang="en-US" altLang="zh-TW" sz="3200" dirty="0">
              <a:latin typeface="MS Gothic" panose="020B0609070205080204" pitchFamily="49" charset="-128"/>
              <a:ea typeface="MS Gothic" panose="020B0609070205080204" pitchFamily="49" charset="-128"/>
            </a:endParaRPr>
          </a:p>
          <a:p>
            <a:pPr marL="457200" lvl="1" indent="0" algn="just" hangingPunct="0">
              <a:lnSpc>
                <a:spcPct val="150000"/>
              </a:lnSpc>
              <a:spcBef>
                <a:spcPts val="0"/>
              </a:spcBef>
              <a:buNone/>
            </a:pPr>
            <a:r>
              <a:rPr lang="ja-JP" altLang="en-US" sz="2800" dirty="0">
                <a:latin typeface="MS Gothic" panose="020B0609070205080204" pitchFamily="49" charset="-128"/>
                <a:ea typeface="MS Gothic" panose="020B0609070205080204" pitchFamily="49" charset="-128"/>
              </a:rPr>
              <a:t>歴史事件の陳述のほかに、平和教育を教科書にとり入れることで、次世代がこれらの歴史上の悲劇をより深く認識できる。</a:t>
            </a:r>
            <a:endParaRPr lang="en-US" altLang="zh-TW" sz="2800" dirty="0">
              <a:latin typeface="MS Gothic" panose="020B0609070205080204" pitchFamily="49" charset="-128"/>
              <a:ea typeface="MS Gothic" panose="020B0609070205080204" pitchFamily="49" charset="-128"/>
            </a:endParaRPr>
          </a:p>
          <a:p>
            <a:pPr marL="0" lvl="0" indent="0">
              <a:buNone/>
            </a:pPr>
            <a:endParaRPr lang="en-US" altLang="zh-TW" dirty="0">
              <a:solidFill>
                <a:schemeClr val="tx1">
                  <a:lumMod val="95000"/>
                  <a:lumOff val="5000"/>
                </a:schemeClr>
              </a:solidFill>
              <a:latin typeface="MS Gothic" panose="020B0609070205080204" pitchFamily="49" charset="-128"/>
              <a:ea typeface="MS Gothic" panose="020B0609070205080204" pitchFamily="49" charset="-128"/>
            </a:endParaRPr>
          </a:p>
          <a:p>
            <a:pPr marL="0" lvl="0" indent="0">
              <a:buNone/>
            </a:pPr>
            <a:endParaRPr lang="en-US" altLang="zh-TW" dirty="0">
              <a:solidFill>
                <a:schemeClr val="tx1">
                  <a:lumMod val="95000"/>
                  <a:lumOff val="5000"/>
                </a:schemeClr>
              </a:solidFill>
              <a:latin typeface="MS Gothic" panose="020B0609070205080204" pitchFamily="49" charset="-128"/>
              <a:ea typeface="MS Gothic" panose="020B0609070205080204" pitchFamily="49" charset="-128"/>
            </a:endParaRPr>
          </a:p>
          <a:p>
            <a:pPr marL="0" indent="0">
              <a:buNone/>
            </a:pPr>
            <a:endParaRPr lang="zh-TW" altLang="en-US" dirty="0"/>
          </a:p>
        </p:txBody>
      </p:sp>
      <p:pic>
        <p:nvPicPr>
          <p:cNvPr id="4100" name="Picture 4" descr="山積みの本のイラスト | かわいいフリー素材集 いらすとや"/>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97285" y="4723599"/>
            <a:ext cx="2234473" cy="213392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外国語を学ぶ人のイラスト（女性） | かわいいフリー素材集 いらすとや"/>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24210" y="4410634"/>
            <a:ext cx="1627635" cy="2464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761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08D4237D-B617-D54A-A0FF-C80089EB9AF9}"/>
              </a:ext>
            </a:extLst>
          </p:cNvPr>
          <p:cNvPicPr>
            <a:picLocks noChangeAspect="1"/>
          </p:cNvPicPr>
          <p:nvPr/>
        </p:nvPicPr>
        <p:blipFill>
          <a:blip r:embed="rId2" cstate="email">
            <a:alphaModFix amt="19000"/>
            <a:extLst>
              <a:ext uri="{28A0092B-C50C-407E-A947-70E740481C1C}">
                <a14:useLocalDpi xmlns:a14="http://schemas.microsoft.com/office/drawing/2010/main"/>
              </a:ext>
            </a:extLst>
          </a:blip>
          <a:stretch>
            <a:fillRect/>
          </a:stretch>
        </p:blipFill>
        <p:spPr>
          <a:xfrm>
            <a:off x="0" y="-479"/>
            <a:ext cx="12192000" cy="6858000"/>
          </a:xfrm>
          <a:prstGeom prst="rect">
            <a:avLst/>
          </a:prstGeom>
        </p:spPr>
      </p:pic>
      <p:sp>
        <p:nvSpPr>
          <p:cNvPr id="2" name="標題 1">
            <a:extLst>
              <a:ext uri="{FF2B5EF4-FFF2-40B4-BE49-F238E27FC236}">
                <a16:creationId xmlns:a16="http://schemas.microsoft.com/office/drawing/2014/main" id="{D300732A-A0C6-4B72-A3AB-A8E3A57DD4D7}"/>
              </a:ext>
            </a:extLst>
          </p:cNvPr>
          <p:cNvSpPr>
            <a:spLocks noGrp="1"/>
          </p:cNvSpPr>
          <p:nvPr>
            <p:ph type="title"/>
          </p:nvPr>
        </p:nvSpPr>
        <p:spPr>
          <a:xfrm>
            <a:off x="838200" y="603821"/>
            <a:ext cx="12039600" cy="1325563"/>
          </a:xfrm>
        </p:spPr>
        <p:txBody>
          <a:bodyPr>
            <a:normAutofit/>
          </a:bodyPr>
          <a:lstStyle/>
          <a:p>
            <a:r>
              <a:rPr lang="en-US" altLang="ja-JP" sz="4400" dirty="0">
                <a:solidFill>
                  <a:schemeClr val="tx2">
                    <a:lumMod val="75000"/>
                    <a:lumOff val="25000"/>
                  </a:schemeClr>
                </a:solidFill>
                <a:latin typeface="MS Gothic" panose="020B0609070205080204" pitchFamily="49" charset="-128"/>
                <a:ea typeface="MS Gothic" panose="020B0609070205080204" pitchFamily="49" charset="-128"/>
              </a:rPr>
              <a:t>2.28</a:t>
            </a:r>
            <a:r>
              <a:rPr lang="ja-JP" altLang="en-US" sz="4400" dirty="0">
                <a:solidFill>
                  <a:schemeClr val="tx2">
                    <a:lumMod val="75000"/>
                    <a:lumOff val="25000"/>
                  </a:schemeClr>
                </a:solidFill>
                <a:latin typeface="MS Gothic" panose="020B0609070205080204" pitchFamily="49" charset="-128"/>
                <a:ea typeface="MS Gothic" panose="020B0609070205080204" pitchFamily="49" charset="-128"/>
              </a:rPr>
              <a:t>事件の</a:t>
            </a:r>
            <a:r>
              <a:rPr lang="zh-TW" altLang="en-US" sz="4400" dirty="0">
                <a:solidFill>
                  <a:schemeClr val="tx2">
                    <a:lumMod val="75000"/>
                    <a:lumOff val="25000"/>
                  </a:schemeClr>
                </a:solidFill>
                <a:latin typeface="MS Gothic" panose="020B0609070205080204" pitchFamily="49" charset="-128"/>
                <a:ea typeface="MS Gothic" panose="020B0609070205080204" pitchFamily="49" charset="-128"/>
              </a:rPr>
              <a:t>現状</a:t>
            </a:r>
            <a:r>
              <a:rPr lang="zh-TW" altLang="en-US" sz="4000" dirty="0">
                <a:latin typeface="MS Gothic" panose="020B0609070205080204" pitchFamily="49" charset="-128"/>
                <a:ea typeface="MS Gothic" panose="020B0609070205080204" pitchFamily="49" charset="-128"/>
              </a:rPr>
              <a:t>－</a:t>
            </a:r>
            <a:r>
              <a:rPr lang="ja-JP" altLang="en-US" sz="4000" dirty="0">
                <a:latin typeface="MS Gothic" panose="020B0609070205080204" pitchFamily="49" charset="-128"/>
                <a:ea typeface="MS Gothic" panose="020B0609070205080204" pitchFamily="49" charset="-128"/>
              </a:rPr>
              <a:t>私たちのアクションプラン</a:t>
            </a:r>
            <a:endParaRPr lang="zh-TW" altLang="en-US" sz="4000" dirty="0">
              <a:latin typeface="MS Gothic" panose="020B0609070205080204" pitchFamily="49" charset="-128"/>
              <a:ea typeface="MS Gothic" panose="020B0609070205080204" pitchFamily="49" charset="-128"/>
            </a:endParaRPr>
          </a:p>
        </p:txBody>
      </p:sp>
      <p:sp>
        <p:nvSpPr>
          <p:cNvPr id="3" name="內容版面配置區 2"/>
          <p:cNvSpPr>
            <a:spLocks noGrp="1"/>
          </p:cNvSpPr>
          <p:nvPr>
            <p:ph idx="1"/>
          </p:nvPr>
        </p:nvSpPr>
        <p:spPr/>
        <p:txBody>
          <a:bodyPr>
            <a:noAutofit/>
          </a:bodyPr>
          <a:lstStyle/>
          <a:p>
            <a:pPr marL="0" lvl="0" indent="0">
              <a:buNone/>
            </a:pPr>
            <a:r>
              <a:rPr lang="zh-TW" altLang="en-US" sz="3200" dirty="0">
                <a:solidFill>
                  <a:schemeClr val="tx2">
                    <a:lumMod val="90000"/>
                    <a:lumOff val="10000"/>
                  </a:schemeClr>
                </a:solidFill>
                <a:latin typeface="MS Gothic" panose="020B0609070205080204" pitchFamily="49" charset="-128"/>
                <a:ea typeface="MS Gothic" panose="020B0609070205080204" pitchFamily="49" charset="-128"/>
              </a:rPr>
              <a:t>平和への思いの継承：</a:t>
            </a:r>
            <a:endParaRPr lang="en-US" altLang="zh-TW" sz="3200" dirty="0">
              <a:solidFill>
                <a:schemeClr val="tx2">
                  <a:lumMod val="90000"/>
                  <a:lumOff val="10000"/>
                </a:schemeClr>
              </a:solidFill>
              <a:latin typeface="MS Gothic" panose="020B0609070205080204" pitchFamily="49" charset="-128"/>
              <a:ea typeface="MS Gothic" panose="020B0609070205080204" pitchFamily="49" charset="-128"/>
            </a:endParaRPr>
          </a:p>
          <a:p>
            <a:pPr marL="514350" lvl="0" indent="-514350">
              <a:lnSpc>
                <a:spcPct val="150000"/>
              </a:lnSpc>
              <a:spcBef>
                <a:spcPts val="0"/>
              </a:spcBef>
              <a:buFont typeface="+mj-lt"/>
              <a:buAutoNum type="arabicPeriod" startAt="2"/>
            </a:pPr>
            <a:r>
              <a:rPr lang="zh-TW" altLang="en-US" sz="3200" dirty="0">
                <a:latin typeface="MS Gothic" panose="020B0609070205080204" pitchFamily="49" charset="-128"/>
                <a:ea typeface="MS Gothic" panose="020B0609070205080204" pitchFamily="49" charset="-128"/>
              </a:rPr>
              <a:t>記念イベント・</a:t>
            </a:r>
            <a:r>
              <a:rPr lang="ja-JP" altLang="en-US" sz="3200" dirty="0">
                <a:latin typeface="MS Gothic" panose="020B0609070205080204" pitchFamily="49" charset="-128"/>
                <a:ea typeface="MS Gothic" panose="020B0609070205080204" pitchFamily="49" charset="-128"/>
              </a:rPr>
              <a:t>記念</a:t>
            </a:r>
            <a:r>
              <a:rPr lang="zh-TW" altLang="en-US" sz="3200" dirty="0">
                <a:latin typeface="MS Gothic" panose="020B0609070205080204" pitchFamily="49" charset="-128"/>
                <a:ea typeface="MS Gothic" panose="020B0609070205080204" pitchFamily="49" charset="-128"/>
              </a:rPr>
              <a:t>館</a:t>
            </a:r>
            <a:endParaRPr lang="en-US" altLang="zh-TW" sz="3200" dirty="0">
              <a:latin typeface="MS Gothic" panose="020B0609070205080204" pitchFamily="49" charset="-128"/>
              <a:ea typeface="MS Gothic" panose="020B0609070205080204" pitchFamily="49" charset="-128"/>
            </a:endParaRPr>
          </a:p>
          <a:p>
            <a:pPr marL="457200" lvl="1" indent="0">
              <a:lnSpc>
                <a:spcPct val="150000"/>
              </a:lnSpc>
              <a:buNone/>
            </a:pPr>
            <a:r>
              <a:rPr lang="ja-JP" altLang="en-US" sz="2800" dirty="0">
                <a:latin typeface="MS Gothic" panose="020B0609070205080204" pitchFamily="49" charset="-128"/>
                <a:ea typeface="MS Gothic" panose="020B0609070205080204" pitchFamily="49" charset="-128"/>
              </a:rPr>
              <a:t>事件に関する記念行事の開催と記念館の設立も、これらの事件の真相と証拠を残し、より多くの人々に事実を理解してもらい、歴史の教訓を記憶に残すことができる。</a:t>
            </a:r>
            <a:endParaRPr lang="en-US" altLang="zh-TW" sz="2800" dirty="0">
              <a:latin typeface="MS Gothic" panose="020B0609070205080204" pitchFamily="49" charset="-128"/>
              <a:ea typeface="MS Gothic" panose="020B0609070205080204" pitchFamily="49" charset="-128"/>
            </a:endParaRPr>
          </a:p>
          <a:p>
            <a:pPr marL="0" lvl="0" indent="0">
              <a:buNone/>
            </a:pPr>
            <a:endParaRPr lang="en-US" altLang="zh-TW" dirty="0">
              <a:solidFill>
                <a:schemeClr val="tx1">
                  <a:lumMod val="95000"/>
                  <a:lumOff val="5000"/>
                </a:schemeClr>
              </a:solidFill>
              <a:latin typeface="MS Gothic" panose="020B0609070205080204" pitchFamily="49" charset="-128"/>
              <a:ea typeface="MS Gothic" panose="020B0609070205080204" pitchFamily="49" charset="-128"/>
            </a:endParaRPr>
          </a:p>
          <a:p>
            <a:pPr marL="0" indent="0">
              <a:buNone/>
            </a:pPr>
            <a:endParaRPr lang="zh-TW" altLang="en-US" dirty="0"/>
          </a:p>
        </p:txBody>
      </p:sp>
      <p:pic>
        <p:nvPicPr>
          <p:cNvPr id="3075" name="Picture 3" descr="石碑のイラスト | かわいいフリー素材集 いらすとや"/>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75178" y="4654839"/>
            <a:ext cx="2116822" cy="211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538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08D4237D-B617-D54A-A0FF-C80089EB9AF9}"/>
              </a:ext>
            </a:extLst>
          </p:cNvPr>
          <p:cNvPicPr>
            <a:picLocks noChangeAspect="1"/>
          </p:cNvPicPr>
          <p:nvPr/>
        </p:nvPicPr>
        <p:blipFill>
          <a:blip r:embed="rId2" cstate="email">
            <a:alphaModFix amt="19000"/>
            <a:extLst>
              <a:ext uri="{28A0092B-C50C-407E-A947-70E740481C1C}">
                <a14:useLocalDpi xmlns:a14="http://schemas.microsoft.com/office/drawing/2010/main"/>
              </a:ext>
            </a:extLst>
          </a:blip>
          <a:stretch>
            <a:fillRect/>
          </a:stretch>
        </p:blipFill>
        <p:spPr>
          <a:xfrm>
            <a:off x="0" y="-479"/>
            <a:ext cx="12192000" cy="6858000"/>
          </a:xfrm>
          <a:prstGeom prst="rect">
            <a:avLst/>
          </a:prstGeom>
        </p:spPr>
      </p:pic>
      <p:sp>
        <p:nvSpPr>
          <p:cNvPr id="2" name="標題 1">
            <a:extLst>
              <a:ext uri="{FF2B5EF4-FFF2-40B4-BE49-F238E27FC236}">
                <a16:creationId xmlns:a16="http://schemas.microsoft.com/office/drawing/2014/main" id="{D300732A-A0C6-4B72-A3AB-A8E3A57DD4D7}"/>
              </a:ext>
            </a:extLst>
          </p:cNvPr>
          <p:cNvSpPr>
            <a:spLocks noGrp="1"/>
          </p:cNvSpPr>
          <p:nvPr>
            <p:ph type="title"/>
          </p:nvPr>
        </p:nvSpPr>
        <p:spPr>
          <a:xfrm>
            <a:off x="838200" y="603821"/>
            <a:ext cx="12039600" cy="1325563"/>
          </a:xfrm>
        </p:spPr>
        <p:txBody>
          <a:bodyPr>
            <a:normAutofit/>
          </a:bodyPr>
          <a:lstStyle/>
          <a:p>
            <a:r>
              <a:rPr lang="en-US" altLang="ja-JP" sz="4400" dirty="0">
                <a:solidFill>
                  <a:schemeClr val="tx2">
                    <a:lumMod val="75000"/>
                    <a:lumOff val="25000"/>
                  </a:schemeClr>
                </a:solidFill>
                <a:latin typeface="MS Gothic" panose="020B0609070205080204" pitchFamily="49" charset="-128"/>
                <a:ea typeface="MS Gothic" panose="020B0609070205080204" pitchFamily="49" charset="-128"/>
              </a:rPr>
              <a:t>2.28</a:t>
            </a:r>
            <a:r>
              <a:rPr lang="ja-JP" altLang="en-US" sz="4400" dirty="0">
                <a:solidFill>
                  <a:schemeClr val="tx2">
                    <a:lumMod val="75000"/>
                    <a:lumOff val="25000"/>
                  </a:schemeClr>
                </a:solidFill>
                <a:latin typeface="MS Gothic" panose="020B0609070205080204" pitchFamily="49" charset="-128"/>
                <a:ea typeface="MS Gothic" panose="020B0609070205080204" pitchFamily="49" charset="-128"/>
              </a:rPr>
              <a:t>事件の</a:t>
            </a:r>
            <a:r>
              <a:rPr lang="zh-TW" altLang="en-US" sz="4400" dirty="0">
                <a:solidFill>
                  <a:schemeClr val="tx2">
                    <a:lumMod val="75000"/>
                    <a:lumOff val="25000"/>
                  </a:schemeClr>
                </a:solidFill>
                <a:latin typeface="MS Gothic" panose="020B0609070205080204" pitchFamily="49" charset="-128"/>
                <a:ea typeface="MS Gothic" panose="020B0609070205080204" pitchFamily="49" charset="-128"/>
              </a:rPr>
              <a:t>現状</a:t>
            </a:r>
            <a:r>
              <a:rPr lang="zh-TW" altLang="en-US" sz="4000" dirty="0">
                <a:latin typeface="MS Gothic" panose="020B0609070205080204" pitchFamily="49" charset="-128"/>
                <a:ea typeface="MS Gothic" panose="020B0609070205080204" pitchFamily="49" charset="-128"/>
              </a:rPr>
              <a:t>－</a:t>
            </a:r>
            <a:r>
              <a:rPr lang="ja-JP" altLang="en-US" sz="4000" dirty="0">
                <a:latin typeface="MS Gothic" panose="020B0609070205080204" pitchFamily="49" charset="-128"/>
                <a:ea typeface="MS Gothic" panose="020B0609070205080204" pitchFamily="49" charset="-128"/>
              </a:rPr>
              <a:t>私たちのアクションプラン</a:t>
            </a:r>
            <a:endParaRPr lang="zh-TW" altLang="en-US" sz="4000" dirty="0">
              <a:latin typeface="MS Gothic" panose="020B0609070205080204" pitchFamily="49" charset="-128"/>
              <a:ea typeface="MS Gothic" panose="020B0609070205080204" pitchFamily="49" charset="-128"/>
            </a:endParaRPr>
          </a:p>
        </p:txBody>
      </p:sp>
      <p:sp>
        <p:nvSpPr>
          <p:cNvPr id="5" name="內容版面配置區 4">
            <a:extLst>
              <a:ext uri="{FF2B5EF4-FFF2-40B4-BE49-F238E27FC236}">
                <a16:creationId xmlns:a16="http://schemas.microsoft.com/office/drawing/2014/main" id="{3CE1CA71-4ECA-6C45-AE25-7FAE55CDA090}"/>
              </a:ext>
            </a:extLst>
          </p:cNvPr>
          <p:cNvSpPr>
            <a:spLocks noGrp="1"/>
          </p:cNvSpPr>
          <p:nvPr>
            <p:ph idx="1"/>
          </p:nvPr>
        </p:nvSpPr>
        <p:spPr/>
        <p:txBody>
          <a:bodyPr>
            <a:normAutofit/>
          </a:bodyPr>
          <a:lstStyle/>
          <a:p>
            <a:pPr marL="0" indent="0">
              <a:lnSpc>
                <a:spcPct val="150000"/>
              </a:lnSpc>
              <a:spcBef>
                <a:spcPts val="0"/>
              </a:spcBef>
              <a:buNone/>
            </a:pPr>
            <a:r>
              <a:rPr lang="zh-TW" altLang="en-US" sz="3200" dirty="0">
                <a:solidFill>
                  <a:schemeClr val="tx1">
                    <a:lumMod val="95000"/>
                    <a:lumOff val="5000"/>
                  </a:schemeClr>
                </a:solidFill>
                <a:latin typeface="MS Gothic" panose="020B0609070205080204" pitchFamily="49" charset="-128"/>
                <a:ea typeface="MS Gothic" panose="020B0609070205080204" pitchFamily="49" charset="-128"/>
              </a:rPr>
              <a:t>平和への思いの発信：</a:t>
            </a:r>
            <a:endParaRPr lang="en-US" altLang="zh-TW" sz="3200" dirty="0">
              <a:latin typeface="MS Gothic" panose="020B0609070205080204" pitchFamily="49" charset="-128"/>
              <a:ea typeface="MS Gothic" panose="020B0609070205080204" pitchFamily="49" charset="-128"/>
            </a:endParaRPr>
          </a:p>
          <a:p>
            <a:pPr marL="457200" lvl="0" indent="-457200">
              <a:lnSpc>
                <a:spcPct val="150000"/>
              </a:lnSpc>
              <a:spcBef>
                <a:spcPts val="0"/>
              </a:spcBef>
              <a:buFont typeface="+mj-lt"/>
              <a:buAutoNum type="arabicPeriod"/>
            </a:pPr>
            <a:r>
              <a:rPr lang="en-US" altLang="zh-TW" sz="3200" dirty="0">
                <a:latin typeface="MS Gothic" panose="020B0609070205080204" pitchFamily="49" charset="-128"/>
                <a:ea typeface="MS Gothic" panose="020B0609070205080204" pitchFamily="49" charset="-128"/>
              </a:rPr>
              <a:t>SNS</a:t>
            </a:r>
            <a:r>
              <a:rPr lang="zh-TW" altLang="en-US" sz="3200" dirty="0">
                <a:latin typeface="MS Gothic" panose="020B0609070205080204" pitchFamily="49" charset="-128"/>
                <a:ea typeface="MS Gothic" panose="020B0609070205080204" pitchFamily="49" charset="-128"/>
              </a:rPr>
              <a:t>発信</a:t>
            </a:r>
            <a:endParaRPr lang="en-US" altLang="ja-JP" sz="3200" dirty="0"/>
          </a:p>
          <a:p>
            <a:pPr>
              <a:lnSpc>
                <a:spcPct val="150000"/>
              </a:lnSpc>
            </a:pPr>
            <a:r>
              <a:rPr lang="ja-JP" altLang="en-US" sz="2400" dirty="0">
                <a:latin typeface="MS Gothic" panose="020B0609070205080204" pitchFamily="49" charset="-128"/>
                <a:ea typeface="MS Gothic" panose="020B0609070205080204" pitchFamily="49" charset="-128"/>
              </a:rPr>
              <a:t>ツイッターやフェイスブック、インスタグラムなどの</a:t>
            </a:r>
            <a:r>
              <a:rPr lang="en-US" altLang="ja-JP" sz="2400" dirty="0">
                <a:latin typeface="MS Gothic" panose="020B0609070205080204" pitchFamily="49" charset="-128"/>
                <a:ea typeface="MS Gothic" panose="020B0609070205080204" pitchFamily="49" charset="-128"/>
              </a:rPr>
              <a:t>SNS</a:t>
            </a:r>
            <a:r>
              <a:rPr lang="ja-JP" altLang="en-US" sz="2400" dirty="0">
                <a:latin typeface="MS Gothic" panose="020B0609070205080204" pitchFamily="49" charset="-128"/>
                <a:ea typeface="MS Gothic" panose="020B0609070205080204" pitchFamily="49" charset="-128"/>
              </a:rPr>
              <a:t>を通じて、平和</a:t>
            </a:r>
            <a:r>
              <a:rPr lang="ja-JP" altLang="en-US" sz="2400">
                <a:latin typeface="MS Gothic" panose="020B0609070205080204" pitchFamily="49" charset="-128"/>
                <a:ea typeface="MS Gothic" panose="020B0609070205080204" pitchFamily="49" charset="-128"/>
              </a:rPr>
              <a:t>に関連する概念</a:t>
            </a:r>
            <a:r>
              <a:rPr lang="ja-JP" altLang="en-US" sz="2400" dirty="0">
                <a:latin typeface="MS Gothic" panose="020B0609070205080204" pitchFamily="49" charset="-128"/>
                <a:ea typeface="MS Gothic" panose="020B0609070205080204" pitchFamily="49" charset="-128"/>
              </a:rPr>
              <a:t>を人々の生活に浸透させる</a:t>
            </a:r>
            <a:r>
              <a:rPr lang="zh-TW" altLang="en-US" sz="2400" dirty="0">
                <a:latin typeface="MS Gothic" panose="020B0609070205080204" pitchFamily="49" charset="-128"/>
                <a:ea typeface="MS Gothic" panose="020B0609070205080204" pitchFamily="49" charset="-128"/>
              </a:rPr>
              <a:t>。</a:t>
            </a:r>
          </a:p>
        </p:txBody>
      </p:sp>
      <p:sp>
        <p:nvSpPr>
          <p:cNvPr id="11" name="雲朵形圖說文字 10"/>
          <p:cNvSpPr/>
          <p:nvPr/>
        </p:nvSpPr>
        <p:spPr>
          <a:xfrm>
            <a:off x="7207309" y="4255857"/>
            <a:ext cx="5057920" cy="2699693"/>
          </a:xfrm>
          <a:prstGeom prst="cloudCallout">
            <a:avLst>
              <a:gd name="adj1" fmla="val -60805"/>
              <a:gd name="adj2" fmla="val 1526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 name="群組 2"/>
          <p:cNvGrpSpPr/>
          <p:nvPr/>
        </p:nvGrpSpPr>
        <p:grpSpPr>
          <a:xfrm rot="21192447">
            <a:off x="7944575" y="4859012"/>
            <a:ext cx="3566900" cy="1088862"/>
            <a:chOff x="4391804" y="4674055"/>
            <a:chExt cx="5818500" cy="1516563"/>
          </a:xfrm>
        </p:grpSpPr>
        <p:pic>
          <p:nvPicPr>
            <p:cNvPr id="6" name="圖片 5">
              <a:extLst>
                <a:ext uri="{FF2B5EF4-FFF2-40B4-BE49-F238E27FC236}">
                  <a16:creationId xmlns:a16="http://schemas.microsoft.com/office/drawing/2014/main" id="{E301144F-93E6-CB40-961F-C961911894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1804" y="4788675"/>
              <a:ext cx="1720517" cy="1399354"/>
            </a:xfrm>
            <a:prstGeom prst="rect">
              <a:avLst/>
            </a:prstGeom>
          </p:spPr>
        </p:pic>
        <p:pic>
          <p:nvPicPr>
            <p:cNvPr id="8" name="圖片 7">
              <a:extLst>
                <a:ext uri="{FF2B5EF4-FFF2-40B4-BE49-F238E27FC236}">
                  <a16:creationId xmlns:a16="http://schemas.microsoft.com/office/drawing/2014/main" id="{A5F0CF4A-6ED7-9A41-9ECE-6E1D9AB825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47338" y="4674055"/>
              <a:ext cx="1513974" cy="1513974"/>
            </a:xfrm>
            <a:prstGeom prst="rect">
              <a:avLst/>
            </a:prstGeom>
          </p:spPr>
        </p:pic>
        <p:pic>
          <p:nvPicPr>
            <p:cNvPr id="9" name="圖片 8">
              <a:extLst>
                <a:ext uri="{FF2B5EF4-FFF2-40B4-BE49-F238E27FC236}">
                  <a16:creationId xmlns:a16="http://schemas.microsoft.com/office/drawing/2014/main" id="{2B93BA1F-3F7D-824C-86D1-8AF2880CA8CD}"/>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2083" b="97135" l="3636" r="95065">
                          <a14:foregroundMark x1="33506" y1="5729" x2="33506" y2="5729"/>
                          <a14:foregroundMark x1="95065" y1="23438" x2="95065" y2="23438"/>
                          <a14:foregroundMark x1="93766" y1="73438" x2="93766" y2="73438"/>
                          <a14:foregroundMark x1="76364" y1="95052" x2="76364" y2="95052"/>
                          <a14:foregroundMark x1="77922" y1="23698" x2="77922" y2="23698"/>
                          <a14:foregroundMark x1="47273" y1="2865" x2="47273" y2="2865"/>
                          <a14:foregroundMark x1="73506" y1="2083" x2="73506" y2="2083"/>
                          <a14:foregroundMark x1="5714" y1="16406" x2="5714" y2="16406"/>
                          <a14:foregroundMark x1="3896" y1="45052" x2="3896" y2="45052"/>
                          <a14:foregroundMark x1="5714" y1="82031" x2="5714" y2="82031"/>
                          <a14:foregroundMark x1="15844" y1="91667" x2="15844" y2="91667"/>
                          <a14:foregroundMark x1="25974" y1="92708" x2="25974" y2="92708"/>
                          <a14:foregroundMark x1="45974" y1="93229" x2="45974" y2="93229"/>
                          <a14:foregroundMark x1="58182" y1="93229" x2="58182" y2="93229"/>
                          <a14:foregroundMark x1="60000" y1="97396" x2="60000" y2="97396"/>
                          <a14:foregroundMark x1="5714" y1="27344" x2="5714" y2="27344"/>
                        </a14:backgroundRemoval>
                      </a14:imgEffect>
                    </a14:imgLayer>
                  </a14:imgProps>
                </a:ext>
                <a:ext uri="{28A0092B-C50C-407E-A947-70E740481C1C}">
                  <a14:useLocalDpi xmlns:a14="http://schemas.microsoft.com/office/drawing/2010/main"/>
                </a:ext>
              </a:extLst>
            </a:blip>
            <a:srcRect/>
            <a:stretch/>
          </p:blipFill>
          <p:spPr>
            <a:xfrm>
              <a:off x="8696329" y="4676641"/>
              <a:ext cx="1513975" cy="1513977"/>
            </a:xfrm>
            <a:prstGeom prst="rect">
              <a:avLst/>
            </a:prstGeom>
          </p:spPr>
        </p:pic>
      </p:grpSp>
      <p:pic>
        <p:nvPicPr>
          <p:cNvPr id="5122" name="Picture 2" descr="スマートフォン・スマホのイラスト | かわいいフリー素材集 いらすとや"/>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21273312">
            <a:off x="5084164" y="5301029"/>
            <a:ext cx="1624179" cy="1760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741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08D4237D-B617-D54A-A0FF-C80089EB9AF9}"/>
              </a:ext>
            </a:extLst>
          </p:cNvPr>
          <p:cNvPicPr>
            <a:picLocks noChangeAspect="1"/>
          </p:cNvPicPr>
          <p:nvPr/>
        </p:nvPicPr>
        <p:blipFill>
          <a:blip r:embed="rId2" cstate="email">
            <a:alphaModFix amt="19000"/>
            <a:extLst>
              <a:ext uri="{28A0092B-C50C-407E-A947-70E740481C1C}">
                <a14:useLocalDpi xmlns:a14="http://schemas.microsoft.com/office/drawing/2010/main"/>
              </a:ext>
            </a:extLst>
          </a:blip>
          <a:stretch>
            <a:fillRect/>
          </a:stretch>
        </p:blipFill>
        <p:spPr>
          <a:xfrm>
            <a:off x="0" y="-479"/>
            <a:ext cx="12192000" cy="6858000"/>
          </a:xfrm>
          <a:prstGeom prst="rect">
            <a:avLst/>
          </a:prstGeom>
        </p:spPr>
      </p:pic>
      <p:sp>
        <p:nvSpPr>
          <p:cNvPr id="2" name="標題 1">
            <a:extLst>
              <a:ext uri="{FF2B5EF4-FFF2-40B4-BE49-F238E27FC236}">
                <a16:creationId xmlns:a16="http://schemas.microsoft.com/office/drawing/2014/main" id="{D300732A-A0C6-4B72-A3AB-A8E3A57DD4D7}"/>
              </a:ext>
            </a:extLst>
          </p:cNvPr>
          <p:cNvSpPr>
            <a:spLocks noGrp="1"/>
          </p:cNvSpPr>
          <p:nvPr>
            <p:ph type="title"/>
          </p:nvPr>
        </p:nvSpPr>
        <p:spPr>
          <a:xfrm>
            <a:off x="838200" y="603821"/>
            <a:ext cx="12039600" cy="1325563"/>
          </a:xfrm>
        </p:spPr>
        <p:txBody>
          <a:bodyPr>
            <a:normAutofit/>
          </a:bodyPr>
          <a:lstStyle/>
          <a:p>
            <a:r>
              <a:rPr lang="en-US" altLang="ja-JP" sz="4400" dirty="0">
                <a:solidFill>
                  <a:schemeClr val="tx2">
                    <a:lumMod val="75000"/>
                    <a:lumOff val="25000"/>
                  </a:schemeClr>
                </a:solidFill>
                <a:latin typeface="MS Gothic" panose="020B0609070205080204" pitchFamily="49" charset="-128"/>
                <a:ea typeface="MS Gothic" panose="020B0609070205080204" pitchFamily="49" charset="-128"/>
              </a:rPr>
              <a:t>2.28</a:t>
            </a:r>
            <a:r>
              <a:rPr lang="ja-JP" altLang="en-US" sz="4400" dirty="0">
                <a:solidFill>
                  <a:schemeClr val="tx2">
                    <a:lumMod val="75000"/>
                    <a:lumOff val="25000"/>
                  </a:schemeClr>
                </a:solidFill>
                <a:latin typeface="MS Gothic" panose="020B0609070205080204" pitchFamily="49" charset="-128"/>
                <a:ea typeface="MS Gothic" panose="020B0609070205080204" pitchFamily="49" charset="-128"/>
              </a:rPr>
              <a:t>事件の</a:t>
            </a:r>
            <a:r>
              <a:rPr lang="zh-TW" altLang="en-US" sz="4400" dirty="0">
                <a:solidFill>
                  <a:schemeClr val="tx2">
                    <a:lumMod val="75000"/>
                    <a:lumOff val="25000"/>
                  </a:schemeClr>
                </a:solidFill>
                <a:latin typeface="MS Gothic" panose="020B0609070205080204" pitchFamily="49" charset="-128"/>
                <a:ea typeface="MS Gothic" panose="020B0609070205080204" pitchFamily="49" charset="-128"/>
              </a:rPr>
              <a:t>現状</a:t>
            </a:r>
            <a:r>
              <a:rPr lang="zh-TW" altLang="en-US" sz="4000" dirty="0">
                <a:latin typeface="MS Gothic" panose="020B0609070205080204" pitchFamily="49" charset="-128"/>
                <a:ea typeface="MS Gothic" panose="020B0609070205080204" pitchFamily="49" charset="-128"/>
              </a:rPr>
              <a:t>－</a:t>
            </a:r>
            <a:r>
              <a:rPr lang="ja-JP" altLang="en-US" sz="4000" dirty="0">
                <a:latin typeface="MS Gothic" panose="020B0609070205080204" pitchFamily="49" charset="-128"/>
                <a:ea typeface="MS Gothic" panose="020B0609070205080204" pitchFamily="49" charset="-128"/>
              </a:rPr>
              <a:t>私たちのアクションプラン</a:t>
            </a:r>
            <a:endParaRPr lang="zh-TW" altLang="en-US" sz="4000" dirty="0">
              <a:latin typeface="MS Gothic" panose="020B0609070205080204" pitchFamily="49" charset="-128"/>
              <a:ea typeface="MS Gothic" panose="020B0609070205080204" pitchFamily="49" charset="-128"/>
            </a:endParaRPr>
          </a:p>
        </p:txBody>
      </p:sp>
      <p:sp>
        <p:nvSpPr>
          <p:cNvPr id="5" name="內容版面配置區 4">
            <a:extLst>
              <a:ext uri="{FF2B5EF4-FFF2-40B4-BE49-F238E27FC236}">
                <a16:creationId xmlns:a16="http://schemas.microsoft.com/office/drawing/2014/main" id="{3CE1CA71-4ECA-6C45-AE25-7FAE55CDA090}"/>
              </a:ext>
            </a:extLst>
          </p:cNvPr>
          <p:cNvSpPr>
            <a:spLocks noGrp="1"/>
          </p:cNvSpPr>
          <p:nvPr>
            <p:ph idx="1"/>
          </p:nvPr>
        </p:nvSpPr>
        <p:spPr/>
        <p:txBody>
          <a:bodyPr>
            <a:normAutofit/>
          </a:bodyPr>
          <a:lstStyle/>
          <a:p>
            <a:pPr marL="0" indent="0">
              <a:lnSpc>
                <a:spcPct val="150000"/>
              </a:lnSpc>
              <a:spcBef>
                <a:spcPts val="0"/>
              </a:spcBef>
              <a:buNone/>
            </a:pPr>
            <a:r>
              <a:rPr lang="zh-TW" altLang="en-US" sz="3200" dirty="0">
                <a:solidFill>
                  <a:schemeClr val="tx1">
                    <a:lumMod val="95000"/>
                    <a:lumOff val="5000"/>
                  </a:schemeClr>
                </a:solidFill>
                <a:latin typeface="MS Gothic" panose="020B0609070205080204" pitchFamily="49" charset="-128"/>
                <a:ea typeface="MS Gothic" panose="020B0609070205080204" pitchFamily="49" charset="-128"/>
              </a:rPr>
              <a:t>平和への思いの発信：</a:t>
            </a:r>
            <a:endParaRPr lang="en-US" altLang="zh-TW" sz="3200" dirty="0">
              <a:latin typeface="MS Gothic" panose="020B0609070205080204" pitchFamily="49" charset="-128"/>
              <a:ea typeface="MS Gothic" panose="020B0609070205080204" pitchFamily="49" charset="-128"/>
            </a:endParaRPr>
          </a:p>
          <a:p>
            <a:pPr marL="0" lvl="0" indent="0">
              <a:lnSpc>
                <a:spcPct val="150000"/>
              </a:lnSpc>
              <a:spcBef>
                <a:spcPts val="0"/>
              </a:spcBef>
              <a:buNone/>
            </a:pPr>
            <a:r>
              <a:rPr lang="en-US" altLang="zh-TW" sz="3200" dirty="0">
                <a:latin typeface="MS Gothic" panose="020B0609070205080204" pitchFamily="49" charset="-128"/>
                <a:ea typeface="MS Gothic" panose="020B0609070205080204" pitchFamily="49" charset="-128"/>
              </a:rPr>
              <a:t>2. YOUTUBE</a:t>
            </a:r>
          </a:p>
          <a:p>
            <a:pPr>
              <a:lnSpc>
                <a:spcPct val="150000"/>
              </a:lnSpc>
              <a:spcBef>
                <a:spcPts val="0"/>
              </a:spcBef>
            </a:pPr>
            <a:r>
              <a:rPr lang="ja-JP" altLang="en-US" sz="2400" dirty="0">
                <a:latin typeface="MS Gothic" panose="020B0609070205080204" pitchFamily="49" charset="-128"/>
                <a:ea typeface="MS Gothic" panose="020B0609070205080204" pitchFamily="49" charset="-128"/>
              </a:rPr>
              <a:t>ユーチューブを通じて歴史事件に関する動画</a:t>
            </a:r>
            <a:r>
              <a:rPr lang="ja-JP" altLang="en-US" sz="2400">
                <a:latin typeface="MS Gothic" panose="020B0609070205080204" pitchFamily="49" charset="-128"/>
                <a:ea typeface="MS Gothic" panose="020B0609070205080204" pitchFamily="49" charset="-128"/>
              </a:rPr>
              <a:t>をアップロード</a:t>
            </a:r>
            <a:r>
              <a:rPr lang="zh-TW" altLang="en-US" sz="2400" dirty="0">
                <a:latin typeface="MS Gothic" panose="020B0609070205080204" pitchFamily="49" charset="-128"/>
                <a:ea typeface="MS Gothic" panose="020B0609070205080204" pitchFamily="49" charset="-128"/>
              </a:rPr>
              <a:t>する</a:t>
            </a:r>
            <a:r>
              <a:rPr lang="ja-JP" altLang="en-US" sz="2400">
                <a:latin typeface="MS Gothic" panose="020B0609070205080204" pitchFamily="49" charset="-128"/>
                <a:ea typeface="MS Gothic" panose="020B0609070205080204" pitchFamily="49" charset="-128"/>
              </a:rPr>
              <a:t>。</a:t>
            </a:r>
            <a:endParaRPr lang="en-US" altLang="ja-JP" sz="2400" dirty="0">
              <a:latin typeface="MS Gothic" panose="020B0609070205080204" pitchFamily="49" charset="-128"/>
              <a:ea typeface="MS Gothic" panose="020B0609070205080204" pitchFamily="49" charset="-128"/>
            </a:endParaRPr>
          </a:p>
          <a:p>
            <a:pPr>
              <a:lnSpc>
                <a:spcPct val="150000"/>
              </a:lnSpc>
              <a:spcBef>
                <a:spcPts val="0"/>
              </a:spcBef>
            </a:pPr>
            <a:r>
              <a:rPr lang="ja-JP" altLang="en-US" sz="2400" dirty="0">
                <a:latin typeface="MS Gothic" panose="020B0609070205080204" pitchFamily="49" charset="-128"/>
                <a:ea typeface="MS Gothic" panose="020B0609070205080204" pitchFamily="49" charset="-128"/>
              </a:rPr>
              <a:t>例えば、台湾では</a:t>
            </a:r>
            <a:r>
              <a:rPr lang="en-US" altLang="ja-JP" sz="2400" dirty="0">
                <a:latin typeface="MS Gothic" panose="020B0609070205080204" pitchFamily="49" charset="-128"/>
                <a:ea typeface="MS Gothic" panose="020B0609070205080204" pitchFamily="49" charset="-128"/>
              </a:rPr>
              <a:t>228</a:t>
            </a:r>
            <a:r>
              <a:rPr lang="ja-JP" altLang="en-US" sz="2400" dirty="0">
                <a:latin typeface="MS Gothic" panose="020B0609070205080204" pitchFamily="49" charset="-128"/>
                <a:ea typeface="MS Gothic" panose="020B0609070205080204" pitchFamily="49" charset="-128"/>
              </a:rPr>
              <a:t>事件の教育映像や実況公演をユーチューブにアップロードした例</a:t>
            </a:r>
            <a:r>
              <a:rPr lang="ja-JP" altLang="en-US" sz="2400">
                <a:latin typeface="MS Gothic" panose="020B0609070205080204" pitchFamily="49" charset="-128"/>
                <a:ea typeface="MS Gothic" panose="020B0609070205080204" pitchFamily="49" charset="-128"/>
              </a:rPr>
              <a:t>がある。</a:t>
            </a:r>
            <a:endParaRPr lang="en-US" altLang="zh-TW" sz="2400" dirty="0">
              <a:latin typeface="MS Gothic" panose="020B0609070205080204" pitchFamily="49" charset="-128"/>
              <a:ea typeface="MS Gothic" panose="020B0609070205080204" pitchFamily="49" charset="-128"/>
            </a:endParaRPr>
          </a:p>
          <a:p>
            <a:pPr marL="0" indent="0">
              <a:buNone/>
            </a:pPr>
            <a:endParaRPr lang="en-US" altLang="ja-JP" sz="2400" dirty="0"/>
          </a:p>
          <a:p>
            <a:endParaRPr lang="zh-TW" altLang="en-US" sz="2400" dirty="0"/>
          </a:p>
        </p:txBody>
      </p:sp>
      <p:grpSp>
        <p:nvGrpSpPr>
          <p:cNvPr id="6" name="群組 5"/>
          <p:cNvGrpSpPr/>
          <p:nvPr/>
        </p:nvGrpSpPr>
        <p:grpSpPr>
          <a:xfrm>
            <a:off x="7929922" y="4487475"/>
            <a:ext cx="4116081" cy="2439681"/>
            <a:chOff x="4952915" y="2475300"/>
            <a:chExt cx="7239085" cy="4338801"/>
          </a:xfrm>
        </p:grpSpPr>
        <p:pic>
          <p:nvPicPr>
            <p:cNvPr id="8" name="圖片 7">
              <a:extLst>
                <a:ext uri="{FF2B5EF4-FFF2-40B4-BE49-F238E27FC236}">
                  <a16:creationId xmlns:a16="http://schemas.microsoft.com/office/drawing/2014/main" id="{07DE1A57-BC73-BB4C-B690-B252783EBD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00992" y="2475300"/>
              <a:ext cx="3591008" cy="4106384"/>
            </a:xfrm>
            <a:prstGeom prst="rect">
              <a:avLst/>
            </a:prstGeom>
          </p:spPr>
        </p:pic>
        <p:pic>
          <p:nvPicPr>
            <p:cNvPr id="9" name="圖片 8">
              <a:extLst>
                <a:ext uri="{FF2B5EF4-FFF2-40B4-BE49-F238E27FC236}">
                  <a16:creationId xmlns:a16="http://schemas.microsoft.com/office/drawing/2014/main" id="{9A891892-0AD0-BF4D-A568-FEDFF68F3B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00992" y="5777591"/>
              <a:ext cx="3591008" cy="1036510"/>
            </a:xfrm>
            <a:prstGeom prst="rect">
              <a:avLst/>
            </a:prstGeom>
          </p:spPr>
        </p:pic>
        <p:pic>
          <p:nvPicPr>
            <p:cNvPr id="10" name="圖片 9">
              <a:extLst>
                <a:ext uri="{FF2B5EF4-FFF2-40B4-BE49-F238E27FC236}">
                  <a16:creationId xmlns:a16="http://schemas.microsoft.com/office/drawing/2014/main" id="{4CCA521B-06BF-3041-B2D8-E88CF4C34A5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52915" y="2597075"/>
              <a:ext cx="3364719" cy="3616287"/>
            </a:xfrm>
            <a:prstGeom prst="rect">
              <a:avLst/>
            </a:prstGeom>
          </p:spPr>
        </p:pic>
        <p:pic>
          <p:nvPicPr>
            <p:cNvPr id="11" name="圖片 10">
              <a:extLst>
                <a:ext uri="{FF2B5EF4-FFF2-40B4-BE49-F238E27FC236}">
                  <a16:creationId xmlns:a16="http://schemas.microsoft.com/office/drawing/2014/main" id="{D1BD735A-074C-9249-8307-0768459B65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52915" y="6173253"/>
              <a:ext cx="3364719" cy="633500"/>
            </a:xfrm>
            <a:prstGeom prst="rect">
              <a:avLst/>
            </a:prstGeom>
          </p:spPr>
        </p:pic>
      </p:grpSp>
      <p:pic>
        <p:nvPicPr>
          <p:cNvPr id="1028" name="Picture 4" descr="ひらめいた人のイラスト（男性） | かわいいフリー素材集 いらすとや"/>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85284" y="4873416"/>
            <a:ext cx="1745432" cy="206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133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00732A-A0C6-4B72-A3AB-A8E3A57DD4D7}"/>
              </a:ext>
            </a:extLst>
          </p:cNvPr>
          <p:cNvSpPr>
            <a:spLocks noGrp="1"/>
          </p:cNvSpPr>
          <p:nvPr>
            <p:ph type="title"/>
          </p:nvPr>
        </p:nvSpPr>
        <p:spPr>
          <a:xfrm>
            <a:off x="838200" y="575482"/>
            <a:ext cx="10515600" cy="1325563"/>
          </a:xfrm>
        </p:spPr>
        <p:txBody>
          <a:bodyPr>
            <a:normAutofit/>
          </a:bodyPr>
          <a:lstStyle/>
          <a:p>
            <a:r>
              <a:rPr lang="en-US" altLang="ja-JP" sz="4400" dirty="0">
                <a:solidFill>
                  <a:schemeClr val="tx2">
                    <a:lumMod val="75000"/>
                    <a:lumOff val="25000"/>
                  </a:schemeClr>
                </a:solidFill>
                <a:latin typeface="MS Gothic" panose="020B0609070205080204" pitchFamily="49" charset="-128"/>
                <a:ea typeface="MS Gothic" panose="020B0609070205080204" pitchFamily="49" charset="-128"/>
              </a:rPr>
              <a:t>2.28</a:t>
            </a:r>
            <a:r>
              <a:rPr lang="ja-JP" altLang="en-US" sz="4400" dirty="0">
                <a:solidFill>
                  <a:schemeClr val="tx2">
                    <a:lumMod val="75000"/>
                    <a:lumOff val="25000"/>
                  </a:schemeClr>
                </a:solidFill>
                <a:latin typeface="MS Gothic" panose="020B0609070205080204" pitchFamily="49" charset="-128"/>
                <a:ea typeface="MS Gothic" panose="020B0609070205080204" pitchFamily="49" charset="-128"/>
              </a:rPr>
              <a:t>事件</a:t>
            </a:r>
            <a:r>
              <a:rPr lang="ja-JP" altLang="en-US" sz="4400">
                <a:solidFill>
                  <a:schemeClr val="tx2">
                    <a:lumMod val="75000"/>
                    <a:lumOff val="25000"/>
                  </a:schemeClr>
                </a:solidFill>
                <a:latin typeface="MS Gothic" panose="020B0609070205080204" pitchFamily="49" charset="-128"/>
                <a:ea typeface="MS Gothic" panose="020B0609070205080204" pitchFamily="49" charset="-128"/>
              </a:rPr>
              <a:t>の背景</a:t>
            </a:r>
            <a:r>
              <a:rPr lang="ja-JP" altLang="en-US" sz="4400">
                <a:latin typeface="MS Gothic" panose="020B0609070205080204" pitchFamily="49" charset="-128"/>
                <a:ea typeface="MS Gothic" panose="020B0609070205080204" pitchFamily="49" charset="-128"/>
              </a:rPr>
              <a:t>ー</a:t>
            </a:r>
            <a:r>
              <a:rPr lang="zh-TW" altLang="en-US" sz="4000" dirty="0">
                <a:latin typeface="MS Gothic" panose="020B0609070205080204" pitchFamily="49" charset="-128"/>
                <a:ea typeface="MS Gothic" panose="020B0609070205080204" pitchFamily="49" charset="-128"/>
              </a:rPr>
              <a:t>第二次世界大戦後</a:t>
            </a:r>
          </a:p>
        </p:txBody>
      </p:sp>
      <p:pic>
        <p:nvPicPr>
          <p:cNvPr id="6" name="圖片 5">
            <a:extLst>
              <a:ext uri="{FF2B5EF4-FFF2-40B4-BE49-F238E27FC236}">
                <a16:creationId xmlns:a16="http://schemas.microsoft.com/office/drawing/2014/main" id="{B948F686-DB0E-4430-B883-B8697B8848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3557" y="5743978"/>
            <a:ext cx="887438" cy="1099001"/>
          </a:xfrm>
          <a:prstGeom prst="rect">
            <a:avLst/>
          </a:prstGeom>
        </p:spPr>
      </p:pic>
      <p:pic>
        <p:nvPicPr>
          <p:cNvPr id="4" name="Picture 8" descr="中華民国の国旗">
            <a:extLst>
              <a:ext uri="{FF2B5EF4-FFF2-40B4-BE49-F238E27FC236}">
                <a16:creationId xmlns:a16="http://schemas.microsoft.com/office/drawing/2014/main" id="{D6A9E8B3-7550-4867-9310-0F7FB8113A41}"/>
              </a:ext>
            </a:extLst>
          </p:cNvPr>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9887944" y="6047764"/>
            <a:ext cx="644285" cy="440262"/>
          </a:xfrm>
          <a:prstGeom prst="rect">
            <a:avLst/>
          </a:prstGeom>
          <a:noFill/>
          <a:extLst>
            <a:ext uri="{909E8E84-426E-40DD-AFC4-6F175D3DCCD1}">
              <a14:hiddenFill xmlns:a14="http://schemas.microsoft.com/office/drawing/2010/main">
                <a:solidFill>
                  <a:srgbClr val="FFFFFF"/>
                </a:solidFill>
              </a14:hiddenFill>
            </a:ext>
          </a:extLst>
        </p:spPr>
      </p:pic>
      <p:sp>
        <p:nvSpPr>
          <p:cNvPr id="10" name="箭號: 向右 9">
            <a:extLst>
              <a:ext uri="{FF2B5EF4-FFF2-40B4-BE49-F238E27FC236}">
                <a16:creationId xmlns:a16="http://schemas.microsoft.com/office/drawing/2014/main" id="{1C499092-A5BF-4536-BB89-843C3A1A9E8D}"/>
              </a:ext>
            </a:extLst>
          </p:cNvPr>
          <p:cNvSpPr/>
          <p:nvPr/>
        </p:nvSpPr>
        <p:spPr>
          <a:xfrm flipV="1">
            <a:off x="9057185" y="6138519"/>
            <a:ext cx="406417" cy="174758"/>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5F7CA01B-F347-4BAD-BCA9-20E9A991488B}"/>
              </a:ext>
            </a:extLst>
          </p:cNvPr>
          <p:cNvSpPr txBox="1"/>
          <p:nvPr/>
        </p:nvSpPr>
        <p:spPr>
          <a:xfrm>
            <a:off x="672904" y="2092703"/>
            <a:ext cx="10846191" cy="3416320"/>
          </a:xfrm>
          <a:prstGeom prst="rect">
            <a:avLst/>
          </a:prstGeom>
          <a:noFill/>
        </p:spPr>
        <p:txBody>
          <a:bodyPr wrap="square" rtlCol="0">
            <a:spAutoFit/>
          </a:bodyPr>
          <a:lstStyle/>
          <a:p>
            <a:pPr marL="342900" indent="-342900">
              <a:buFont typeface="Arial" panose="020B0604020202020204" pitchFamily="34" charset="0"/>
              <a:buChar char="•"/>
            </a:pPr>
            <a:r>
              <a:rPr lang="en-US" altLang="zh-TW" sz="2400" dirty="0">
                <a:latin typeface="MS Gothic" panose="020B0609070205080204" pitchFamily="49" charset="-128"/>
                <a:ea typeface="MS Gothic" panose="020B0609070205080204" pitchFamily="49" charset="-128"/>
              </a:rPr>
              <a:t>1945</a:t>
            </a:r>
            <a:r>
              <a:rPr lang="ja-JP" altLang="zh-TW" sz="2400" dirty="0">
                <a:latin typeface="MS Gothic" panose="020B0609070205080204" pitchFamily="49" charset="-128"/>
                <a:ea typeface="MS Gothic" panose="020B0609070205080204" pitchFamily="49" charset="-128"/>
              </a:rPr>
              <a:t>年、第二次世界大戦が終わり、日本は敗戦国となり、日本に植民統治されていた台湾も敗戦国</a:t>
            </a:r>
            <a:r>
              <a:rPr lang="ja-JP" altLang="en-US" sz="2400" dirty="0">
                <a:latin typeface="MS Gothic" panose="020B0609070205080204" pitchFamily="49" charset="-128"/>
                <a:ea typeface="MS Gothic" panose="020B0609070205080204" pitchFamily="49" charset="-128"/>
              </a:rPr>
              <a:t>と</a:t>
            </a:r>
            <a:r>
              <a:rPr lang="ja-JP" altLang="zh-TW" sz="2400" dirty="0">
                <a:latin typeface="MS Gothic" panose="020B0609070205080204" pitchFamily="49" charset="-128"/>
                <a:ea typeface="MS Gothic" panose="020B0609070205080204" pitchFamily="49" charset="-128"/>
              </a:rPr>
              <a:t>な</a:t>
            </a:r>
            <a:r>
              <a:rPr lang="ja-JP" altLang="en-US" sz="2400" dirty="0">
                <a:latin typeface="MS Gothic" panose="020B0609070205080204" pitchFamily="49" charset="-128"/>
                <a:ea typeface="MS Gothic" panose="020B0609070205080204" pitchFamily="49" charset="-128"/>
              </a:rPr>
              <a:t>っ</a:t>
            </a:r>
            <a:r>
              <a:rPr lang="ja-JP" altLang="zh-TW" sz="2400" dirty="0">
                <a:latin typeface="MS Gothic" panose="020B0609070205080204" pitchFamily="49" charset="-128"/>
                <a:ea typeface="MS Gothic" panose="020B0609070205080204" pitchFamily="49" charset="-128"/>
              </a:rPr>
              <a:t>た。しかし、蒋介石</a:t>
            </a:r>
            <a:r>
              <a:rPr lang="ja-JP" altLang="en-US" sz="2400" dirty="0">
                <a:latin typeface="MS Gothic" panose="020B0609070205080204" pitchFamily="49" charset="-128"/>
                <a:ea typeface="MS Gothic" panose="020B0609070205080204" pitchFamily="49" charset="-128"/>
              </a:rPr>
              <a:t>が率いる</a:t>
            </a:r>
            <a:r>
              <a:rPr lang="ja-JP" altLang="zh-TW" sz="2400" dirty="0">
                <a:latin typeface="MS Gothic" panose="020B0609070205080204" pitchFamily="49" charset="-128"/>
                <a:ea typeface="MS Gothic" panose="020B0609070205080204" pitchFamily="49" charset="-128"/>
              </a:rPr>
              <a:t>国民政府</a:t>
            </a:r>
            <a:r>
              <a:rPr lang="ja-JP" altLang="en-US" sz="2400" dirty="0">
                <a:latin typeface="MS Gothic" panose="020B0609070205080204" pitchFamily="49" charset="-128"/>
                <a:ea typeface="MS Gothic" panose="020B0609070205080204" pitchFamily="49" charset="-128"/>
              </a:rPr>
              <a:t>が</a:t>
            </a:r>
            <a:r>
              <a:rPr lang="ja-JP" altLang="zh-TW" sz="2400" dirty="0">
                <a:latin typeface="MS Gothic" panose="020B0609070205080204" pitchFamily="49" charset="-128"/>
                <a:ea typeface="MS Gothic" panose="020B0609070205080204" pitchFamily="49" charset="-128"/>
              </a:rPr>
              <a:t>台湾を接収し</a:t>
            </a:r>
            <a:r>
              <a:rPr lang="ja-JP" altLang="en-US" sz="2400" dirty="0">
                <a:latin typeface="MS Gothic" panose="020B0609070205080204" pitchFamily="49" charset="-128"/>
                <a:ea typeface="MS Gothic" panose="020B0609070205080204" pitchFamily="49" charset="-128"/>
              </a:rPr>
              <a:t>たため</a:t>
            </a:r>
            <a:r>
              <a:rPr lang="ja-JP" altLang="zh-TW" sz="2400" dirty="0">
                <a:latin typeface="MS Gothic" panose="020B0609070205080204" pitchFamily="49" charset="-128"/>
                <a:ea typeface="MS Gothic" panose="020B0609070205080204" pitchFamily="49" charset="-128"/>
              </a:rPr>
              <a:t>、台湾は敗戦国からあっという間に戦勝国に</a:t>
            </a:r>
            <a:r>
              <a:rPr lang="zh-TW" altLang="en-US" sz="2400" dirty="0">
                <a:latin typeface="MS Gothic" panose="020B0609070205080204" pitchFamily="49" charset="-128"/>
                <a:ea typeface="MS Gothic" panose="020B0609070205080204" pitchFamily="49" charset="-128"/>
              </a:rPr>
              <a:t>なっ</a:t>
            </a:r>
            <a:r>
              <a:rPr lang="ja-JP" altLang="zh-TW" sz="2400" dirty="0">
                <a:latin typeface="MS Gothic" panose="020B0609070205080204" pitchFamily="49" charset="-128"/>
                <a:ea typeface="MS Gothic" panose="020B0609070205080204" pitchFamily="49" charset="-128"/>
              </a:rPr>
              <a:t>た。</a:t>
            </a:r>
            <a:endParaRPr lang="en-US" altLang="ja-JP" sz="2400" dirty="0">
              <a:latin typeface="MS Gothic" panose="020B0609070205080204" pitchFamily="49" charset="-128"/>
              <a:ea typeface="MS Gothic" panose="020B0609070205080204" pitchFamily="49" charset="-128"/>
            </a:endParaRPr>
          </a:p>
          <a:p>
            <a:endParaRPr lang="en-US" altLang="ja-JP" sz="2400" dirty="0">
              <a:latin typeface="MS Gothic" panose="020B0609070205080204" pitchFamily="49" charset="-128"/>
              <a:ea typeface="MS Gothic" panose="020B0609070205080204" pitchFamily="49" charset="-128"/>
            </a:endParaRPr>
          </a:p>
          <a:p>
            <a:pPr marL="342900" indent="-342900">
              <a:buFont typeface="Arial" panose="020B0604020202020204" pitchFamily="34" charset="0"/>
              <a:buChar char="•"/>
            </a:pPr>
            <a:r>
              <a:rPr lang="ja-JP" altLang="zh-TW" sz="2400" dirty="0">
                <a:latin typeface="MS Gothic" panose="020B0609070205080204" pitchFamily="49" charset="-128"/>
                <a:ea typeface="MS Gothic" panose="020B0609070205080204" pitchFamily="49" charset="-128"/>
              </a:rPr>
              <a:t>台湾はカイロ宣言により日本から中華民国に</a:t>
            </a:r>
            <a:r>
              <a:rPr lang="ja-JP" altLang="en-US" sz="2400" dirty="0">
                <a:latin typeface="MS Gothic" panose="020B0609070205080204" pitchFamily="49" charset="-128"/>
                <a:ea typeface="MS Gothic" panose="020B0609070205080204" pitchFamily="49" charset="-128"/>
              </a:rPr>
              <a:t>返還</a:t>
            </a:r>
            <a:r>
              <a:rPr lang="ja-JP" altLang="zh-TW" sz="2400" dirty="0">
                <a:latin typeface="MS Gothic" panose="020B0609070205080204" pitchFamily="49" charset="-128"/>
                <a:ea typeface="MS Gothic" panose="020B0609070205080204" pitchFamily="49" charset="-128"/>
              </a:rPr>
              <a:t>され、台湾の人々</a:t>
            </a:r>
            <a:r>
              <a:rPr lang="ja-JP" altLang="en-US" sz="2400" dirty="0">
                <a:latin typeface="MS Gothic" panose="020B0609070205080204" pitchFamily="49" charset="-128"/>
                <a:ea typeface="MS Gothic" panose="020B0609070205080204" pitchFamily="49" charset="-128"/>
              </a:rPr>
              <a:t>に</a:t>
            </a:r>
            <a:r>
              <a:rPr lang="ja-JP" altLang="zh-TW" sz="2400" dirty="0">
                <a:latin typeface="MS Gothic" panose="020B0609070205080204" pitchFamily="49" charset="-128"/>
                <a:ea typeface="MS Gothic" panose="020B0609070205080204" pitchFamily="49" charset="-128"/>
              </a:rPr>
              <a:t>とって、</a:t>
            </a:r>
            <a:r>
              <a:rPr lang="en-US" altLang="zh-TW" sz="2400" dirty="0">
                <a:latin typeface="MS Gothic" panose="020B0609070205080204" pitchFamily="49" charset="-128"/>
                <a:ea typeface="MS Gothic" panose="020B0609070205080204" pitchFamily="49" charset="-128"/>
              </a:rPr>
              <a:t>50</a:t>
            </a:r>
            <a:r>
              <a:rPr lang="ja-JP" altLang="zh-TW" sz="2400" dirty="0">
                <a:latin typeface="MS Gothic" panose="020B0609070205080204" pitchFamily="49" charset="-128"/>
                <a:ea typeface="MS Gothic" panose="020B0609070205080204" pitchFamily="49" charset="-128"/>
              </a:rPr>
              <a:t>年</a:t>
            </a:r>
            <a:r>
              <a:rPr lang="ja-JP" altLang="en-US" sz="2400" dirty="0">
                <a:latin typeface="MS Gothic" panose="020B0609070205080204" pitchFamily="49" charset="-128"/>
                <a:ea typeface="MS Gothic" panose="020B0609070205080204" pitchFamily="49" charset="-128"/>
              </a:rPr>
              <a:t>に及ぶ</a:t>
            </a:r>
            <a:r>
              <a:rPr lang="ja-JP" altLang="zh-TW" sz="2400" dirty="0">
                <a:latin typeface="MS Gothic" panose="020B0609070205080204" pitchFamily="49" charset="-128"/>
                <a:ea typeface="MS Gothic" panose="020B0609070205080204" pitchFamily="49" charset="-128"/>
              </a:rPr>
              <a:t>日本統治時代がついに</a:t>
            </a:r>
            <a:r>
              <a:rPr lang="zh-TW" altLang="en-US" sz="2400" dirty="0">
                <a:latin typeface="MS Gothic" panose="020B0609070205080204" pitchFamily="49" charset="-128"/>
                <a:ea typeface="MS Gothic" panose="020B0609070205080204" pitchFamily="49" charset="-128"/>
              </a:rPr>
              <a:t>終わった</a:t>
            </a:r>
            <a:r>
              <a:rPr lang="ja-JP" altLang="zh-TW" sz="2400" dirty="0" err="1">
                <a:latin typeface="MS Gothic" panose="020B0609070205080204" pitchFamily="49" charset="-128"/>
                <a:ea typeface="MS Gothic" panose="020B0609070205080204" pitchFamily="49" charset="-128"/>
              </a:rPr>
              <a:t>。</a:t>
            </a:r>
            <a:endParaRPr lang="en-US" altLang="ja-JP" sz="2400" dirty="0">
              <a:latin typeface="MS Gothic" panose="020B0609070205080204" pitchFamily="49" charset="-128"/>
              <a:ea typeface="MS Gothic" panose="020B0609070205080204" pitchFamily="49" charset="-128"/>
            </a:endParaRPr>
          </a:p>
          <a:p>
            <a:pPr marL="342900" indent="-342900">
              <a:buFont typeface="Arial" panose="020B0604020202020204" pitchFamily="34" charset="0"/>
              <a:buChar char="•"/>
            </a:pPr>
            <a:endParaRPr lang="en-US" altLang="ja-JP" sz="2400" dirty="0">
              <a:latin typeface="MS Gothic" panose="020B0609070205080204" pitchFamily="49" charset="-128"/>
              <a:ea typeface="MS Gothic" panose="020B0609070205080204" pitchFamily="49" charset="-128"/>
            </a:endParaRPr>
          </a:p>
          <a:p>
            <a:pPr marL="342900" indent="-342900">
              <a:buFont typeface="Arial" panose="020B0604020202020204" pitchFamily="34" charset="0"/>
              <a:buChar char="•"/>
            </a:pPr>
            <a:r>
              <a:rPr lang="ja-JP" altLang="zh-TW" sz="2400" dirty="0">
                <a:latin typeface="MS Gothic" panose="020B0609070205080204" pitchFamily="49" charset="-128"/>
                <a:ea typeface="MS Gothic" panose="020B0609070205080204" pitchFamily="49" charset="-128"/>
              </a:rPr>
              <a:t>台湾人たちは祖国</a:t>
            </a:r>
            <a:r>
              <a:rPr lang="ja-JP" altLang="en-US" sz="2400" dirty="0">
                <a:latin typeface="MS Gothic" panose="020B0609070205080204" pitchFamily="49" charset="-128"/>
                <a:ea typeface="MS Gothic" panose="020B0609070205080204" pitchFamily="49" charset="-128"/>
              </a:rPr>
              <a:t>（</a:t>
            </a:r>
            <a:r>
              <a:rPr lang="ja-JP" altLang="zh-TW" sz="2400" dirty="0">
                <a:latin typeface="MS Gothic" panose="020B0609070205080204" pitchFamily="49" charset="-128"/>
                <a:ea typeface="MS Gothic" panose="020B0609070205080204" pitchFamily="49" charset="-128"/>
              </a:rPr>
              <a:t>中華民国</a:t>
            </a:r>
            <a:r>
              <a:rPr lang="ja-JP" altLang="en-US" sz="2400" dirty="0">
                <a:latin typeface="MS Gothic" panose="020B0609070205080204" pitchFamily="49" charset="-128"/>
                <a:ea typeface="MS Gothic" panose="020B0609070205080204" pitchFamily="49" charset="-128"/>
              </a:rPr>
              <a:t>）</a:t>
            </a:r>
            <a:r>
              <a:rPr lang="ja-JP" altLang="zh-TW" sz="2400" dirty="0">
                <a:latin typeface="MS Gothic" panose="020B0609070205080204" pitchFamily="49" charset="-128"/>
                <a:ea typeface="MS Gothic" panose="020B0609070205080204" pitchFamily="49" charset="-128"/>
              </a:rPr>
              <a:t>からの接収を非常に楽しみしていた</a:t>
            </a:r>
            <a:r>
              <a:rPr lang="ja-JP" altLang="en-US" sz="2400" dirty="0">
                <a:latin typeface="MS Gothic" panose="020B0609070205080204" pitchFamily="49" charset="-128"/>
                <a:ea typeface="MS Gothic" panose="020B0609070205080204" pitchFamily="49" charset="-128"/>
              </a:rPr>
              <a:t>が、実際のところ、</a:t>
            </a:r>
            <a:r>
              <a:rPr lang="ja-JP" altLang="zh-TW" sz="2400" dirty="0">
                <a:latin typeface="MS Gothic" panose="020B0609070205080204" pitchFamily="49" charset="-128"/>
                <a:ea typeface="MS Gothic" panose="020B0609070205080204" pitchFamily="49" charset="-128"/>
              </a:rPr>
              <a:t>接収後</a:t>
            </a:r>
            <a:r>
              <a:rPr lang="ja-JP" altLang="en-US" sz="2400" dirty="0">
                <a:latin typeface="MS Gothic" panose="020B0609070205080204" pitchFamily="49" charset="-128"/>
                <a:ea typeface="MS Gothic" panose="020B0609070205080204" pitchFamily="49" charset="-128"/>
              </a:rPr>
              <a:t>には</a:t>
            </a:r>
            <a:r>
              <a:rPr lang="ja-JP" altLang="zh-TW" sz="2400" dirty="0">
                <a:latin typeface="MS Gothic" panose="020B0609070205080204" pitchFamily="49" charset="-128"/>
                <a:ea typeface="MS Gothic" panose="020B0609070205080204" pitchFamily="49" charset="-128"/>
              </a:rPr>
              <a:t>様々な問題が出てきた。</a:t>
            </a:r>
            <a:r>
              <a:rPr lang="zh-TW" altLang="zh-TW" sz="2400" dirty="0">
                <a:latin typeface="MS Gothic" panose="020B0609070205080204" pitchFamily="49" charset="-128"/>
                <a:ea typeface="MS Gothic" panose="020B0609070205080204" pitchFamily="49" charset="-128"/>
              </a:rPr>
              <a:t> </a:t>
            </a:r>
            <a:endParaRPr lang="zh-TW" altLang="en-US" sz="2400" dirty="0">
              <a:latin typeface="MS Gothic" panose="020B0609070205080204" pitchFamily="49" charset="-128"/>
              <a:ea typeface="MS Gothic" panose="020B0609070205080204" pitchFamily="49" charset="-128"/>
              <a:cs typeface="Arial" panose="020B0604020202020204" pitchFamily="34" charset="0"/>
            </a:endParaRPr>
          </a:p>
        </p:txBody>
      </p:sp>
      <p:pic>
        <p:nvPicPr>
          <p:cNvPr id="12" name="圖片 11">
            <a:extLst>
              <a:ext uri="{FF2B5EF4-FFF2-40B4-BE49-F238E27FC236}">
                <a16:creationId xmlns:a16="http://schemas.microsoft.com/office/drawing/2014/main" id="{CC93A23C-4F5C-8444-9399-845CB0D939D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28317" y="5692811"/>
            <a:ext cx="928755" cy="1150168"/>
          </a:xfrm>
          <a:prstGeom prst="rect">
            <a:avLst/>
          </a:prstGeom>
        </p:spPr>
      </p:pic>
      <p:pic>
        <p:nvPicPr>
          <p:cNvPr id="5" name="圖片 4">
            <a:extLst>
              <a:ext uri="{FF2B5EF4-FFF2-40B4-BE49-F238E27FC236}">
                <a16:creationId xmlns:a16="http://schemas.microsoft.com/office/drawing/2014/main" id="{71B94D2A-5FEE-45A3-970D-48DA566B15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28383" y="5977816"/>
            <a:ext cx="728621" cy="496165"/>
          </a:xfrm>
          <a:prstGeom prst="rect">
            <a:avLst/>
          </a:prstGeom>
        </p:spPr>
      </p:pic>
    </p:spTree>
    <p:extLst>
      <p:ext uri="{BB962C8B-B14F-4D97-AF65-F5344CB8AC3E}">
        <p14:creationId xmlns:p14="http://schemas.microsoft.com/office/powerpoint/2010/main" val="3376074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08D4237D-B617-D54A-A0FF-C80089EB9AF9}"/>
              </a:ext>
            </a:extLst>
          </p:cNvPr>
          <p:cNvPicPr>
            <a:picLocks noChangeAspect="1"/>
          </p:cNvPicPr>
          <p:nvPr/>
        </p:nvPicPr>
        <p:blipFill>
          <a:blip r:embed="rId3" cstate="email">
            <a:alphaModFix amt="19000"/>
            <a:extLst>
              <a:ext uri="{28A0092B-C50C-407E-A947-70E740481C1C}">
                <a14:useLocalDpi xmlns:a14="http://schemas.microsoft.com/office/drawing/2010/main"/>
              </a:ext>
            </a:extLst>
          </a:blip>
          <a:stretch>
            <a:fillRect/>
          </a:stretch>
        </p:blipFill>
        <p:spPr>
          <a:xfrm>
            <a:off x="0" y="-479"/>
            <a:ext cx="12192000" cy="6858000"/>
          </a:xfrm>
          <a:prstGeom prst="rect">
            <a:avLst/>
          </a:prstGeom>
        </p:spPr>
      </p:pic>
      <p:sp>
        <p:nvSpPr>
          <p:cNvPr id="2" name="標題 1">
            <a:extLst>
              <a:ext uri="{FF2B5EF4-FFF2-40B4-BE49-F238E27FC236}">
                <a16:creationId xmlns:a16="http://schemas.microsoft.com/office/drawing/2014/main" id="{D300732A-A0C6-4B72-A3AB-A8E3A57DD4D7}"/>
              </a:ext>
            </a:extLst>
          </p:cNvPr>
          <p:cNvSpPr>
            <a:spLocks noGrp="1"/>
          </p:cNvSpPr>
          <p:nvPr>
            <p:ph type="title"/>
          </p:nvPr>
        </p:nvSpPr>
        <p:spPr>
          <a:xfrm>
            <a:off x="838200" y="603821"/>
            <a:ext cx="12039600" cy="1325563"/>
          </a:xfrm>
        </p:spPr>
        <p:txBody>
          <a:bodyPr>
            <a:normAutofit/>
          </a:bodyPr>
          <a:lstStyle/>
          <a:p>
            <a:r>
              <a:rPr lang="en-US" altLang="ja-JP" sz="4400" dirty="0">
                <a:solidFill>
                  <a:schemeClr val="tx2">
                    <a:lumMod val="75000"/>
                    <a:lumOff val="25000"/>
                  </a:schemeClr>
                </a:solidFill>
                <a:latin typeface="MS Gothic" panose="020B0609070205080204" pitchFamily="49" charset="-128"/>
                <a:ea typeface="MS Gothic" panose="020B0609070205080204" pitchFamily="49" charset="-128"/>
              </a:rPr>
              <a:t>2.28</a:t>
            </a:r>
            <a:r>
              <a:rPr lang="ja-JP" altLang="en-US" sz="4400" dirty="0">
                <a:solidFill>
                  <a:schemeClr val="tx2">
                    <a:lumMod val="75000"/>
                    <a:lumOff val="25000"/>
                  </a:schemeClr>
                </a:solidFill>
                <a:latin typeface="MS Gothic" panose="020B0609070205080204" pitchFamily="49" charset="-128"/>
                <a:ea typeface="MS Gothic" panose="020B0609070205080204" pitchFamily="49" charset="-128"/>
              </a:rPr>
              <a:t>事件の</a:t>
            </a:r>
            <a:r>
              <a:rPr lang="zh-TW" altLang="en-US" sz="4400" dirty="0">
                <a:solidFill>
                  <a:schemeClr val="tx2">
                    <a:lumMod val="75000"/>
                    <a:lumOff val="25000"/>
                  </a:schemeClr>
                </a:solidFill>
                <a:latin typeface="MS Gothic" panose="020B0609070205080204" pitchFamily="49" charset="-128"/>
                <a:ea typeface="MS Gothic" panose="020B0609070205080204" pitchFamily="49" charset="-128"/>
              </a:rPr>
              <a:t>現状</a:t>
            </a:r>
            <a:r>
              <a:rPr lang="zh-TW" altLang="en-US" sz="4000" dirty="0">
                <a:latin typeface="MS Gothic" panose="020B0609070205080204" pitchFamily="49" charset="-128"/>
                <a:ea typeface="MS Gothic" panose="020B0609070205080204" pitchFamily="49" charset="-128"/>
              </a:rPr>
              <a:t>－</a:t>
            </a:r>
            <a:r>
              <a:rPr lang="ja-JP" altLang="en-US" sz="4000" dirty="0">
                <a:latin typeface="MS Gothic" panose="020B0609070205080204" pitchFamily="49" charset="-128"/>
                <a:ea typeface="MS Gothic" panose="020B0609070205080204" pitchFamily="49" charset="-128"/>
              </a:rPr>
              <a:t>私たちのアクションプラン</a:t>
            </a:r>
            <a:endParaRPr lang="zh-TW" altLang="en-US" sz="4000" dirty="0">
              <a:latin typeface="MS Gothic" panose="020B0609070205080204" pitchFamily="49" charset="-128"/>
              <a:ea typeface="MS Gothic" panose="020B0609070205080204" pitchFamily="49" charset="-128"/>
            </a:endParaRPr>
          </a:p>
        </p:txBody>
      </p:sp>
      <p:sp>
        <p:nvSpPr>
          <p:cNvPr id="5" name="內容版面配置區 4">
            <a:extLst>
              <a:ext uri="{FF2B5EF4-FFF2-40B4-BE49-F238E27FC236}">
                <a16:creationId xmlns:a16="http://schemas.microsoft.com/office/drawing/2014/main" id="{3CE1CA71-4ECA-6C45-AE25-7FAE55CDA090}"/>
              </a:ext>
            </a:extLst>
          </p:cNvPr>
          <p:cNvSpPr>
            <a:spLocks noGrp="1"/>
          </p:cNvSpPr>
          <p:nvPr>
            <p:ph idx="1"/>
          </p:nvPr>
        </p:nvSpPr>
        <p:spPr/>
        <p:txBody>
          <a:bodyPr>
            <a:normAutofit/>
          </a:bodyPr>
          <a:lstStyle/>
          <a:p>
            <a:pPr marL="0" indent="0">
              <a:lnSpc>
                <a:spcPct val="150000"/>
              </a:lnSpc>
              <a:spcBef>
                <a:spcPts val="0"/>
              </a:spcBef>
              <a:buNone/>
            </a:pPr>
            <a:r>
              <a:rPr lang="zh-TW" altLang="en-US" sz="3200" dirty="0">
                <a:solidFill>
                  <a:schemeClr val="tx1">
                    <a:lumMod val="95000"/>
                    <a:lumOff val="5000"/>
                  </a:schemeClr>
                </a:solidFill>
                <a:latin typeface="MS Gothic" panose="020B0609070205080204" pitchFamily="49" charset="-128"/>
                <a:ea typeface="MS Gothic" panose="020B0609070205080204" pitchFamily="49" charset="-128"/>
              </a:rPr>
              <a:t>平和への思いの発信：</a:t>
            </a:r>
            <a:endParaRPr lang="en-US" altLang="zh-TW" sz="3200" dirty="0">
              <a:latin typeface="MS Gothic" panose="020B0609070205080204" pitchFamily="49" charset="-128"/>
              <a:ea typeface="MS Gothic" panose="020B0609070205080204" pitchFamily="49" charset="-128"/>
            </a:endParaRPr>
          </a:p>
          <a:p>
            <a:pPr marL="0" lvl="0" indent="0">
              <a:lnSpc>
                <a:spcPct val="150000"/>
              </a:lnSpc>
              <a:spcBef>
                <a:spcPts val="0"/>
              </a:spcBef>
              <a:buNone/>
            </a:pPr>
            <a:r>
              <a:rPr lang="en-US" altLang="zh-TW" sz="3200" dirty="0">
                <a:latin typeface="MS Gothic" panose="020B0609070205080204" pitchFamily="49" charset="-128"/>
                <a:ea typeface="MS Gothic" panose="020B0609070205080204" pitchFamily="49" charset="-128"/>
              </a:rPr>
              <a:t>3. </a:t>
            </a:r>
            <a:r>
              <a:rPr lang="zh-TW" altLang="en-US" sz="3200" dirty="0">
                <a:latin typeface="MS Gothic" panose="020B0609070205080204" pitchFamily="49" charset="-128"/>
                <a:ea typeface="MS Gothic" panose="020B0609070205080204" pitchFamily="49" charset="-128"/>
              </a:rPr>
              <a:t>映画・ビデオ・歌</a:t>
            </a:r>
            <a:endParaRPr lang="en-US" altLang="zh-TW" sz="3200" dirty="0">
              <a:latin typeface="MS Gothic" panose="020B0609070205080204" pitchFamily="49" charset="-128"/>
              <a:ea typeface="MS Gothic" panose="020B0609070205080204" pitchFamily="49" charset="-128"/>
            </a:endParaRPr>
          </a:p>
          <a:p>
            <a:pPr lvl="0">
              <a:lnSpc>
                <a:spcPct val="150000"/>
              </a:lnSpc>
              <a:spcBef>
                <a:spcPts val="0"/>
              </a:spcBef>
            </a:pPr>
            <a:r>
              <a:rPr lang="ja-JP" altLang="en-US" sz="2400" dirty="0">
                <a:latin typeface="MS Gothic" panose="020B0609070205080204" pitchFamily="49" charset="-128"/>
                <a:ea typeface="MS Gothic" panose="020B0609070205080204" pitchFamily="49" charset="-128"/>
              </a:rPr>
              <a:t>映画、ビデオ、歌などの形で、関連議題への注目</a:t>
            </a:r>
            <a:r>
              <a:rPr lang="ja-JP" altLang="en-US" sz="2400">
                <a:latin typeface="MS Gothic" panose="020B0609070205080204" pitchFamily="49" charset="-128"/>
                <a:ea typeface="MS Gothic" panose="020B0609070205080204" pitchFamily="49" charset="-128"/>
              </a:rPr>
              <a:t>を引き起こす。</a:t>
            </a:r>
            <a:endParaRPr lang="en-US" altLang="ja-JP" sz="2400" dirty="0">
              <a:latin typeface="MS Gothic" panose="020B0609070205080204" pitchFamily="49" charset="-128"/>
              <a:ea typeface="MS Gothic" panose="020B0609070205080204" pitchFamily="49" charset="-128"/>
            </a:endParaRPr>
          </a:p>
          <a:p>
            <a:pPr lvl="0">
              <a:lnSpc>
                <a:spcPct val="150000"/>
              </a:lnSpc>
              <a:spcBef>
                <a:spcPts val="0"/>
              </a:spcBef>
            </a:pPr>
            <a:r>
              <a:rPr lang="ja-JP" altLang="en-US" sz="2400" dirty="0">
                <a:latin typeface="MS Gothic" panose="020B0609070205080204" pitchFamily="49" charset="-128"/>
                <a:ea typeface="MS Gothic" panose="020B0609070205080204" pitchFamily="49" charset="-128"/>
              </a:rPr>
              <a:t>例えば、</a:t>
            </a:r>
            <a:r>
              <a:rPr lang="zh-TW" altLang="en-US" sz="2400" dirty="0">
                <a:latin typeface="MS Gothic" panose="020B0609070205080204" pitchFamily="49" charset="-128"/>
                <a:ea typeface="MS Gothic" panose="020B0609070205080204" pitchFamily="49" charset="-128"/>
              </a:rPr>
              <a:t>悲情城市、天馬茶房、返校。</a:t>
            </a:r>
            <a:endParaRPr lang="en-US" altLang="ja-JP" sz="2400" dirty="0">
              <a:latin typeface="MS Gothic" panose="020B0609070205080204" pitchFamily="49" charset="-128"/>
              <a:ea typeface="MS Gothic" panose="020B0609070205080204" pitchFamily="49" charset="-128"/>
            </a:endParaRPr>
          </a:p>
          <a:p>
            <a:pPr lvl="0">
              <a:lnSpc>
                <a:spcPct val="150000"/>
              </a:lnSpc>
              <a:spcBef>
                <a:spcPts val="0"/>
              </a:spcBef>
            </a:pPr>
            <a:endParaRPr lang="en-US" altLang="zh-TW" sz="2400" dirty="0">
              <a:latin typeface="MS Gothic" panose="020B0609070205080204" pitchFamily="49" charset="-128"/>
              <a:ea typeface="MS Gothic" panose="020B0609070205080204" pitchFamily="49" charset="-128"/>
            </a:endParaRPr>
          </a:p>
          <a:p>
            <a:endParaRPr lang="en-US" altLang="ja-JP" dirty="0"/>
          </a:p>
          <a:p>
            <a:endParaRPr lang="zh-TW" altLang="en-US" dirty="0"/>
          </a:p>
        </p:txBody>
      </p:sp>
      <p:grpSp>
        <p:nvGrpSpPr>
          <p:cNvPr id="4" name="群組 3"/>
          <p:cNvGrpSpPr/>
          <p:nvPr/>
        </p:nvGrpSpPr>
        <p:grpSpPr>
          <a:xfrm>
            <a:off x="6247119" y="4041802"/>
            <a:ext cx="5944881" cy="2816198"/>
            <a:chOff x="-155028" y="102390"/>
            <a:chExt cx="12216533" cy="5154747"/>
          </a:xfrm>
        </p:grpSpPr>
        <p:pic>
          <p:nvPicPr>
            <p:cNvPr id="6" name="圖片 5">
              <a:extLst>
                <a:ext uri="{FF2B5EF4-FFF2-40B4-BE49-F238E27FC236}">
                  <a16:creationId xmlns:a16="http://schemas.microsoft.com/office/drawing/2014/main" id="{3D958A92-875B-664F-B573-CB7EF36D34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5028" y="103199"/>
              <a:ext cx="3953412" cy="5153938"/>
            </a:xfrm>
            <a:prstGeom prst="rect">
              <a:avLst/>
            </a:prstGeom>
          </p:spPr>
        </p:pic>
        <p:pic>
          <p:nvPicPr>
            <p:cNvPr id="8" name="圖片 7">
              <a:extLst>
                <a:ext uri="{FF2B5EF4-FFF2-40B4-BE49-F238E27FC236}">
                  <a16:creationId xmlns:a16="http://schemas.microsoft.com/office/drawing/2014/main" id="{FB5BA499-B90E-6F4E-A7AA-DB792DDFDD9C}"/>
                </a:ext>
              </a:extLst>
            </p:cNvPr>
            <p:cNvPicPr>
              <a:picLocks noChangeAspect="1"/>
            </p:cNvPicPr>
            <p:nvPr/>
          </p:nvPicPr>
          <p:blipFill>
            <a:blip r:embed="rId5"/>
            <a:stretch>
              <a:fillRect/>
            </a:stretch>
          </p:blipFill>
          <p:spPr>
            <a:xfrm>
              <a:off x="4174445" y="171459"/>
              <a:ext cx="3953412" cy="5085678"/>
            </a:xfrm>
            <a:prstGeom prst="rect">
              <a:avLst/>
            </a:prstGeom>
          </p:spPr>
        </p:pic>
        <p:pic>
          <p:nvPicPr>
            <p:cNvPr id="9" name="圖片 8">
              <a:extLst>
                <a:ext uri="{FF2B5EF4-FFF2-40B4-BE49-F238E27FC236}">
                  <a16:creationId xmlns:a16="http://schemas.microsoft.com/office/drawing/2014/main" id="{3CAE74A1-2D5E-E845-8575-2090E30A99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03918" y="102390"/>
              <a:ext cx="3557587" cy="5153940"/>
            </a:xfrm>
            <a:prstGeom prst="rect">
              <a:avLst/>
            </a:prstGeom>
          </p:spPr>
        </p:pic>
      </p:grpSp>
    </p:spTree>
    <p:extLst>
      <p:ext uri="{BB962C8B-B14F-4D97-AF65-F5344CB8AC3E}">
        <p14:creationId xmlns:p14="http://schemas.microsoft.com/office/powerpoint/2010/main" val="2428855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08D4237D-B617-D54A-A0FF-C80089EB9AF9}"/>
              </a:ext>
            </a:extLst>
          </p:cNvPr>
          <p:cNvPicPr>
            <a:picLocks noChangeAspect="1"/>
          </p:cNvPicPr>
          <p:nvPr/>
        </p:nvPicPr>
        <p:blipFill>
          <a:blip r:embed="rId3" cstate="email">
            <a:alphaModFix amt="19000"/>
            <a:extLst>
              <a:ext uri="{28A0092B-C50C-407E-A947-70E740481C1C}">
                <a14:useLocalDpi xmlns:a14="http://schemas.microsoft.com/office/drawing/2010/main"/>
              </a:ext>
            </a:extLst>
          </a:blip>
          <a:stretch>
            <a:fillRect/>
          </a:stretch>
        </p:blipFill>
        <p:spPr>
          <a:xfrm>
            <a:off x="0" y="-479"/>
            <a:ext cx="12192000" cy="6858000"/>
          </a:xfrm>
          <a:prstGeom prst="rect">
            <a:avLst/>
          </a:prstGeom>
        </p:spPr>
      </p:pic>
      <p:sp>
        <p:nvSpPr>
          <p:cNvPr id="2" name="標題 1">
            <a:extLst>
              <a:ext uri="{FF2B5EF4-FFF2-40B4-BE49-F238E27FC236}">
                <a16:creationId xmlns:a16="http://schemas.microsoft.com/office/drawing/2014/main" id="{D300732A-A0C6-4B72-A3AB-A8E3A57DD4D7}"/>
              </a:ext>
            </a:extLst>
          </p:cNvPr>
          <p:cNvSpPr>
            <a:spLocks noGrp="1"/>
          </p:cNvSpPr>
          <p:nvPr>
            <p:ph type="title"/>
          </p:nvPr>
        </p:nvSpPr>
        <p:spPr>
          <a:xfrm>
            <a:off x="838200" y="603821"/>
            <a:ext cx="12039600" cy="1325563"/>
          </a:xfrm>
        </p:spPr>
        <p:txBody>
          <a:bodyPr>
            <a:normAutofit/>
          </a:bodyPr>
          <a:lstStyle/>
          <a:p>
            <a:r>
              <a:rPr lang="en-US" altLang="ja-JP" sz="4400" dirty="0">
                <a:solidFill>
                  <a:schemeClr val="tx2">
                    <a:lumMod val="75000"/>
                    <a:lumOff val="25000"/>
                  </a:schemeClr>
                </a:solidFill>
                <a:latin typeface="MS Gothic" panose="020B0609070205080204" pitchFamily="49" charset="-128"/>
                <a:ea typeface="MS Gothic" panose="020B0609070205080204" pitchFamily="49" charset="-128"/>
              </a:rPr>
              <a:t>2.28</a:t>
            </a:r>
            <a:r>
              <a:rPr lang="ja-JP" altLang="en-US" sz="4400" dirty="0">
                <a:solidFill>
                  <a:schemeClr val="tx2">
                    <a:lumMod val="75000"/>
                    <a:lumOff val="25000"/>
                  </a:schemeClr>
                </a:solidFill>
                <a:latin typeface="MS Gothic" panose="020B0609070205080204" pitchFamily="49" charset="-128"/>
                <a:ea typeface="MS Gothic" panose="020B0609070205080204" pitchFamily="49" charset="-128"/>
              </a:rPr>
              <a:t>事件を伝える動画</a:t>
            </a:r>
            <a:endParaRPr lang="zh-TW" altLang="en-US" sz="4000" dirty="0">
              <a:latin typeface="MS Gothic" panose="020B0609070205080204" pitchFamily="49" charset="-128"/>
              <a:ea typeface="MS Gothic" panose="020B0609070205080204" pitchFamily="49" charset="-128"/>
            </a:endParaRPr>
          </a:p>
        </p:txBody>
      </p:sp>
      <p:sp>
        <p:nvSpPr>
          <p:cNvPr id="5" name="內容版面配置區 4">
            <a:extLst>
              <a:ext uri="{FF2B5EF4-FFF2-40B4-BE49-F238E27FC236}">
                <a16:creationId xmlns:a16="http://schemas.microsoft.com/office/drawing/2014/main" id="{3CE1CA71-4ECA-6C45-AE25-7FAE55CDA090}"/>
              </a:ext>
            </a:extLst>
          </p:cNvPr>
          <p:cNvSpPr>
            <a:spLocks noGrp="1"/>
          </p:cNvSpPr>
          <p:nvPr>
            <p:ph idx="1"/>
          </p:nvPr>
        </p:nvSpPr>
        <p:spPr/>
        <p:txBody>
          <a:bodyPr>
            <a:normAutofit/>
          </a:bodyPr>
          <a:lstStyle/>
          <a:p>
            <a:pPr lvl="0">
              <a:lnSpc>
                <a:spcPct val="150000"/>
              </a:lnSpc>
              <a:spcBef>
                <a:spcPts val="0"/>
              </a:spcBef>
            </a:pPr>
            <a:endParaRPr lang="en-US" altLang="zh-TW" sz="2400" dirty="0">
              <a:latin typeface="MS Gothic" panose="020B0609070205080204" pitchFamily="49" charset="-128"/>
              <a:ea typeface="MS Gothic" panose="020B0609070205080204" pitchFamily="49" charset="-128"/>
            </a:endParaRPr>
          </a:p>
          <a:p>
            <a:pPr lvl="0">
              <a:lnSpc>
                <a:spcPct val="150000"/>
              </a:lnSpc>
              <a:spcBef>
                <a:spcPts val="0"/>
              </a:spcBef>
            </a:pPr>
            <a:endParaRPr lang="en-US" altLang="zh-TW" sz="3200" dirty="0">
              <a:latin typeface="MS Gothic" panose="020B0609070205080204" pitchFamily="49" charset="-128"/>
              <a:ea typeface="MS Gothic" panose="020B0609070205080204" pitchFamily="49" charset="-128"/>
            </a:endParaRPr>
          </a:p>
          <a:p>
            <a:pPr marL="0" lvl="0" indent="0" algn="ctr">
              <a:lnSpc>
                <a:spcPct val="150000"/>
              </a:lnSpc>
              <a:spcBef>
                <a:spcPts val="0"/>
              </a:spcBef>
              <a:buNone/>
            </a:pPr>
            <a:r>
              <a:rPr lang="ja-JP" altLang="en-US" sz="3200" b="1" dirty="0">
                <a:latin typeface="MS Gothic" panose="020B0609070205080204" pitchFamily="49" charset="-128"/>
                <a:ea typeface="MS Gothic" panose="020B0609070205080204" pitchFamily="49" charset="-128"/>
              </a:rPr>
              <a:t>以下は、</a:t>
            </a:r>
            <a:r>
              <a:rPr lang="en-US" altLang="ja-JP" sz="3200" b="1" dirty="0">
                <a:latin typeface="MS Gothic" panose="020B0609070205080204" pitchFamily="49" charset="-128"/>
                <a:ea typeface="MS Gothic" panose="020B0609070205080204" pitchFamily="49" charset="-128"/>
              </a:rPr>
              <a:t>2.28</a:t>
            </a:r>
            <a:r>
              <a:rPr lang="ja-JP" altLang="en-US" sz="3200" b="1" dirty="0">
                <a:latin typeface="MS Gothic" panose="020B0609070205080204" pitchFamily="49" charset="-128"/>
                <a:ea typeface="MS Gothic" panose="020B0609070205080204" pitchFamily="49" charset="-128"/>
              </a:rPr>
              <a:t>事件の概要をお伝えする動画です</a:t>
            </a:r>
            <a:endParaRPr lang="en-US" altLang="zh-TW" sz="3200" b="1" dirty="0">
              <a:latin typeface="MS Gothic" panose="020B0609070205080204" pitchFamily="49" charset="-128"/>
              <a:ea typeface="MS Gothic" panose="020B0609070205080204" pitchFamily="49" charset="-128"/>
            </a:endParaRPr>
          </a:p>
          <a:p>
            <a:pPr marL="0" lvl="0" indent="0" algn="ctr">
              <a:lnSpc>
                <a:spcPct val="150000"/>
              </a:lnSpc>
              <a:spcBef>
                <a:spcPts val="0"/>
              </a:spcBef>
              <a:buNone/>
            </a:pPr>
            <a:r>
              <a:rPr lang="en-US" altLang="ja-JP" sz="4000" b="0" i="0" u="none" strike="noStrike" dirty="0">
                <a:solidFill>
                  <a:srgbClr val="0070C0"/>
                </a:solidFill>
                <a:effectLst/>
                <a:latin typeface="Roboto" panose="02000000000000000000" pitchFamily="2" charset="0"/>
                <a:hlinkClick r:id="rId4">
                  <a:extLst>
                    <a:ext uri="{A12FA001-AC4F-418D-AE19-62706E023703}">
                      <ahyp:hlinkClr xmlns:ahyp="http://schemas.microsoft.com/office/drawing/2018/hyperlinkcolor" val="tx"/>
                    </a:ext>
                  </a:extLst>
                </a:hlinkClick>
              </a:rPr>
              <a:t>https://youtu.be/q3TAPMTYAjc</a:t>
            </a:r>
            <a:endParaRPr lang="en-US" altLang="ja-JP" sz="4000" dirty="0">
              <a:solidFill>
                <a:srgbClr val="0070C0"/>
              </a:solidFill>
            </a:endParaRPr>
          </a:p>
          <a:p>
            <a:endParaRPr lang="zh-TW" altLang="en-US" dirty="0"/>
          </a:p>
        </p:txBody>
      </p:sp>
    </p:spTree>
    <p:extLst>
      <p:ext uri="{BB962C8B-B14F-4D97-AF65-F5344CB8AC3E}">
        <p14:creationId xmlns:p14="http://schemas.microsoft.com/office/powerpoint/2010/main" val="67698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E54BC8-B9A8-411F-BE3D-7D190CE90D5E}"/>
              </a:ext>
            </a:extLst>
          </p:cNvPr>
          <p:cNvSpPr>
            <a:spLocks noGrp="1"/>
          </p:cNvSpPr>
          <p:nvPr>
            <p:ph type="title"/>
          </p:nvPr>
        </p:nvSpPr>
        <p:spPr>
          <a:xfrm>
            <a:off x="857061" y="612094"/>
            <a:ext cx="10515600" cy="1325563"/>
          </a:xfrm>
        </p:spPr>
        <p:txBody>
          <a:bodyPr/>
          <a:lstStyle/>
          <a:p>
            <a:r>
              <a:rPr lang="en-US" altLang="ja-JP" sz="4400" dirty="0">
                <a:solidFill>
                  <a:schemeClr val="tx2">
                    <a:lumMod val="75000"/>
                    <a:lumOff val="25000"/>
                  </a:schemeClr>
                </a:solidFill>
                <a:latin typeface="MS Gothic" panose="020B0609070205080204" pitchFamily="49" charset="-128"/>
                <a:ea typeface="MS Gothic" panose="020B0609070205080204" pitchFamily="49" charset="-128"/>
              </a:rPr>
              <a:t>2.28</a:t>
            </a:r>
            <a:r>
              <a:rPr lang="ja-JP" altLang="en-US" sz="4400" dirty="0">
                <a:solidFill>
                  <a:schemeClr val="tx2">
                    <a:lumMod val="75000"/>
                    <a:lumOff val="25000"/>
                  </a:schemeClr>
                </a:solidFill>
                <a:latin typeface="MS Gothic" panose="020B0609070205080204" pitchFamily="49" charset="-128"/>
                <a:ea typeface="MS Gothic" panose="020B0609070205080204" pitchFamily="49" charset="-128"/>
              </a:rPr>
              <a:t>事件の背景ー</a:t>
            </a:r>
            <a:r>
              <a:rPr lang="zh-TW" altLang="en-US" sz="4000" dirty="0">
                <a:latin typeface="MS Gothic" panose="020B0609070205080204" pitchFamily="49" charset="-128"/>
                <a:ea typeface="MS Gothic" panose="020B0609070205080204" pitchFamily="49" charset="-128"/>
              </a:rPr>
              <a:t>中華民國内政問題</a:t>
            </a:r>
          </a:p>
        </p:txBody>
      </p:sp>
      <p:sp>
        <p:nvSpPr>
          <p:cNvPr id="10" name="文字方塊 9">
            <a:extLst>
              <a:ext uri="{FF2B5EF4-FFF2-40B4-BE49-F238E27FC236}">
                <a16:creationId xmlns:a16="http://schemas.microsoft.com/office/drawing/2014/main" id="{68583A3C-7A8E-4702-AACE-2B1173AEC550}"/>
              </a:ext>
            </a:extLst>
          </p:cNvPr>
          <p:cNvSpPr txBox="1"/>
          <p:nvPr/>
        </p:nvSpPr>
        <p:spPr>
          <a:xfrm>
            <a:off x="852709" y="1971198"/>
            <a:ext cx="5388407" cy="5355312"/>
          </a:xfrm>
          <a:prstGeom prst="rect">
            <a:avLst/>
          </a:prstGeom>
          <a:noFill/>
        </p:spPr>
        <p:txBody>
          <a:bodyPr wrap="square" rtlCol="0">
            <a:spAutoFit/>
          </a:bodyPr>
          <a:lstStyle/>
          <a:p>
            <a:pPr marL="285750" indent="-285750" algn="just" hangingPunct="0">
              <a:lnSpc>
                <a:spcPct val="150000"/>
              </a:lnSpc>
              <a:buFont typeface="Arial" panose="020B0604020202020204" pitchFamily="34" charset="0"/>
              <a:buChar char="•"/>
            </a:pPr>
            <a:r>
              <a:rPr lang="ja-JP" altLang="zh-TW" sz="2800" dirty="0">
                <a:latin typeface="MS Gothic" panose="020B0609070205080204" pitchFamily="49" charset="-128"/>
                <a:ea typeface="MS Gothic" panose="020B0609070205080204" pitchFamily="49" charset="-128"/>
              </a:rPr>
              <a:t>国民政府の行政長官は行政、立法、軍隊など全ての権限を握っていた。</a:t>
            </a:r>
            <a:endParaRPr lang="en-US" altLang="ja-JP" sz="2800" dirty="0">
              <a:latin typeface="MS Gothic" panose="020B0609070205080204" pitchFamily="49" charset="-128"/>
              <a:ea typeface="MS Gothic" panose="020B0609070205080204" pitchFamily="49" charset="-128"/>
            </a:endParaRPr>
          </a:p>
          <a:p>
            <a:pPr marL="285750" indent="-285750" algn="just" hangingPunct="0">
              <a:lnSpc>
                <a:spcPct val="150000"/>
              </a:lnSpc>
              <a:buFont typeface="Arial" panose="020B0604020202020204" pitchFamily="34" charset="0"/>
              <a:buChar char="•"/>
            </a:pPr>
            <a:r>
              <a:rPr lang="ja-JP" altLang="zh-TW" sz="2800" dirty="0">
                <a:latin typeface="MS Gothic" panose="020B0609070205080204" pitchFamily="49" charset="-128"/>
                <a:ea typeface="MS Gothic" panose="020B0609070205080204" pitchFamily="49" charset="-128"/>
              </a:rPr>
              <a:t>そのため、その当時</a:t>
            </a:r>
            <a:r>
              <a:rPr lang="ja-JP" altLang="en-US" sz="2800" dirty="0">
                <a:latin typeface="MS Gothic" panose="020B0609070205080204" pitchFamily="49" charset="-128"/>
                <a:ea typeface="MS Gothic" panose="020B0609070205080204" pitchFamily="49" charset="-128"/>
              </a:rPr>
              <a:t>、</a:t>
            </a:r>
            <a:r>
              <a:rPr lang="ja-JP" altLang="zh-TW" sz="2800" dirty="0">
                <a:latin typeface="MS Gothic" panose="020B0609070205080204" pitchFamily="49" charset="-128"/>
                <a:ea typeface="MS Gothic" panose="020B0609070205080204" pitchFamily="49" charset="-128"/>
              </a:rPr>
              <a:t>台湾に来た国民政府の官僚の汚職</a:t>
            </a:r>
            <a:r>
              <a:rPr lang="ja-JP" altLang="en-US" sz="2800" dirty="0">
                <a:latin typeface="MS Gothic" panose="020B0609070205080204" pitchFamily="49" charset="-128"/>
                <a:ea typeface="MS Gothic" panose="020B0609070205080204" pitchFamily="49" charset="-128"/>
              </a:rPr>
              <a:t>がすごく</a:t>
            </a:r>
            <a:r>
              <a:rPr lang="ja-JP" altLang="zh-TW" sz="2800" dirty="0">
                <a:latin typeface="MS Gothic" panose="020B0609070205080204" pitchFamily="49" charset="-128"/>
                <a:ea typeface="MS Gothic" panose="020B0609070205080204" pitchFamily="49" charset="-128"/>
              </a:rPr>
              <a:t>多</a:t>
            </a:r>
            <a:r>
              <a:rPr lang="ja-JP" altLang="en-US" sz="2800" dirty="0">
                <a:latin typeface="MS Gothic" panose="020B0609070205080204" pitchFamily="49" charset="-128"/>
                <a:ea typeface="MS Gothic" panose="020B0609070205080204" pitchFamily="49" charset="-128"/>
              </a:rPr>
              <a:t>く、台湾の人々</a:t>
            </a:r>
            <a:r>
              <a:rPr lang="zh-TW" altLang="en-US" sz="2800" dirty="0">
                <a:latin typeface="MS Gothic" panose="020B0609070205080204" pitchFamily="49" charset="-128"/>
                <a:ea typeface="MS Gothic" panose="020B0609070205080204" pitchFamily="49" charset="-128"/>
              </a:rPr>
              <a:t>は不満</a:t>
            </a:r>
            <a:r>
              <a:rPr lang="ja-JP" altLang="en-US" sz="2800" dirty="0">
                <a:latin typeface="MS Gothic" panose="020B0609070205080204" pitchFamily="49" charset="-128"/>
                <a:ea typeface="MS Gothic" panose="020B0609070205080204" pitchFamily="49" charset="-128"/>
              </a:rPr>
              <a:t>をもっていた</a:t>
            </a:r>
            <a:r>
              <a:rPr lang="ja-JP" altLang="zh-TW" sz="2800" dirty="0">
                <a:latin typeface="MS Gothic" panose="020B0609070205080204" pitchFamily="49" charset="-128"/>
                <a:ea typeface="MS Gothic" panose="020B0609070205080204" pitchFamily="49" charset="-128"/>
              </a:rPr>
              <a:t>。</a:t>
            </a:r>
            <a:endParaRPr lang="en-US" altLang="ja-JP" sz="2400" dirty="0">
              <a:latin typeface="MS Gothic" panose="020B0609070205080204" pitchFamily="49" charset="-128"/>
              <a:ea typeface="MS Gothic" panose="020B0609070205080204" pitchFamily="49" charset="-128"/>
            </a:endParaRPr>
          </a:p>
          <a:p>
            <a:endParaRPr lang="en-US" altLang="ja-JP" sz="2400" dirty="0">
              <a:latin typeface="MS Gothic" panose="020B0609070205080204" pitchFamily="49" charset="-128"/>
              <a:ea typeface="MS Gothic" panose="020B0609070205080204" pitchFamily="49" charset="-128"/>
              <a:cs typeface="Arial" panose="020B0604020202020204" pitchFamily="34" charset="0"/>
            </a:endParaRPr>
          </a:p>
          <a:p>
            <a:endParaRPr lang="zh-TW" altLang="en-US" sz="2400" dirty="0">
              <a:latin typeface="MS Mincho" panose="02020609040205080304" pitchFamily="49" charset="-128"/>
              <a:ea typeface="MS Mincho" panose="02020609040205080304" pitchFamily="49" charset="-128"/>
              <a:cs typeface="Arial" panose="020B0604020202020204" pitchFamily="34" charset="0"/>
            </a:endParaRPr>
          </a:p>
        </p:txBody>
      </p:sp>
      <p:grpSp>
        <p:nvGrpSpPr>
          <p:cNvPr id="3" name="群組 2"/>
          <p:cNvGrpSpPr/>
          <p:nvPr/>
        </p:nvGrpSpPr>
        <p:grpSpPr>
          <a:xfrm>
            <a:off x="6585526" y="3205018"/>
            <a:ext cx="5119643" cy="2295236"/>
            <a:chOff x="9018564" y="2144428"/>
            <a:chExt cx="3173436" cy="1439279"/>
          </a:xfrm>
        </p:grpSpPr>
        <p:pic>
          <p:nvPicPr>
            <p:cNvPr id="4" name="圖片 3">
              <a:extLst>
                <a:ext uri="{FF2B5EF4-FFF2-40B4-BE49-F238E27FC236}">
                  <a16:creationId xmlns:a16="http://schemas.microsoft.com/office/drawing/2014/main" id="{6D28452D-F7BA-4CDD-AB2B-A8D040798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41010" y="2191276"/>
              <a:ext cx="1101550" cy="922548"/>
            </a:xfrm>
            <a:prstGeom prst="rect">
              <a:avLst/>
            </a:prstGeom>
          </p:spPr>
        </p:pic>
        <p:pic>
          <p:nvPicPr>
            <p:cNvPr id="5" name="圖片 4">
              <a:extLst>
                <a:ext uri="{FF2B5EF4-FFF2-40B4-BE49-F238E27FC236}">
                  <a16:creationId xmlns:a16="http://schemas.microsoft.com/office/drawing/2014/main" id="{6A074F20-A699-4659-8F6C-3775A8B9F2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18564" y="2144428"/>
              <a:ext cx="1119773" cy="951806"/>
            </a:xfrm>
            <a:prstGeom prst="rect">
              <a:avLst/>
            </a:prstGeom>
          </p:spPr>
        </p:pic>
        <p:pic>
          <p:nvPicPr>
            <p:cNvPr id="6" name="圖片 5">
              <a:extLst>
                <a:ext uri="{FF2B5EF4-FFF2-40B4-BE49-F238E27FC236}">
                  <a16:creationId xmlns:a16="http://schemas.microsoft.com/office/drawing/2014/main" id="{330421FA-A9D1-4579-877B-D43B393C0F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72661" y="2952808"/>
              <a:ext cx="819339" cy="561191"/>
            </a:xfrm>
            <a:prstGeom prst="rect">
              <a:avLst/>
            </a:prstGeom>
          </p:spPr>
        </p:pic>
        <p:sp>
          <p:nvSpPr>
            <p:cNvPr id="7" name="箭號: 向右 6">
              <a:extLst>
                <a:ext uri="{FF2B5EF4-FFF2-40B4-BE49-F238E27FC236}">
                  <a16:creationId xmlns:a16="http://schemas.microsoft.com/office/drawing/2014/main" id="{6839D05C-C7EF-4639-9B24-BBEAF99BF4E2}"/>
                </a:ext>
              </a:extLst>
            </p:cNvPr>
            <p:cNvSpPr/>
            <p:nvPr/>
          </p:nvSpPr>
          <p:spPr>
            <a:xfrm>
              <a:off x="10328081" y="2776148"/>
              <a:ext cx="423185" cy="147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3" name="圖片 12">
              <a:extLst>
                <a:ext uri="{FF2B5EF4-FFF2-40B4-BE49-F238E27FC236}">
                  <a16:creationId xmlns:a16="http://schemas.microsoft.com/office/drawing/2014/main" id="{A6AD1A21-3F98-440A-8037-2E05C47AE7FA}"/>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0055491">
              <a:off x="9276665" y="2699900"/>
              <a:ext cx="1021902" cy="883807"/>
            </a:xfrm>
            <a:prstGeom prst="rect">
              <a:avLst/>
            </a:prstGeom>
          </p:spPr>
        </p:pic>
      </p:grpSp>
    </p:spTree>
    <p:extLst>
      <p:ext uri="{BB962C8B-B14F-4D97-AF65-F5344CB8AC3E}">
        <p14:creationId xmlns:p14="http://schemas.microsoft.com/office/powerpoint/2010/main" val="3332296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E54BC8-B9A8-411F-BE3D-7D190CE90D5E}"/>
              </a:ext>
            </a:extLst>
          </p:cNvPr>
          <p:cNvSpPr>
            <a:spLocks noGrp="1"/>
          </p:cNvSpPr>
          <p:nvPr>
            <p:ph type="title"/>
          </p:nvPr>
        </p:nvSpPr>
        <p:spPr>
          <a:xfrm>
            <a:off x="857061" y="612094"/>
            <a:ext cx="10515600" cy="1325563"/>
          </a:xfrm>
        </p:spPr>
        <p:txBody>
          <a:bodyPr/>
          <a:lstStyle/>
          <a:p>
            <a:r>
              <a:rPr lang="en-US" altLang="ja-JP" sz="4400" dirty="0">
                <a:solidFill>
                  <a:schemeClr val="tx2">
                    <a:lumMod val="75000"/>
                    <a:lumOff val="25000"/>
                  </a:schemeClr>
                </a:solidFill>
                <a:latin typeface="MS Gothic" panose="020B0609070205080204" pitchFamily="49" charset="-128"/>
                <a:ea typeface="MS Gothic" panose="020B0609070205080204" pitchFamily="49" charset="-128"/>
              </a:rPr>
              <a:t>2.28</a:t>
            </a:r>
            <a:r>
              <a:rPr lang="ja-JP" altLang="en-US" sz="4400" dirty="0">
                <a:solidFill>
                  <a:schemeClr val="tx2">
                    <a:lumMod val="75000"/>
                    <a:lumOff val="25000"/>
                  </a:schemeClr>
                </a:solidFill>
                <a:latin typeface="MS Gothic" panose="020B0609070205080204" pitchFamily="49" charset="-128"/>
                <a:ea typeface="MS Gothic" panose="020B0609070205080204" pitchFamily="49" charset="-128"/>
              </a:rPr>
              <a:t>事件の背景ー</a:t>
            </a:r>
            <a:r>
              <a:rPr lang="zh-TW" altLang="en-US" sz="4000" dirty="0">
                <a:latin typeface="MS Gothic" panose="020B0609070205080204" pitchFamily="49" charset="-128"/>
                <a:ea typeface="MS Gothic" panose="020B0609070205080204" pitchFamily="49" charset="-128"/>
              </a:rPr>
              <a:t>中華民國内政問題</a:t>
            </a:r>
          </a:p>
        </p:txBody>
      </p:sp>
      <p:sp>
        <p:nvSpPr>
          <p:cNvPr id="10" name="文字方塊 9">
            <a:extLst>
              <a:ext uri="{FF2B5EF4-FFF2-40B4-BE49-F238E27FC236}">
                <a16:creationId xmlns:a16="http://schemas.microsoft.com/office/drawing/2014/main" id="{68583A3C-7A8E-4702-AACE-2B1173AEC550}"/>
              </a:ext>
            </a:extLst>
          </p:cNvPr>
          <p:cNvSpPr txBox="1"/>
          <p:nvPr/>
        </p:nvSpPr>
        <p:spPr>
          <a:xfrm>
            <a:off x="649510" y="1937657"/>
            <a:ext cx="6527146" cy="4876784"/>
          </a:xfrm>
          <a:prstGeom prst="rect">
            <a:avLst/>
          </a:prstGeom>
          <a:noFill/>
        </p:spPr>
        <p:txBody>
          <a:bodyPr wrap="square" rtlCol="0">
            <a:spAutoFit/>
          </a:bodyPr>
          <a:lstStyle/>
          <a:p>
            <a:pPr marL="285750" indent="-285750" algn="just">
              <a:lnSpc>
                <a:spcPct val="150000"/>
              </a:lnSpc>
              <a:spcAft>
                <a:spcPts val="600"/>
              </a:spcAft>
              <a:buFont typeface="Arial" panose="020B0604020202020204" pitchFamily="34" charset="0"/>
              <a:buChar char="•"/>
            </a:pPr>
            <a:r>
              <a:rPr lang="ja-JP" altLang="zh-TW" sz="2600" dirty="0">
                <a:latin typeface="MS Gothic" panose="020B0609070205080204" pitchFamily="49" charset="-128"/>
                <a:ea typeface="MS Gothic" panose="020B0609070205080204" pitchFamily="49" charset="-128"/>
              </a:rPr>
              <a:t>同時期</a:t>
            </a:r>
            <a:r>
              <a:rPr lang="ja-JP" altLang="en-US" sz="2600" dirty="0">
                <a:latin typeface="MS Gothic" panose="020B0609070205080204" pitchFamily="49" charset="-128"/>
                <a:ea typeface="MS Gothic" panose="020B0609070205080204" pitchFamily="49" charset="-128"/>
              </a:rPr>
              <a:t>の</a:t>
            </a:r>
            <a:r>
              <a:rPr lang="ja-JP" altLang="zh-TW" sz="2600" dirty="0">
                <a:latin typeface="MS Gothic" panose="020B0609070205080204" pitchFamily="49" charset="-128"/>
                <a:ea typeface="MS Gothic" panose="020B0609070205080204" pitchFamily="49" charset="-128"/>
              </a:rPr>
              <a:t>中国大陸で</a:t>
            </a:r>
            <a:r>
              <a:rPr lang="ja-JP" altLang="en-US" sz="2600" dirty="0">
                <a:latin typeface="MS Gothic" panose="020B0609070205080204" pitchFamily="49" charset="-128"/>
                <a:ea typeface="MS Gothic" panose="020B0609070205080204" pitchFamily="49" charset="-128"/>
              </a:rPr>
              <a:t>は</a:t>
            </a:r>
            <a:r>
              <a:rPr lang="ja-JP" altLang="zh-TW" sz="2600" dirty="0">
                <a:latin typeface="MS Gothic" panose="020B0609070205080204" pitchFamily="49" charset="-128"/>
                <a:ea typeface="MS Gothic" panose="020B0609070205080204" pitchFamily="49" charset="-128"/>
              </a:rPr>
              <a:t>国民党と共産党の内戦</a:t>
            </a:r>
            <a:r>
              <a:rPr lang="ja-JP" altLang="en-US" sz="2600" dirty="0">
                <a:latin typeface="MS Gothic" panose="020B0609070205080204" pitchFamily="49" charset="-128"/>
                <a:ea typeface="MS Gothic" panose="020B0609070205080204" pitchFamily="49" charset="-128"/>
              </a:rPr>
              <a:t>が</a:t>
            </a:r>
            <a:r>
              <a:rPr lang="ja-JP" altLang="zh-TW" sz="2600" dirty="0">
                <a:latin typeface="MS Gothic" panose="020B0609070205080204" pitchFamily="49" charset="-128"/>
                <a:ea typeface="MS Gothic" panose="020B0609070205080204" pitchFamily="49" charset="-128"/>
              </a:rPr>
              <a:t>まだ続</a:t>
            </a:r>
            <a:r>
              <a:rPr lang="ja-JP" altLang="en-US" sz="2600" dirty="0">
                <a:latin typeface="MS Gothic" panose="020B0609070205080204" pitchFamily="49" charset="-128"/>
                <a:ea typeface="MS Gothic" panose="020B0609070205080204" pitchFamily="49" charset="-128"/>
              </a:rPr>
              <a:t>いていたため</a:t>
            </a:r>
            <a:r>
              <a:rPr lang="ja-JP" altLang="zh-TW" sz="2600" dirty="0">
                <a:latin typeface="MS Gothic" panose="020B0609070205080204" pitchFamily="49" charset="-128"/>
                <a:ea typeface="MS Gothic" panose="020B0609070205080204" pitchFamily="49" charset="-128"/>
              </a:rPr>
              <a:t>、国民党の物資や生活必需品などは不足し</a:t>
            </a:r>
            <a:r>
              <a:rPr lang="ja-JP" altLang="en-US" sz="2600" dirty="0">
                <a:latin typeface="MS Gothic" panose="020B0609070205080204" pitchFamily="49" charset="-128"/>
                <a:ea typeface="MS Gothic" panose="020B0609070205080204" pitchFamily="49" charset="-128"/>
              </a:rPr>
              <a:t>ており</a:t>
            </a:r>
            <a:r>
              <a:rPr lang="ja-JP" altLang="zh-TW" sz="2600" dirty="0">
                <a:latin typeface="MS Gothic" panose="020B0609070205080204" pitchFamily="49" charset="-128"/>
                <a:ea typeface="MS Gothic" panose="020B0609070205080204" pitchFamily="49" charset="-128"/>
              </a:rPr>
              <a:t>、これらのものは台湾から</a:t>
            </a:r>
            <a:r>
              <a:rPr lang="ja-JP" altLang="en-US" sz="2600" dirty="0">
                <a:latin typeface="MS Gothic" panose="020B0609070205080204" pitchFamily="49" charset="-128"/>
                <a:ea typeface="MS Gothic" panose="020B0609070205080204" pitchFamily="49" charset="-128"/>
              </a:rPr>
              <a:t>中国大陸に</a:t>
            </a:r>
            <a:r>
              <a:rPr lang="ja-JP" altLang="zh-TW" sz="2600" dirty="0">
                <a:latin typeface="MS Gothic" panose="020B0609070205080204" pitchFamily="49" charset="-128"/>
                <a:ea typeface="MS Gothic" panose="020B0609070205080204" pitchFamily="49" charset="-128"/>
              </a:rPr>
              <a:t>輸送されていた。</a:t>
            </a:r>
            <a:endParaRPr lang="en-US" altLang="ja-JP" sz="2600" dirty="0">
              <a:latin typeface="MS Gothic" panose="020B0609070205080204" pitchFamily="49" charset="-128"/>
              <a:ea typeface="MS Gothic" panose="020B0609070205080204" pitchFamily="49" charset="-128"/>
            </a:endParaRPr>
          </a:p>
          <a:p>
            <a:pPr marL="285750" indent="-285750" algn="just">
              <a:lnSpc>
                <a:spcPct val="150000"/>
              </a:lnSpc>
              <a:buFont typeface="Arial" panose="020B0604020202020204" pitchFamily="34" charset="0"/>
              <a:buChar char="•"/>
            </a:pPr>
            <a:r>
              <a:rPr lang="ja-JP" altLang="en-US" sz="2600" dirty="0">
                <a:latin typeface="MS Gothic" panose="020B0609070205080204" pitchFamily="49" charset="-128"/>
                <a:ea typeface="MS Gothic" panose="020B0609070205080204" pitchFamily="49" charset="-128"/>
                <a:cs typeface="Arial" panose="020B0604020202020204" pitchFamily="34" charset="0"/>
              </a:rPr>
              <a:t>国民党と共産党との内戦のせいで</a:t>
            </a:r>
            <a:r>
              <a:rPr lang="ja-JP" altLang="zh-TW" sz="2600" dirty="0">
                <a:latin typeface="MS Gothic" panose="020B0609070205080204" pitchFamily="49" charset="-128"/>
                <a:ea typeface="MS Gothic" panose="020B0609070205080204" pitchFamily="49" charset="-128"/>
              </a:rPr>
              <a:t>、台湾での物資や生活必需品が足りなくなりつつあり、インフレがひどくな</a:t>
            </a:r>
            <a:r>
              <a:rPr lang="ja-JP" altLang="en-US" sz="2600" dirty="0">
                <a:latin typeface="MS Gothic" panose="020B0609070205080204" pitchFamily="49" charset="-128"/>
                <a:ea typeface="MS Gothic" panose="020B0609070205080204" pitchFamily="49" charset="-128"/>
              </a:rPr>
              <a:t>っ</a:t>
            </a:r>
            <a:r>
              <a:rPr lang="ja-JP" altLang="zh-TW" sz="2600" dirty="0">
                <a:latin typeface="MS Gothic" panose="020B0609070205080204" pitchFamily="49" charset="-128"/>
                <a:ea typeface="MS Gothic" panose="020B0609070205080204" pitchFamily="49" charset="-128"/>
              </a:rPr>
              <a:t>た。</a:t>
            </a:r>
            <a:endParaRPr lang="en-US" altLang="ja-JP" sz="2600" dirty="0">
              <a:latin typeface="MS Gothic" panose="020B0609070205080204" pitchFamily="49" charset="-128"/>
              <a:ea typeface="MS Gothic" panose="020B0609070205080204" pitchFamily="49" charset="-128"/>
              <a:cs typeface="Arial" panose="020B0604020202020204" pitchFamily="34" charset="0"/>
            </a:endParaRPr>
          </a:p>
        </p:txBody>
      </p:sp>
      <p:grpSp>
        <p:nvGrpSpPr>
          <p:cNvPr id="3" name="群組 2"/>
          <p:cNvGrpSpPr/>
          <p:nvPr/>
        </p:nvGrpSpPr>
        <p:grpSpPr>
          <a:xfrm>
            <a:off x="7389091" y="2900218"/>
            <a:ext cx="4636845" cy="2359856"/>
            <a:chOff x="9018564" y="4566239"/>
            <a:chExt cx="3145917" cy="1100236"/>
          </a:xfrm>
        </p:grpSpPr>
        <p:pic>
          <p:nvPicPr>
            <p:cNvPr id="8" name="圖片 7">
              <a:extLst>
                <a:ext uri="{FF2B5EF4-FFF2-40B4-BE49-F238E27FC236}">
                  <a16:creationId xmlns:a16="http://schemas.microsoft.com/office/drawing/2014/main" id="{06387640-B902-4A84-A6FC-9F587F3535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18564" y="4731856"/>
              <a:ext cx="1549168" cy="769002"/>
            </a:xfrm>
            <a:prstGeom prst="rect">
              <a:avLst/>
            </a:prstGeom>
          </p:spPr>
        </p:pic>
        <p:sp>
          <p:nvSpPr>
            <p:cNvPr id="9" name="箭號: 向右 8">
              <a:extLst>
                <a:ext uri="{FF2B5EF4-FFF2-40B4-BE49-F238E27FC236}">
                  <a16:creationId xmlns:a16="http://schemas.microsoft.com/office/drawing/2014/main" id="{77D8D14D-4D48-411E-8F8F-3E5C99C026F6}"/>
                </a:ext>
              </a:extLst>
            </p:cNvPr>
            <p:cNvSpPr/>
            <p:nvPr/>
          </p:nvSpPr>
          <p:spPr>
            <a:xfrm>
              <a:off x="10610177" y="5116357"/>
              <a:ext cx="445072" cy="1471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6" name="Picture 2" descr="重い負担のイラスト（男性）">
              <a:extLst>
                <a:ext uri="{FF2B5EF4-FFF2-40B4-BE49-F238E27FC236}">
                  <a16:creationId xmlns:a16="http://schemas.microsoft.com/office/drawing/2014/main" id="{DC9F0762-2FBD-4536-A423-6DF9042949C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064245" y="4566239"/>
              <a:ext cx="1100236" cy="11002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58556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a:extLst>
              <a:ext uri="{FF2B5EF4-FFF2-40B4-BE49-F238E27FC236}">
                <a16:creationId xmlns:a16="http://schemas.microsoft.com/office/drawing/2014/main" id="{6B0E8E57-640B-4C93-A962-436443DA895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480091" y="5278499"/>
            <a:ext cx="1367315" cy="1590763"/>
          </a:xfrm>
          <a:prstGeom prst="rect">
            <a:avLst/>
          </a:prstGeom>
        </p:spPr>
      </p:pic>
      <p:pic>
        <p:nvPicPr>
          <p:cNvPr id="8" name="圖片 7">
            <a:extLst>
              <a:ext uri="{FF2B5EF4-FFF2-40B4-BE49-F238E27FC236}">
                <a16:creationId xmlns:a16="http://schemas.microsoft.com/office/drawing/2014/main" id="{DCBE83F6-E2B0-46CB-8A2B-57815CA5FB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79421" y="5285719"/>
            <a:ext cx="1505087" cy="1590763"/>
          </a:xfrm>
          <a:prstGeom prst="rect">
            <a:avLst/>
          </a:prstGeom>
        </p:spPr>
      </p:pic>
      <p:sp>
        <p:nvSpPr>
          <p:cNvPr id="12" name="標題 1">
            <a:extLst>
              <a:ext uri="{FF2B5EF4-FFF2-40B4-BE49-F238E27FC236}">
                <a16:creationId xmlns:a16="http://schemas.microsoft.com/office/drawing/2014/main" id="{BC644FB2-9107-984A-9410-8687846C7197}"/>
              </a:ext>
            </a:extLst>
          </p:cNvPr>
          <p:cNvSpPr txBox="1">
            <a:spLocks/>
          </p:cNvSpPr>
          <p:nvPr/>
        </p:nvSpPr>
        <p:spPr>
          <a:xfrm>
            <a:off x="800790" y="627634"/>
            <a:ext cx="11156748"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altLang="ja-JP" sz="4400" dirty="0">
                <a:solidFill>
                  <a:schemeClr val="tx2">
                    <a:lumMod val="75000"/>
                    <a:lumOff val="25000"/>
                  </a:schemeClr>
                </a:solidFill>
                <a:latin typeface="MS Gothic" panose="020B0609070205080204" pitchFamily="49" charset="-128"/>
                <a:ea typeface="MS Gothic" panose="020B0609070205080204" pitchFamily="49" charset="-128"/>
              </a:rPr>
              <a:t>2.28</a:t>
            </a:r>
            <a:r>
              <a:rPr lang="ja-JP" altLang="en-US" sz="4400">
                <a:solidFill>
                  <a:schemeClr val="tx2">
                    <a:lumMod val="75000"/>
                    <a:lumOff val="25000"/>
                  </a:schemeClr>
                </a:solidFill>
                <a:latin typeface="MS Gothic" panose="020B0609070205080204" pitchFamily="49" charset="-128"/>
                <a:ea typeface="MS Gothic" panose="020B0609070205080204" pitchFamily="49" charset="-128"/>
              </a:rPr>
              <a:t>事件の背景ー</a:t>
            </a:r>
            <a:r>
              <a:rPr lang="ja-JP" altLang="en-US" sz="4000">
                <a:latin typeface="MS Gothic" panose="020B0609070205080204" pitchFamily="49" charset="-128"/>
                <a:ea typeface="MS Gothic" panose="020B0609070205080204" pitchFamily="49" charset="-128"/>
              </a:rPr>
              <a:t>経済活動の限り</a:t>
            </a:r>
            <a:endParaRPr lang="zh-TW" altLang="en-US" sz="4000" dirty="0">
              <a:latin typeface="MS Gothic" panose="020B0609070205080204" pitchFamily="49" charset="-128"/>
              <a:ea typeface="MS Gothic" panose="020B0609070205080204" pitchFamily="49" charset="-128"/>
            </a:endParaRPr>
          </a:p>
        </p:txBody>
      </p:sp>
      <p:sp>
        <p:nvSpPr>
          <p:cNvPr id="3" name="文字方塊 2">
            <a:extLst>
              <a:ext uri="{FF2B5EF4-FFF2-40B4-BE49-F238E27FC236}">
                <a16:creationId xmlns:a16="http://schemas.microsoft.com/office/drawing/2014/main" id="{EE0F6A76-1965-F346-AEB6-75911B7CAE39}"/>
              </a:ext>
            </a:extLst>
          </p:cNvPr>
          <p:cNvSpPr txBox="1"/>
          <p:nvPr/>
        </p:nvSpPr>
        <p:spPr>
          <a:xfrm>
            <a:off x="736497" y="2033120"/>
            <a:ext cx="11156748" cy="3046988"/>
          </a:xfrm>
          <a:prstGeom prst="rect">
            <a:avLst/>
          </a:prstGeom>
          <a:noFill/>
        </p:spPr>
        <p:txBody>
          <a:bodyPr wrap="square" rtlCol="0">
            <a:spAutoFit/>
          </a:bodyPr>
          <a:lstStyle/>
          <a:p>
            <a:pPr marL="285750" indent="-285750">
              <a:buFont typeface="Arial" panose="020B0604020202020204" pitchFamily="34" charset="0"/>
              <a:buChar char="•"/>
            </a:pPr>
            <a:r>
              <a:rPr lang="ja-JP" altLang="zh-TW" sz="2400" dirty="0">
                <a:latin typeface="MS Gothic" panose="020B0609070205080204" pitchFamily="49" charset="-128"/>
                <a:ea typeface="MS Gothic" panose="020B0609070205080204" pitchFamily="49" charset="-128"/>
              </a:rPr>
              <a:t>戦後台湾では、日本統治時代の専売制度を引き継ぎ、国民政府が設置した台湾省行政長官公署はたばこ、お酒、砂糖などの専売権を所有した。</a:t>
            </a:r>
            <a:endParaRPr lang="en-US" altLang="ja-JP" sz="2400" dirty="0">
              <a:latin typeface="MS Gothic" panose="020B0609070205080204" pitchFamily="49" charset="-128"/>
              <a:ea typeface="MS Gothic" panose="020B0609070205080204" pitchFamily="49" charset="-128"/>
            </a:endParaRPr>
          </a:p>
          <a:p>
            <a:pPr marL="285750" indent="-285750">
              <a:buFont typeface="Arial" panose="020B0604020202020204" pitchFamily="34" charset="0"/>
              <a:buChar char="•"/>
            </a:pPr>
            <a:endParaRPr lang="en-US" altLang="ja-JP" sz="2400" dirty="0">
              <a:latin typeface="MS Gothic" panose="020B0609070205080204" pitchFamily="49" charset="-128"/>
              <a:ea typeface="MS Gothic" panose="020B0609070205080204" pitchFamily="49" charset="-128"/>
            </a:endParaRPr>
          </a:p>
          <a:p>
            <a:pPr marL="285750" indent="-285750">
              <a:buFont typeface="Arial" panose="020B0604020202020204" pitchFamily="34" charset="0"/>
              <a:buChar char="•"/>
            </a:pPr>
            <a:r>
              <a:rPr lang="zh-TW" altLang="en-US" sz="2400" dirty="0">
                <a:latin typeface="MS Gothic" panose="020B0609070205080204" pitchFamily="49" charset="-128"/>
                <a:ea typeface="MS Gothic" panose="020B0609070205080204" pitchFamily="49" charset="-128"/>
              </a:rPr>
              <a:t>日本の残した公営、私営の企業を</a:t>
            </a:r>
            <a:r>
              <a:rPr lang="ja-JP" altLang="en-US" sz="2400" dirty="0">
                <a:latin typeface="MS Gothic" panose="020B0609070205080204" pitchFamily="49" charset="-128"/>
                <a:ea typeface="MS Gothic" panose="020B0609070205080204" pitchFamily="49" charset="-128"/>
              </a:rPr>
              <a:t>全て</a:t>
            </a:r>
            <a:r>
              <a:rPr lang="zh-TW" altLang="en-US" sz="2400" dirty="0">
                <a:latin typeface="MS Gothic" panose="020B0609070205080204" pitchFamily="49" charset="-128"/>
                <a:ea typeface="MS Gothic" panose="020B0609070205080204" pitchFamily="49" charset="-128"/>
              </a:rPr>
              <a:t>管理下に置</a:t>
            </a:r>
            <a:r>
              <a:rPr lang="ja-JP" altLang="en-US" sz="2400" dirty="0">
                <a:latin typeface="MS Gothic" panose="020B0609070205080204" pitchFamily="49" charset="-128"/>
                <a:ea typeface="MS Gothic" panose="020B0609070205080204" pitchFamily="49" charset="-128"/>
              </a:rPr>
              <a:t>き</a:t>
            </a:r>
            <a:r>
              <a:rPr lang="zh-TW" altLang="en-US" sz="2400" dirty="0">
                <a:latin typeface="MS Gothic" panose="020B0609070205080204" pitchFamily="49" charset="-128"/>
                <a:ea typeface="MS Gothic" panose="020B0609070205080204" pitchFamily="49" charset="-128"/>
              </a:rPr>
              <a:t>、全てを包括するようになった。政府に独占された市場では中小企業</a:t>
            </a:r>
            <a:r>
              <a:rPr lang="ja-JP" altLang="en-US" sz="2400" dirty="0">
                <a:latin typeface="MS Gothic" panose="020B0609070205080204" pitchFamily="49" charset="-128"/>
                <a:ea typeface="MS Gothic" panose="020B0609070205080204" pitchFamily="49" charset="-128"/>
              </a:rPr>
              <a:t>の</a:t>
            </a:r>
            <a:r>
              <a:rPr lang="zh-TW" altLang="en-US" sz="2400" dirty="0">
                <a:latin typeface="MS Gothic" panose="020B0609070205080204" pitchFamily="49" charset="-128"/>
                <a:ea typeface="MS Gothic" panose="020B0609070205080204" pitchFamily="49" charset="-128"/>
              </a:rPr>
              <a:t>生き残</a:t>
            </a:r>
            <a:r>
              <a:rPr lang="ja-JP" altLang="en-US" sz="2400" dirty="0">
                <a:latin typeface="MS Gothic" panose="020B0609070205080204" pitchFamily="49" charset="-128"/>
                <a:ea typeface="MS Gothic" panose="020B0609070205080204" pitchFamily="49" charset="-128"/>
              </a:rPr>
              <a:t>りは、</a:t>
            </a:r>
            <a:r>
              <a:rPr lang="zh-TW" altLang="en-US" sz="2400" dirty="0">
                <a:latin typeface="MS Gothic" panose="020B0609070205080204" pitchFamily="49" charset="-128"/>
                <a:ea typeface="MS Gothic" panose="020B0609070205080204" pitchFamily="49" charset="-128"/>
              </a:rPr>
              <a:t>より困難になった。</a:t>
            </a:r>
            <a:endParaRPr lang="en-US" altLang="zh-TW" sz="2400" dirty="0">
              <a:latin typeface="MS Gothic" panose="020B0609070205080204" pitchFamily="49" charset="-128"/>
              <a:ea typeface="MS Gothic" panose="020B0609070205080204" pitchFamily="49" charset="-128"/>
            </a:endParaRPr>
          </a:p>
          <a:p>
            <a:pPr marL="285750" indent="-285750">
              <a:buFont typeface="Arial" panose="020B0604020202020204" pitchFamily="34" charset="0"/>
              <a:buChar char="•"/>
            </a:pPr>
            <a:endParaRPr lang="en-US" altLang="ja-JP" sz="2400" dirty="0">
              <a:latin typeface="MS Gothic" panose="020B0609070205080204" pitchFamily="49" charset="-128"/>
              <a:ea typeface="MS Gothic" panose="020B0609070205080204" pitchFamily="49" charset="-128"/>
            </a:endParaRPr>
          </a:p>
          <a:p>
            <a:pPr marL="285750" indent="-285750">
              <a:buFont typeface="Arial" panose="020B0604020202020204" pitchFamily="34" charset="0"/>
              <a:buChar char="•"/>
            </a:pPr>
            <a:r>
              <a:rPr lang="ja-JP" altLang="zh-TW" sz="2400" dirty="0">
                <a:latin typeface="MS Gothic" panose="020B0609070205080204" pitchFamily="49" charset="-128"/>
                <a:ea typeface="MS Gothic" panose="020B0609070205080204" pitchFamily="49" charset="-128"/>
              </a:rPr>
              <a:t>当時</a:t>
            </a:r>
            <a:r>
              <a:rPr lang="ja-JP" altLang="en-US" sz="2400" dirty="0">
                <a:latin typeface="MS Gothic" panose="020B0609070205080204" pitchFamily="49" charset="-128"/>
                <a:ea typeface="MS Gothic" panose="020B0609070205080204" pitchFamily="49" charset="-128"/>
              </a:rPr>
              <a:t>、</a:t>
            </a:r>
            <a:r>
              <a:rPr lang="ja-JP" altLang="zh-TW" sz="2400" dirty="0">
                <a:latin typeface="MS Gothic" panose="020B0609070205080204" pitchFamily="49" charset="-128"/>
                <a:ea typeface="MS Gothic" panose="020B0609070205080204" pitchFamily="49" charset="-128"/>
              </a:rPr>
              <a:t>国民政府の権限が</a:t>
            </a:r>
            <a:r>
              <a:rPr lang="ja-JP" altLang="en-US" sz="2400" dirty="0">
                <a:latin typeface="MS Gothic" panose="020B0609070205080204" pitchFamily="49" charset="-128"/>
                <a:ea typeface="MS Gothic" panose="020B0609070205080204" pitchFamily="49" charset="-128"/>
              </a:rPr>
              <a:t>大きく</a:t>
            </a:r>
            <a:r>
              <a:rPr lang="ja-JP" altLang="zh-TW" sz="2400" dirty="0">
                <a:latin typeface="MS Gothic" panose="020B0609070205080204" pitchFamily="49" charset="-128"/>
                <a:ea typeface="MS Gothic" panose="020B0609070205080204" pitchFamily="49" charset="-128"/>
              </a:rPr>
              <a:t>、様々な事業</a:t>
            </a:r>
            <a:r>
              <a:rPr lang="ja-JP" altLang="en-US" sz="2400" dirty="0">
                <a:latin typeface="MS Gothic" panose="020B0609070205080204" pitchFamily="49" charset="-128"/>
                <a:ea typeface="MS Gothic" panose="020B0609070205080204" pitchFamily="49" charset="-128"/>
              </a:rPr>
              <a:t>を</a:t>
            </a:r>
            <a:r>
              <a:rPr lang="ja-JP" altLang="zh-TW" sz="2400" dirty="0">
                <a:latin typeface="MS Gothic" panose="020B0609070205080204" pitchFamily="49" charset="-128"/>
                <a:ea typeface="MS Gothic" panose="020B0609070205080204" pitchFamily="49" charset="-128"/>
              </a:rPr>
              <a:t>独占</a:t>
            </a:r>
            <a:r>
              <a:rPr lang="ja-JP" altLang="en-US" sz="2400" dirty="0">
                <a:latin typeface="MS Gothic" panose="020B0609070205080204" pitchFamily="49" charset="-128"/>
                <a:ea typeface="MS Gothic" panose="020B0609070205080204" pitchFamily="49" charset="-128"/>
              </a:rPr>
              <a:t>しており</a:t>
            </a:r>
            <a:r>
              <a:rPr lang="ja-JP" altLang="zh-TW" sz="2400" dirty="0">
                <a:latin typeface="MS Gothic" panose="020B0609070205080204" pitchFamily="49" charset="-128"/>
                <a:ea typeface="MS Gothic" panose="020B0609070205080204" pitchFamily="49" charset="-128"/>
              </a:rPr>
              <a:t>、台湾人の経済活動</a:t>
            </a:r>
            <a:r>
              <a:rPr lang="ja-JP" altLang="en-US" sz="2400" dirty="0">
                <a:latin typeface="MS Gothic" panose="020B0609070205080204" pitchFamily="49" charset="-128"/>
                <a:ea typeface="MS Gothic" panose="020B0609070205080204" pitchFamily="49" charset="-128"/>
              </a:rPr>
              <a:t>は</a:t>
            </a:r>
            <a:r>
              <a:rPr lang="ja-JP" altLang="zh-TW" sz="2400" dirty="0">
                <a:latin typeface="MS Gothic" panose="020B0609070205080204" pitchFamily="49" charset="-128"/>
                <a:ea typeface="MS Gothic" panose="020B0609070205080204" pitchFamily="49" charset="-128"/>
              </a:rPr>
              <a:t>制限され</a:t>
            </a:r>
            <a:r>
              <a:rPr lang="ja-JP" altLang="en-US" sz="2400" dirty="0">
                <a:latin typeface="MS Gothic" panose="020B0609070205080204" pitchFamily="49" charset="-128"/>
                <a:ea typeface="MS Gothic" panose="020B0609070205080204" pitchFamily="49" charset="-128"/>
              </a:rPr>
              <a:t>た。</a:t>
            </a:r>
            <a:endParaRPr kumimoji="1" lang="zh-TW" altLang="en-US" sz="2400" dirty="0">
              <a:latin typeface="MS Gothic" panose="020B0609070205080204" pitchFamily="49" charset="-128"/>
              <a:ea typeface="MS Gothic" panose="020B0609070205080204" pitchFamily="49" charset="-128"/>
            </a:endParaRPr>
          </a:p>
        </p:txBody>
      </p:sp>
      <p:grpSp>
        <p:nvGrpSpPr>
          <p:cNvPr id="2" name="群組 1"/>
          <p:cNvGrpSpPr/>
          <p:nvPr/>
        </p:nvGrpSpPr>
        <p:grpSpPr>
          <a:xfrm>
            <a:off x="3450027" y="5246255"/>
            <a:ext cx="2174918" cy="1652993"/>
            <a:chOff x="3450027" y="5462658"/>
            <a:chExt cx="1850277" cy="1436590"/>
          </a:xfrm>
        </p:grpSpPr>
        <p:pic>
          <p:nvPicPr>
            <p:cNvPr id="9" name="圖片 8">
              <a:extLst>
                <a:ext uri="{FF2B5EF4-FFF2-40B4-BE49-F238E27FC236}">
                  <a16:creationId xmlns:a16="http://schemas.microsoft.com/office/drawing/2014/main" id="{F7F36EE6-C478-46C8-BFED-A21D7DE5B8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23513" y="5462658"/>
              <a:ext cx="1176791" cy="1406604"/>
            </a:xfrm>
            <a:prstGeom prst="rect">
              <a:avLst/>
            </a:prstGeom>
          </p:spPr>
        </p:pic>
        <p:pic>
          <p:nvPicPr>
            <p:cNvPr id="13" name="圖片 12">
              <a:extLst>
                <a:ext uri="{FF2B5EF4-FFF2-40B4-BE49-F238E27FC236}">
                  <a16:creationId xmlns:a16="http://schemas.microsoft.com/office/drawing/2014/main" id="{E34FF2CD-85EA-F44E-8245-6CFDCB947EE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50027" y="6338057"/>
              <a:ext cx="819339" cy="561191"/>
            </a:xfrm>
            <a:prstGeom prst="rect">
              <a:avLst/>
            </a:prstGeom>
          </p:spPr>
        </p:pic>
      </p:grpSp>
      <p:pic>
        <p:nvPicPr>
          <p:cNvPr id="15" name="圖片 14">
            <a:extLst>
              <a:ext uri="{FF2B5EF4-FFF2-40B4-BE49-F238E27FC236}">
                <a16:creationId xmlns:a16="http://schemas.microsoft.com/office/drawing/2014/main" id="{9BF03910-F462-C440-9AE0-A03232FFFD09}"/>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0055491">
            <a:off x="9516577" y="5906859"/>
            <a:ext cx="1149792" cy="994415"/>
          </a:xfrm>
          <a:prstGeom prst="rect">
            <a:avLst/>
          </a:prstGeom>
        </p:spPr>
      </p:pic>
    </p:spTree>
    <p:extLst>
      <p:ext uri="{BB962C8B-B14F-4D97-AF65-F5344CB8AC3E}">
        <p14:creationId xmlns:p14="http://schemas.microsoft.com/office/powerpoint/2010/main" val="1093507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字方塊 13">
            <a:extLst>
              <a:ext uri="{FF2B5EF4-FFF2-40B4-BE49-F238E27FC236}">
                <a16:creationId xmlns:a16="http://schemas.microsoft.com/office/drawing/2014/main" id="{4ACBF6B4-4302-44A9-8989-078B46E314E4}"/>
              </a:ext>
            </a:extLst>
          </p:cNvPr>
          <p:cNvSpPr txBox="1"/>
          <p:nvPr/>
        </p:nvSpPr>
        <p:spPr>
          <a:xfrm>
            <a:off x="1417577" y="6343012"/>
            <a:ext cx="4398657" cy="624341"/>
          </a:xfrm>
          <a:prstGeom prst="rect">
            <a:avLst/>
          </a:prstGeom>
          <a:noFill/>
        </p:spPr>
        <p:txBody>
          <a:bodyPr wrap="square" rtlCol="0">
            <a:spAutoFit/>
          </a:bodyPr>
          <a:lstStyle/>
          <a:p>
            <a:r>
              <a:rPr lang="ja-JP" altLang="en-US" sz="2400" b="1" dirty="0"/>
              <a:t>台湾</a:t>
            </a:r>
            <a:r>
              <a:rPr lang="zh-TW" altLang="en-US" sz="2400" b="1" dirty="0"/>
              <a:t>人</a:t>
            </a:r>
            <a:r>
              <a:rPr lang="ja-JP" altLang="en-US" sz="2400" b="1" dirty="0"/>
              <a:t>（本省人）</a:t>
            </a:r>
            <a:r>
              <a:rPr lang="zh-TW" altLang="en-US" sz="2400" b="1" dirty="0"/>
              <a:t> </a:t>
            </a:r>
            <a:r>
              <a:rPr lang="en-US" altLang="zh-TW" sz="2400" b="1" dirty="0">
                <a:latin typeface="Arial" panose="020B0604020202020204" pitchFamily="34" charset="0"/>
                <a:cs typeface="Arial" panose="020B0604020202020204" pitchFamily="34" charset="0"/>
              </a:rPr>
              <a:t>VS</a:t>
            </a:r>
            <a:r>
              <a:rPr lang="zh-TW" altLang="en-US" sz="2400" b="1" dirty="0">
                <a:latin typeface="Arial" panose="020B0604020202020204" pitchFamily="34" charset="0"/>
                <a:cs typeface="Arial" panose="020B0604020202020204" pitchFamily="34" charset="0"/>
              </a:rPr>
              <a:t> 外省人</a:t>
            </a:r>
            <a:r>
              <a:rPr lang="en-US" altLang="zh-TW" sz="2400" b="1" dirty="0">
                <a:latin typeface="Arial" panose="020B0604020202020204" pitchFamily="34" charset="0"/>
                <a:cs typeface="Arial" panose="020B0604020202020204" pitchFamily="34" charset="0"/>
              </a:rPr>
              <a:t> </a:t>
            </a:r>
            <a:endParaRPr lang="zh-TW" altLang="en-US" sz="2400" b="1" dirty="0"/>
          </a:p>
        </p:txBody>
      </p:sp>
      <p:pic>
        <p:nvPicPr>
          <p:cNvPr id="16" name="圖片 15">
            <a:extLst>
              <a:ext uri="{FF2B5EF4-FFF2-40B4-BE49-F238E27FC236}">
                <a16:creationId xmlns:a16="http://schemas.microsoft.com/office/drawing/2014/main" id="{11CE6F56-7EEC-443E-9141-43464FA0B2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3738" y="4695576"/>
            <a:ext cx="1599769" cy="1599769"/>
          </a:xfrm>
          <a:prstGeom prst="rect">
            <a:avLst/>
          </a:prstGeom>
        </p:spPr>
      </p:pic>
      <p:pic>
        <p:nvPicPr>
          <p:cNvPr id="19" name="圖片 18">
            <a:extLst>
              <a:ext uri="{FF2B5EF4-FFF2-40B4-BE49-F238E27FC236}">
                <a16:creationId xmlns:a16="http://schemas.microsoft.com/office/drawing/2014/main" id="{940EEF9A-6865-489B-9184-431E2D55B944}"/>
              </a:ext>
            </a:extLst>
          </p:cNvPr>
          <p:cNvPicPr>
            <a:picLocks noChangeAspect="1"/>
          </p:cNvPicPr>
          <p:nvPr/>
        </p:nvPicPr>
        <p:blipFill>
          <a:blip r:embed="rId4"/>
          <a:stretch>
            <a:fillRect/>
          </a:stretch>
        </p:blipFill>
        <p:spPr>
          <a:xfrm>
            <a:off x="7663126" y="4695576"/>
            <a:ext cx="2162193" cy="2349248"/>
          </a:xfrm>
          <a:prstGeom prst="rect">
            <a:avLst/>
          </a:prstGeom>
        </p:spPr>
      </p:pic>
      <p:sp>
        <p:nvSpPr>
          <p:cNvPr id="12" name="標題 1">
            <a:extLst>
              <a:ext uri="{FF2B5EF4-FFF2-40B4-BE49-F238E27FC236}">
                <a16:creationId xmlns:a16="http://schemas.microsoft.com/office/drawing/2014/main" id="{BC644FB2-9107-984A-9410-8687846C7197}"/>
              </a:ext>
            </a:extLst>
          </p:cNvPr>
          <p:cNvSpPr txBox="1">
            <a:spLocks/>
          </p:cNvSpPr>
          <p:nvPr/>
        </p:nvSpPr>
        <p:spPr>
          <a:xfrm>
            <a:off x="800790" y="627634"/>
            <a:ext cx="11156748"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en-US" altLang="ja-JP" sz="4400" dirty="0">
                <a:solidFill>
                  <a:schemeClr val="tx2">
                    <a:lumMod val="75000"/>
                    <a:lumOff val="25000"/>
                  </a:schemeClr>
                </a:solidFill>
                <a:latin typeface="MS Gothic" panose="020B0609070205080204" pitchFamily="49" charset="-128"/>
                <a:ea typeface="MS Gothic" panose="020B0609070205080204" pitchFamily="49" charset="-128"/>
              </a:rPr>
              <a:t>2.28</a:t>
            </a:r>
            <a:r>
              <a:rPr lang="ja-JP" altLang="en-US" sz="4400">
                <a:solidFill>
                  <a:schemeClr val="tx2">
                    <a:lumMod val="75000"/>
                    <a:lumOff val="25000"/>
                  </a:schemeClr>
                </a:solidFill>
                <a:latin typeface="MS Gothic" panose="020B0609070205080204" pitchFamily="49" charset="-128"/>
                <a:ea typeface="MS Gothic" panose="020B0609070205080204" pitchFamily="49" charset="-128"/>
              </a:rPr>
              <a:t>事件の背景ー</a:t>
            </a:r>
            <a:r>
              <a:rPr lang="ja-JP" altLang="en-US" sz="4000">
                <a:latin typeface="MS Gothic" panose="020B0609070205080204" pitchFamily="49" charset="-128"/>
                <a:ea typeface="MS Gothic" panose="020B0609070205080204" pitchFamily="49" charset="-128"/>
              </a:rPr>
              <a:t>種族の矛盾</a:t>
            </a:r>
            <a:endParaRPr lang="zh-TW" altLang="en-US" sz="4000" dirty="0">
              <a:latin typeface="MS Gothic" panose="020B0609070205080204" pitchFamily="49" charset="-128"/>
              <a:ea typeface="MS Gothic" panose="020B0609070205080204" pitchFamily="49" charset="-128"/>
            </a:endParaRPr>
          </a:p>
        </p:txBody>
      </p:sp>
      <p:sp>
        <p:nvSpPr>
          <p:cNvPr id="3" name="內容版面配置區 2">
            <a:extLst>
              <a:ext uri="{FF2B5EF4-FFF2-40B4-BE49-F238E27FC236}">
                <a16:creationId xmlns:a16="http://schemas.microsoft.com/office/drawing/2014/main" id="{81F32B7A-763A-D44C-AED5-3A25CE7F3EE1}"/>
              </a:ext>
            </a:extLst>
          </p:cNvPr>
          <p:cNvSpPr>
            <a:spLocks noGrp="1"/>
          </p:cNvSpPr>
          <p:nvPr>
            <p:ph idx="1"/>
          </p:nvPr>
        </p:nvSpPr>
        <p:spPr>
          <a:xfrm>
            <a:off x="838200" y="1953197"/>
            <a:ext cx="10515600" cy="4251960"/>
          </a:xfrm>
        </p:spPr>
        <p:txBody>
          <a:bodyPr/>
          <a:lstStyle/>
          <a:p>
            <a:pPr algn="just"/>
            <a:r>
              <a:rPr lang="ja-JP" altLang="zh-TW" sz="2400" dirty="0">
                <a:latin typeface="MS Gothic" panose="020B0609070205080204" pitchFamily="49" charset="-128"/>
                <a:ea typeface="MS Gothic" panose="020B0609070205080204" pitchFamily="49" charset="-128"/>
              </a:rPr>
              <a:t>軍紀などが乱れ、政治参加や待遇なども極めて不公平</a:t>
            </a:r>
            <a:r>
              <a:rPr lang="zh-TW" altLang="en-US" sz="2400" dirty="0">
                <a:latin typeface="MS Gothic" panose="020B0609070205080204" pitchFamily="49" charset="-128"/>
                <a:ea typeface="MS Gothic" panose="020B0609070205080204" pitchFamily="49" charset="-128"/>
              </a:rPr>
              <a:t>だ</a:t>
            </a:r>
            <a:r>
              <a:rPr lang="ja-JP" altLang="en-US" sz="2400" dirty="0">
                <a:latin typeface="MS Gothic" panose="020B0609070205080204" pitchFamily="49" charset="-128"/>
                <a:ea typeface="MS Gothic" panose="020B0609070205080204" pitchFamily="49" charset="-128"/>
              </a:rPr>
              <a:t>った</a:t>
            </a:r>
            <a:r>
              <a:rPr lang="ja-JP" altLang="zh-TW" sz="2400" dirty="0">
                <a:latin typeface="MS Gothic" panose="020B0609070205080204" pitchFamily="49" charset="-128"/>
                <a:ea typeface="MS Gothic" panose="020B0609070205080204" pitchFamily="49" charset="-128"/>
              </a:rPr>
              <a:t>。</a:t>
            </a:r>
            <a:endParaRPr lang="en-US" altLang="ja-JP" sz="2400" dirty="0">
              <a:latin typeface="MS Gothic" panose="020B0609070205080204" pitchFamily="49" charset="-128"/>
              <a:ea typeface="MS Gothic" panose="020B0609070205080204" pitchFamily="49" charset="-128"/>
            </a:endParaRPr>
          </a:p>
          <a:p>
            <a:pPr lvl="1" algn="just">
              <a:buFont typeface="MS Gothic" panose="020B0609070205080204" pitchFamily="49" charset="-128"/>
              <a:buChar char="＊"/>
            </a:pPr>
            <a:r>
              <a:rPr lang="ja-JP" altLang="zh-TW" dirty="0">
                <a:latin typeface="MS Gothic" panose="020B0609070205080204" pitchFamily="49" charset="-128"/>
                <a:ea typeface="MS Gothic" panose="020B0609070205080204" pitchFamily="49" charset="-128"/>
              </a:rPr>
              <a:t>台湾人は公職に付くことができず、公職の担当者はほぼ外省人</a:t>
            </a:r>
            <a:r>
              <a:rPr lang="ja-JP" altLang="en-US" dirty="0">
                <a:latin typeface="MS Gothic" panose="020B0609070205080204" pitchFamily="49" charset="-128"/>
                <a:ea typeface="MS Gothic" panose="020B0609070205080204" pitchFamily="49" charset="-128"/>
              </a:rPr>
              <a:t>（</a:t>
            </a:r>
            <a:r>
              <a:rPr lang="zh-TW" altLang="en-US" dirty="0">
                <a:latin typeface="MS Gothic" panose="020B0609070205080204" pitchFamily="49" charset="-128"/>
                <a:ea typeface="MS Gothic" panose="020B0609070205080204" pitchFamily="49" charset="-128"/>
              </a:rPr>
              <a:t>アウトサイダー</a:t>
            </a:r>
            <a:r>
              <a:rPr lang="ja-JP" altLang="en-US" dirty="0">
                <a:latin typeface="MS Gothic" panose="020B0609070205080204" pitchFamily="49" charset="-128"/>
                <a:ea typeface="MS Gothic" panose="020B0609070205080204" pitchFamily="49" charset="-128"/>
              </a:rPr>
              <a:t>）</a:t>
            </a:r>
            <a:r>
              <a:rPr lang="zh-TW" altLang="en-US" dirty="0">
                <a:latin typeface="MS Gothic" panose="020B0609070205080204" pitchFamily="49" charset="-128"/>
                <a:ea typeface="MS Gothic" panose="020B0609070205080204" pitchFamily="49" charset="-128"/>
              </a:rPr>
              <a:t>だった</a:t>
            </a:r>
            <a:r>
              <a:rPr lang="ja-JP" altLang="zh-TW" dirty="0">
                <a:latin typeface="MS Gothic" panose="020B0609070205080204" pitchFamily="49" charset="-128"/>
                <a:ea typeface="MS Gothic" panose="020B0609070205080204" pitchFamily="49" charset="-128"/>
              </a:rPr>
              <a:t>。</a:t>
            </a:r>
            <a:endParaRPr lang="en-US" altLang="ja-JP" dirty="0">
              <a:latin typeface="MS Gothic" panose="020B0609070205080204" pitchFamily="49" charset="-128"/>
              <a:ea typeface="MS Gothic" panose="020B0609070205080204" pitchFamily="49" charset="-128"/>
            </a:endParaRPr>
          </a:p>
          <a:p>
            <a:pPr algn="just"/>
            <a:r>
              <a:rPr lang="ja-JP" altLang="zh-TW" sz="2400" dirty="0">
                <a:latin typeface="MS Gothic" panose="020B0609070205080204" pitchFamily="49" charset="-128"/>
                <a:ea typeface="MS Gothic" panose="020B0609070205080204" pitchFamily="49" charset="-128"/>
              </a:rPr>
              <a:t>しかし、外省人の教育レベルは</a:t>
            </a:r>
            <a:r>
              <a:rPr lang="ja-JP" altLang="en-US" sz="2400" dirty="0">
                <a:latin typeface="MS Gothic" panose="020B0609070205080204" pitchFamily="49" charset="-128"/>
                <a:ea typeface="MS Gothic" panose="020B0609070205080204" pitchFamily="49" charset="-128"/>
              </a:rPr>
              <a:t>多くの</a:t>
            </a:r>
            <a:r>
              <a:rPr lang="ja-JP" altLang="zh-TW" sz="2400" dirty="0">
                <a:latin typeface="MS Gothic" panose="020B0609070205080204" pitchFamily="49" charset="-128"/>
                <a:ea typeface="MS Gothic" panose="020B0609070205080204" pitchFamily="49" charset="-128"/>
              </a:rPr>
              <a:t>台湾人より低かった</a:t>
            </a:r>
            <a:r>
              <a:rPr lang="ja-JP" altLang="en-US" sz="2400" dirty="0">
                <a:latin typeface="MS Gothic" panose="020B0609070205080204" pitchFamily="49" charset="-128"/>
                <a:ea typeface="MS Gothic" panose="020B0609070205080204" pitchFamily="49" charset="-128"/>
              </a:rPr>
              <a:t>こともあり、</a:t>
            </a:r>
            <a:r>
              <a:rPr lang="ja-JP" altLang="zh-TW" sz="2400" dirty="0">
                <a:latin typeface="MS Gothic" panose="020B0609070205080204" pitchFamily="49" charset="-128"/>
                <a:ea typeface="MS Gothic" panose="020B0609070205080204" pitchFamily="49" charset="-128"/>
              </a:rPr>
              <a:t>多くの台湾人がこれらの差別待遇に対して不満の気持ちを持っていた。</a:t>
            </a:r>
            <a:endParaRPr lang="en-US" altLang="ja-JP" sz="2400" dirty="0">
              <a:latin typeface="MS Gothic" panose="020B0609070205080204" pitchFamily="49" charset="-128"/>
              <a:ea typeface="MS Gothic" panose="020B0609070205080204" pitchFamily="49" charset="-128"/>
            </a:endParaRPr>
          </a:p>
          <a:p>
            <a:r>
              <a:rPr lang="ja-JP" altLang="zh-TW" sz="2400" dirty="0">
                <a:latin typeface="MS Gothic" panose="020B0609070205080204" pitchFamily="49" charset="-128"/>
                <a:ea typeface="MS Gothic" panose="020B0609070205080204" pitchFamily="49" charset="-128"/>
              </a:rPr>
              <a:t>台湾での本省</a:t>
            </a:r>
            <a:r>
              <a:rPr lang="ja-JP" altLang="en-US" sz="2400" dirty="0">
                <a:latin typeface="MS Gothic" panose="020B0609070205080204" pitchFamily="49" charset="-128"/>
                <a:ea typeface="MS Gothic" panose="020B0609070205080204" pitchFamily="49" charset="-128"/>
              </a:rPr>
              <a:t>人</a:t>
            </a:r>
            <a:r>
              <a:rPr lang="ja-JP" altLang="zh-TW" sz="2400" dirty="0">
                <a:latin typeface="MS Gothic" panose="020B0609070205080204" pitchFamily="49" charset="-128"/>
                <a:ea typeface="MS Gothic" panose="020B0609070205080204" pitchFamily="49" charset="-128"/>
              </a:rPr>
              <a:t>と外省</a:t>
            </a:r>
            <a:r>
              <a:rPr lang="ja-JP" altLang="en-US" sz="2400" dirty="0">
                <a:latin typeface="MS Gothic" panose="020B0609070205080204" pitchFamily="49" charset="-128"/>
                <a:ea typeface="MS Gothic" panose="020B0609070205080204" pitchFamily="49" charset="-128"/>
              </a:rPr>
              <a:t>人</a:t>
            </a:r>
            <a:r>
              <a:rPr lang="ja-JP" altLang="zh-TW" sz="2400" dirty="0">
                <a:latin typeface="MS Gothic" panose="020B0609070205080204" pitchFamily="49" charset="-128"/>
                <a:ea typeface="MS Gothic" panose="020B0609070205080204" pitchFamily="49" charset="-128"/>
              </a:rPr>
              <a:t>との問題や紛争などもさらに激しくな</a:t>
            </a:r>
            <a:r>
              <a:rPr lang="ja-JP" altLang="en-US" sz="2400" dirty="0">
                <a:latin typeface="MS Gothic" panose="020B0609070205080204" pitchFamily="49" charset="-128"/>
                <a:ea typeface="MS Gothic" panose="020B0609070205080204" pitchFamily="49" charset="-128"/>
              </a:rPr>
              <a:t>っ</a:t>
            </a:r>
            <a:r>
              <a:rPr lang="ja-JP" altLang="zh-TW" sz="2400" dirty="0">
                <a:latin typeface="MS Gothic" panose="020B0609070205080204" pitchFamily="49" charset="-128"/>
                <a:ea typeface="MS Gothic" panose="020B0609070205080204" pitchFamily="49" charset="-128"/>
              </a:rPr>
              <a:t>た。</a:t>
            </a:r>
            <a:endParaRPr lang="zh-TW" altLang="zh-TW" sz="2400" dirty="0">
              <a:latin typeface="MS Gothic" panose="020B0609070205080204" pitchFamily="49" charset="-128"/>
              <a:ea typeface="MS Gothic" panose="020B0609070205080204" pitchFamily="49" charset="-128"/>
            </a:endParaRPr>
          </a:p>
          <a:p>
            <a:endParaRPr lang="zh-TW" altLang="en-US" dirty="0"/>
          </a:p>
        </p:txBody>
      </p:sp>
      <p:pic>
        <p:nvPicPr>
          <p:cNvPr id="13" name="圖片 12">
            <a:extLst>
              <a:ext uri="{FF2B5EF4-FFF2-40B4-BE49-F238E27FC236}">
                <a16:creationId xmlns:a16="http://schemas.microsoft.com/office/drawing/2014/main" id="{47313BCC-AA0E-6E4B-8BBA-6044E4FA18AE}"/>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0055491">
            <a:off x="8288681" y="6047465"/>
            <a:ext cx="780029" cy="674620"/>
          </a:xfrm>
          <a:prstGeom prst="rect">
            <a:avLst/>
          </a:prstGeom>
        </p:spPr>
      </p:pic>
      <p:pic>
        <p:nvPicPr>
          <p:cNvPr id="15" name="圖片 14">
            <a:extLst>
              <a:ext uri="{FF2B5EF4-FFF2-40B4-BE49-F238E27FC236}">
                <a16:creationId xmlns:a16="http://schemas.microsoft.com/office/drawing/2014/main" id="{CB1A345B-A362-B842-84CD-2B5BF1853EF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37281" y="5595959"/>
            <a:ext cx="694144" cy="475441"/>
          </a:xfrm>
          <a:prstGeom prst="rect">
            <a:avLst/>
          </a:prstGeom>
        </p:spPr>
      </p:pic>
      <p:pic>
        <p:nvPicPr>
          <p:cNvPr id="17" name="圖片 16">
            <a:extLst>
              <a:ext uri="{FF2B5EF4-FFF2-40B4-BE49-F238E27FC236}">
                <a16:creationId xmlns:a16="http://schemas.microsoft.com/office/drawing/2014/main" id="{C619541C-C887-A849-9AE1-8C8983882FB2}"/>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20055491">
            <a:off x="2142756" y="5370377"/>
            <a:ext cx="957911" cy="828464"/>
          </a:xfrm>
          <a:prstGeom prst="rect">
            <a:avLst/>
          </a:prstGeom>
        </p:spPr>
      </p:pic>
      <p:pic>
        <p:nvPicPr>
          <p:cNvPr id="18" name="圖片 17">
            <a:extLst>
              <a:ext uri="{FF2B5EF4-FFF2-40B4-BE49-F238E27FC236}">
                <a16:creationId xmlns:a16="http://schemas.microsoft.com/office/drawing/2014/main" id="{9A346776-61BD-5846-892A-0562A6EFCED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80886" y="4851285"/>
            <a:ext cx="291677" cy="199779"/>
          </a:xfrm>
          <a:prstGeom prst="rect">
            <a:avLst/>
          </a:prstGeom>
        </p:spPr>
      </p:pic>
      <p:pic>
        <p:nvPicPr>
          <p:cNvPr id="20" name="圖片 19">
            <a:extLst>
              <a:ext uri="{FF2B5EF4-FFF2-40B4-BE49-F238E27FC236}">
                <a16:creationId xmlns:a16="http://schemas.microsoft.com/office/drawing/2014/main" id="{5A761FC5-E356-E146-B1A2-FCC70516620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630329" y="5826357"/>
            <a:ext cx="291677" cy="199779"/>
          </a:xfrm>
          <a:prstGeom prst="rect">
            <a:avLst/>
          </a:prstGeom>
        </p:spPr>
      </p:pic>
      <p:pic>
        <p:nvPicPr>
          <p:cNvPr id="21" name="圖片 20">
            <a:extLst>
              <a:ext uri="{FF2B5EF4-FFF2-40B4-BE49-F238E27FC236}">
                <a16:creationId xmlns:a16="http://schemas.microsoft.com/office/drawing/2014/main" id="{0F70EDC4-0B38-884C-A154-20E7D2AD6D1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566439" y="5670421"/>
            <a:ext cx="291677" cy="199779"/>
          </a:xfrm>
          <a:prstGeom prst="rect">
            <a:avLst/>
          </a:prstGeom>
        </p:spPr>
      </p:pic>
    </p:spTree>
    <p:extLst>
      <p:ext uri="{BB962C8B-B14F-4D97-AF65-F5344CB8AC3E}">
        <p14:creationId xmlns:p14="http://schemas.microsoft.com/office/powerpoint/2010/main" val="3714147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圖片 13">
            <a:extLst>
              <a:ext uri="{FF2B5EF4-FFF2-40B4-BE49-F238E27FC236}">
                <a16:creationId xmlns:a16="http://schemas.microsoft.com/office/drawing/2014/main" id="{A3B15F3B-FEBA-4BF4-9391-E01ED9D59498}"/>
              </a:ext>
            </a:extLst>
          </p:cNvPr>
          <p:cNvPicPr>
            <a:picLocks noChangeAspect="1"/>
          </p:cNvPicPr>
          <p:nvPr/>
        </p:nvPicPr>
        <p:blipFill>
          <a:blip r:embed="rId2">
            <a:alphaModFix amt="5000"/>
          </a:blip>
          <a:stretch>
            <a:fillRect/>
          </a:stretch>
        </p:blipFill>
        <p:spPr>
          <a:xfrm>
            <a:off x="53338" y="16218"/>
            <a:ext cx="12192000" cy="6928867"/>
          </a:xfrm>
          <a:prstGeom prst="rect">
            <a:avLst/>
          </a:prstGeom>
        </p:spPr>
      </p:pic>
      <p:sp>
        <p:nvSpPr>
          <p:cNvPr id="2" name="標題 1">
            <a:extLst>
              <a:ext uri="{FF2B5EF4-FFF2-40B4-BE49-F238E27FC236}">
                <a16:creationId xmlns:a16="http://schemas.microsoft.com/office/drawing/2014/main" id="{8EF33AAF-9B95-4796-BEBD-20E9BBA66F7F}"/>
              </a:ext>
            </a:extLst>
          </p:cNvPr>
          <p:cNvSpPr>
            <a:spLocks noGrp="1"/>
          </p:cNvSpPr>
          <p:nvPr>
            <p:ph type="title"/>
          </p:nvPr>
        </p:nvSpPr>
        <p:spPr>
          <a:xfrm>
            <a:off x="640080" y="329184"/>
            <a:ext cx="6894576" cy="1783080"/>
          </a:xfrm>
        </p:spPr>
        <p:txBody>
          <a:bodyPr anchor="b">
            <a:normAutofit/>
          </a:bodyPr>
          <a:lstStyle/>
          <a:p>
            <a:r>
              <a:rPr lang="en-US" altLang="zh-TW" sz="4000" dirty="0">
                <a:latin typeface="MS Gothic" panose="020B0609070205080204" pitchFamily="49" charset="-128"/>
                <a:ea typeface="MS Gothic" panose="020B0609070205080204" pitchFamily="49" charset="-128"/>
              </a:rPr>
              <a:t>2.28</a:t>
            </a:r>
            <a:r>
              <a:rPr lang="zh-TW" altLang="en-US" sz="4000" dirty="0">
                <a:latin typeface="MS Gothic" panose="020B0609070205080204" pitchFamily="49" charset="-128"/>
                <a:ea typeface="MS Gothic" panose="020B0609070205080204" pitchFamily="49" charset="-128"/>
              </a:rPr>
              <a:t>事件</a:t>
            </a:r>
            <a:r>
              <a:rPr lang="ja-JP" altLang="en-US" sz="4000">
                <a:latin typeface="MS Gothic" panose="020B0609070205080204" pitchFamily="49" charset="-128"/>
                <a:ea typeface="MS Gothic" panose="020B0609070205080204" pitchFamily="49" charset="-128"/>
              </a:rPr>
              <a:t>の</a:t>
            </a:r>
            <a:r>
              <a:rPr lang="zh-TW" altLang="en-US" sz="4000" dirty="0">
                <a:latin typeface="MS Gothic" panose="020B0609070205080204" pitchFamily="49" charset="-128"/>
                <a:ea typeface="MS Gothic" panose="020B0609070205080204" pitchFamily="49" charset="-128"/>
              </a:rPr>
              <a:t>引き金</a:t>
            </a:r>
          </a:p>
        </p:txBody>
      </p:sp>
      <p:sp>
        <p:nvSpPr>
          <p:cNvPr id="17" name="sketchy rul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AEA267"/>
          </a:solidFill>
          <a:ln w="38100" cap="rnd">
            <a:solidFill>
              <a:srgbClr val="AEA26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內容版面配置區 2">
            <a:extLst>
              <a:ext uri="{FF2B5EF4-FFF2-40B4-BE49-F238E27FC236}">
                <a16:creationId xmlns:a16="http://schemas.microsoft.com/office/drawing/2014/main" id="{75B40984-30F0-42D1-B104-E8B6EE82C28C}"/>
              </a:ext>
            </a:extLst>
          </p:cNvPr>
          <p:cNvSpPr>
            <a:spLocks noGrp="1"/>
          </p:cNvSpPr>
          <p:nvPr>
            <p:ph idx="1"/>
          </p:nvPr>
        </p:nvSpPr>
        <p:spPr>
          <a:xfrm>
            <a:off x="640080" y="2839325"/>
            <a:ext cx="11069321" cy="3483864"/>
          </a:xfrm>
        </p:spPr>
        <p:txBody>
          <a:bodyPr>
            <a:normAutofit/>
          </a:bodyPr>
          <a:lstStyle/>
          <a:p>
            <a:pPr algn="just">
              <a:spcAft>
                <a:spcPts val="1200"/>
              </a:spcAft>
            </a:pPr>
            <a:r>
              <a:rPr lang="en-US" altLang="zh-TW" sz="2400" dirty="0">
                <a:latin typeface="MS Gothic" panose="020B0609070205080204" pitchFamily="49" charset="-128"/>
                <a:ea typeface="MS Gothic" panose="020B0609070205080204" pitchFamily="49" charset="-128"/>
              </a:rPr>
              <a:t>1947</a:t>
            </a:r>
            <a:r>
              <a:rPr lang="ja-JP" altLang="zh-TW" sz="2400" dirty="0">
                <a:latin typeface="MS Gothic" panose="020B0609070205080204" pitchFamily="49" charset="-128"/>
                <a:ea typeface="MS Gothic" panose="020B0609070205080204" pitchFamily="49" charset="-128"/>
              </a:rPr>
              <a:t>年</a:t>
            </a:r>
            <a:r>
              <a:rPr lang="en-US" altLang="zh-TW" sz="2400" dirty="0">
                <a:latin typeface="MS Gothic" panose="020B0609070205080204" pitchFamily="49" charset="-128"/>
                <a:ea typeface="MS Gothic" panose="020B0609070205080204" pitchFamily="49" charset="-128"/>
              </a:rPr>
              <a:t>2</a:t>
            </a:r>
            <a:r>
              <a:rPr lang="ja-JP" altLang="zh-TW" sz="2400" dirty="0">
                <a:latin typeface="MS Gothic" panose="020B0609070205080204" pitchFamily="49" charset="-128"/>
                <a:ea typeface="MS Gothic" panose="020B0609070205080204" pitchFamily="49" charset="-128"/>
              </a:rPr>
              <a:t>月</a:t>
            </a:r>
            <a:r>
              <a:rPr lang="en-US" altLang="zh-TW" sz="2400" dirty="0">
                <a:latin typeface="MS Gothic" panose="020B0609070205080204" pitchFamily="49" charset="-128"/>
                <a:ea typeface="MS Gothic" panose="020B0609070205080204" pitchFamily="49" charset="-128"/>
              </a:rPr>
              <a:t>27</a:t>
            </a:r>
            <a:r>
              <a:rPr lang="ja-JP" altLang="zh-TW" sz="2400" dirty="0">
                <a:latin typeface="MS Gothic" panose="020B0609070205080204" pitchFamily="49" charset="-128"/>
                <a:ea typeface="MS Gothic" panose="020B0609070205080204" pitchFamily="49" charset="-128"/>
              </a:rPr>
              <a:t>日、台北の天馬茶房という喫茶店の近くで闇タバコを売っていた女性とそれを捜査していた憲兵が衝突し</a:t>
            </a:r>
            <a:r>
              <a:rPr lang="ja-JP" altLang="en-US" sz="2400" dirty="0">
                <a:latin typeface="MS Gothic" panose="020B0609070205080204" pitchFamily="49" charset="-128"/>
                <a:ea typeface="MS Gothic" panose="020B0609070205080204" pitchFamily="49" charset="-128"/>
              </a:rPr>
              <a:t>、</a:t>
            </a:r>
            <a:r>
              <a:rPr lang="zh-TW" altLang="en-US" sz="2400" dirty="0">
                <a:latin typeface="MS Gothic" panose="020B0609070205080204" pitchFamily="49" charset="-128"/>
                <a:ea typeface="MS Gothic" panose="020B0609070205080204" pitchFamily="49" charset="-128"/>
              </a:rPr>
              <a:t>女性は土下座して許しを懇願したが、憲兵は女性を銃剣の柄で殴り、商品および所持金を没収</a:t>
            </a:r>
            <a:r>
              <a:rPr lang="ja-JP" altLang="en-US" sz="2400" dirty="0">
                <a:latin typeface="MS Gothic" panose="020B0609070205080204" pitchFamily="49" charset="-128"/>
                <a:ea typeface="MS Gothic" panose="020B0609070205080204" pitchFamily="49" charset="-128"/>
              </a:rPr>
              <a:t>した</a:t>
            </a:r>
            <a:r>
              <a:rPr lang="zh-TW" altLang="en-US" sz="2400" dirty="0">
                <a:latin typeface="MS Gothic" panose="020B0609070205080204" pitchFamily="49" charset="-128"/>
                <a:ea typeface="MS Gothic" panose="020B0609070205080204" pitchFamily="49" charset="-128"/>
              </a:rPr>
              <a:t>。</a:t>
            </a:r>
            <a:endParaRPr lang="en-US" altLang="ja-JP" sz="2400" dirty="0">
              <a:latin typeface="MS Gothic" panose="020B0609070205080204" pitchFamily="49" charset="-128"/>
              <a:ea typeface="MS Gothic" panose="020B0609070205080204" pitchFamily="49" charset="-128"/>
            </a:endParaRPr>
          </a:p>
          <a:p>
            <a:pPr algn="just">
              <a:spcAft>
                <a:spcPts val="1200"/>
              </a:spcAft>
            </a:pPr>
            <a:r>
              <a:rPr lang="zh-TW" altLang="en-US" sz="2400" dirty="0">
                <a:latin typeface="MS Gothic" panose="020B0609070205080204" pitchFamily="49" charset="-128"/>
                <a:ea typeface="MS Gothic" panose="020B0609070205080204" pitchFamily="49" charset="-128"/>
              </a:rPr>
              <a:t>多くの台湾人はタバコ売り女性に同情し、</a:t>
            </a:r>
            <a:r>
              <a:rPr lang="ja-JP" altLang="zh-TW" sz="2400" dirty="0">
                <a:latin typeface="MS Gothic" panose="020B0609070205080204" pitchFamily="49" charset="-128"/>
                <a:ea typeface="MS Gothic" panose="020B0609070205080204" pitchFamily="49" charset="-128"/>
              </a:rPr>
              <a:t>天馬茶房</a:t>
            </a:r>
            <a:r>
              <a:rPr lang="ja-JP" altLang="en-US" sz="2400" dirty="0">
                <a:latin typeface="MS Gothic" panose="020B0609070205080204" pitchFamily="49" charset="-128"/>
                <a:ea typeface="MS Gothic" panose="020B0609070205080204" pitchFamily="49" charset="-128"/>
              </a:rPr>
              <a:t>の</a:t>
            </a:r>
            <a:r>
              <a:rPr lang="zh-TW" altLang="en-US" sz="2400" dirty="0">
                <a:latin typeface="MS Gothic" panose="020B0609070205080204" pitchFamily="49" charset="-128"/>
                <a:ea typeface="MS Gothic" panose="020B0609070205080204" pitchFamily="49" charset="-128"/>
              </a:rPr>
              <a:t>近くに集ま</a:t>
            </a:r>
            <a:r>
              <a:rPr lang="ja-JP" altLang="en-US" sz="2400" dirty="0">
                <a:latin typeface="MS Gothic" panose="020B0609070205080204" pitchFamily="49" charset="-128"/>
                <a:ea typeface="MS Gothic" panose="020B0609070205080204" pitchFamily="49" charset="-128"/>
              </a:rPr>
              <a:t>った。その際に</a:t>
            </a:r>
            <a:r>
              <a:rPr lang="ja-JP" altLang="zh-TW" sz="2400" dirty="0">
                <a:latin typeface="MS Gothic" panose="020B0609070205080204" pitchFamily="49" charset="-128"/>
                <a:ea typeface="MS Gothic" panose="020B0609070205080204" pitchFamily="49" charset="-128"/>
              </a:rPr>
              <a:t>憲兵</a:t>
            </a:r>
            <a:r>
              <a:rPr lang="ja-JP" altLang="en-US" sz="2400" dirty="0">
                <a:latin typeface="MS Gothic" panose="020B0609070205080204" pitchFamily="49" charset="-128"/>
                <a:ea typeface="MS Gothic" panose="020B0609070205080204" pitchFamily="49" charset="-128"/>
              </a:rPr>
              <a:t>が</a:t>
            </a:r>
            <a:r>
              <a:rPr lang="ja-JP" altLang="zh-TW" sz="2400" dirty="0">
                <a:latin typeface="MS Gothic" panose="020B0609070205080204" pitchFamily="49" charset="-128"/>
                <a:ea typeface="MS Gothic" panose="020B0609070205080204" pitchFamily="49" charset="-128"/>
              </a:rPr>
              <a:t>威嚇するために銃を撃ったが、誤って周囲の人を殺し</a:t>
            </a:r>
            <a:r>
              <a:rPr lang="ja-JP" altLang="en-US" sz="2400" dirty="0">
                <a:latin typeface="MS Gothic" panose="020B0609070205080204" pitchFamily="49" charset="-128"/>
                <a:ea typeface="MS Gothic" panose="020B0609070205080204" pitchFamily="49" charset="-128"/>
              </a:rPr>
              <a:t>てしまった</a:t>
            </a:r>
            <a:r>
              <a:rPr lang="ja-JP" altLang="zh-TW" sz="2400" dirty="0">
                <a:latin typeface="MS Gothic" panose="020B0609070205080204" pitchFamily="49" charset="-128"/>
                <a:ea typeface="MS Gothic" panose="020B0609070205080204" pitchFamily="49" charset="-128"/>
              </a:rPr>
              <a:t>。</a:t>
            </a:r>
            <a:endParaRPr lang="en-US" altLang="ja-JP" sz="2400" dirty="0">
              <a:latin typeface="MS Gothic" panose="020B0609070205080204" pitchFamily="49" charset="-128"/>
              <a:ea typeface="MS Gothic" panose="020B0609070205080204" pitchFamily="49" charset="-128"/>
            </a:endParaRPr>
          </a:p>
          <a:p>
            <a:pPr algn="just">
              <a:spcAft>
                <a:spcPts val="1200"/>
              </a:spcAft>
            </a:pPr>
            <a:r>
              <a:rPr lang="ja-JP" altLang="zh-TW" sz="2400" dirty="0">
                <a:latin typeface="MS Gothic" panose="020B0609070205080204" pitchFamily="49" charset="-128"/>
                <a:ea typeface="MS Gothic" panose="020B0609070205080204" pitchFamily="49" charset="-128"/>
              </a:rPr>
              <a:t>この事件は</a:t>
            </a:r>
            <a:r>
              <a:rPr lang="en-US" altLang="zh-TW" sz="2400" dirty="0">
                <a:latin typeface="MS Gothic" panose="020B0609070205080204" pitchFamily="49" charset="-128"/>
                <a:ea typeface="MS Gothic" panose="020B0609070205080204" pitchFamily="49" charset="-128"/>
              </a:rPr>
              <a:t>2</a:t>
            </a:r>
            <a:r>
              <a:rPr lang="en-US" altLang="ja-JP" sz="2400" dirty="0">
                <a:latin typeface="MS Gothic" panose="020B0609070205080204" pitchFamily="49" charset="-128"/>
                <a:ea typeface="MS Gothic" panose="020B0609070205080204" pitchFamily="49" charset="-128"/>
              </a:rPr>
              <a:t>.</a:t>
            </a:r>
            <a:r>
              <a:rPr lang="en-US" altLang="zh-TW" sz="2400" dirty="0">
                <a:latin typeface="MS Gothic" panose="020B0609070205080204" pitchFamily="49" charset="-128"/>
                <a:ea typeface="MS Gothic" panose="020B0609070205080204" pitchFamily="49" charset="-128"/>
              </a:rPr>
              <a:t>28</a:t>
            </a:r>
            <a:r>
              <a:rPr lang="ja-JP" altLang="zh-TW" sz="2400" dirty="0">
                <a:latin typeface="MS Gothic" panose="020B0609070205080204" pitchFamily="49" charset="-128"/>
                <a:ea typeface="MS Gothic" panose="020B0609070205080204" pitchFamily="49" charset="-128"/>
              </a:rPr>
              <a:t>事件の引き金となり、翌日には大きな抗議デモが</a:t>
            </a:r>
            <a:r>
              <a:rPr lang="zh-TW" altLang="en-US" sz="2400" dirty="0">
                <a:latin typeface="MS Gothic" panose="020B0609070205080204" pitchFamily="49" charset="-128"/>
                <a:ea typeface="MS Gothic" panose="020B0609070205080204" pitchFamily="49" charset="-128"/>
              </a:rPr>
              <a:t>始まった</a:t>
            </a:r>
            <a:r>
              <a:rPr lang="ja-JP" altLang="zh-TW" sz="2400" dirty="0">
                <a:latin typeface="MS Gothic" panose="020B0609070205080204" pitchFamily="49" charset="-128"/>
                <a:ea typeface="MS Gothic" panose="020B0609070205080204" pitchFamily="49" charset="-128"/>
              </a:rPr>
              <a:t>。</a:t>
            </a:r>
            <a:endParaRPr lang="zh-TW" altLang="zh-TW" sz="2400" dirty="0">
              <a:latin typeface="MS Gothic" panose="020B0609070205080204" pitchFamily="49" charset="-128"/>
              <a:ea typeface="MS Gothic" panose="020B0609070205080204" pitchFamily="49" charset="-128"/>
            </a:endParaRPr>
          </a:p>
          <a:p>
            <a:endParaRPr lang="zh-TW" altLang="en-US" sz="2400" dirty="0">
              <a:latin typeface="MS Mincho" panose="02020609040205080304" pitchFamily="49" charset="-128"/>
              <a:ea typeface="MS Mincho" panose="02020609040205080304" pitchFamily="49" charset="-128"/>
              <a:cs typeface="Arial" panose="020B0604020202020204" pitchFamily="34" charset="0"/>
            </a:endParaRPr>
          </a:p>
        </p:txBody>
      </p:sp>
      <p:pic>
        <p:nvPicPr>
          <p:cNvPr id="9" name="圖片 8" descr="一張含有 文字, 玩具, 黑暗 的圖片&#10;&#10;自動產生的描述">
            <a:extLst>
              <a:ext uri="{FF2B5EF4-FFF2-40B4-BE49-F238E27FC236}">
                <a16:creationId xmlns:a16="http://schemas.microsoft.com/office/drawing/2014/main" id="{9751559D-4DAB-441A-9545-7827E2C585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26714" y="109295"/>
            <a:ext cx="1798725" cy="2455597"/>
          </a:xfrm>
          <a:prstGeom prst="rect">
            <a:avLst/>
          </a:prstGeom>
        </p:spPr>
      </p:pic>
      <p:pic>
        <p:nvPicPr>
          <p:cNvPr id="10" name="圖片 9" descr="一張含有 文字, 玩具, 布偶 的圖片&#10;&#10;自動產生的描述">
            <a:extLst>
              <a:ext uri="{FF2B5EF4-FFF2-40B4-BE49-F238E27FC236}">
                <a16:creationId xmlns:a16="http://schemas.microsoft.com/office/drawing/2014/main" id="{C79652FC-50F6-4741-A79D-3CCCCC84A0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298949" y="966724"/>
            <a:ext cx="1598168" cy="1598168"/>
          </a:xfrm>
          <a:prstGeom prst="rect">
            <a:avLst/>
          </a:prstGeom>
        </p:spPr>
      </p:pic>
    </p:spTree>
    <p:extLst>
      <p:ext uri="{BB962C8B-B14F-4D97-AF65-F5344CB8AC3E}">
        <p14:creationId xmlns:p14="http://schemas.microsoft.com/office/powerpoint/2010/main" val="1484760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a:extLst>
              <a:ext uri="{FF2B5EF4-FFF2-40B4-BE49-F238E27FC236}">
                <a16:creationId xmlns:a16="http://schemas.microsoft.com/office/drawing/2014/main" id="{A3B15F3B-FEBA-4BF4-9391-E01ED9D59498}"/>
              </a:ext>
            </a:extLst>
          </p:cNvPr>
          <p:cNvPicPr>
            <a:picLocks noChangeAspect="1"/>
          </p:cNvPicPr>
          <p:nvPr/>
        </p:nvPicPr>
        <p:blipFill>
          <a:blip r:embed="rId3">
            <a:alphaModFix amt="5000"/>
          </a:blip>
          <a:stretch>
            <a:fillRect/>
          </a:stretch>
        </p:blipFill>
        <p:spPr>
          <a:xfrm>
            <a:off x="53338" y="16218"/>
            <a:ext cx="12192000" cy="6928867"/>
          </a:xfrm>
          <a:prstGeom prst="rect">
            <a:avLst/>
          </a:prstGeom>
        </p:spPr>
      </p:pic>
      <p:sp>
        <p:nvSpPr>
          <p:cNvPr id="2" name="標題 1">
            <a:extLst>
              <a:ext uri="{FF2B5EF4-FFF2-40B4-BE49-F238E27FC236}">
                <a16:creationId xmlns:a16="http://schemas.microsoft.com/office/drawing/2014/main" id="{8EF33AAF-9B95-4796-BEBD-20E9BBA66F7F}"/>
              </a:ext>
            </a:extLst>
          </p:cNvPr>
          <p:cNvSpPr>
            <a:spLocks noGrp="1"/>
          </p:cNvSpPr>
          <p:nvPr>
            <p:ph type="title"/>
          </p:nvPr>
        </p:nvSpPr>
        <p:spPr>
          <a:xfrm>
            <a:off x="842725" y="-163011"/>
            <a:ext cx="6894576" cy="1783080"/>
          </a:xfrm>
        </p:spPr>
        <p:txBody>
          <a:bodyPr anchor="b">
            <a:normAutofit/>
          </a:bodyPr>
          <a:lstStyle/>
          <a:p>
            <a:r>
              <a:rPr lang="en-US" altLang="zh-TW" sz="4400" dirty="0">
                <a:latin typeface="MS Gothic" panose="020B0609070205080204" pitchFamily="49" charset="-128"/>
                <a:ea typeface="MS Gothic" panose="020B0609070205080204" pitchFamily="49" charset="-128"/>
              </a:rPr>
              <a:t>2.28</a:t>
            </a:r>
            <a:r>
              <a:rPr lang="zh-TW" altLang="en-US" sz="4400" dirty="0">
                <a:latin typeface="MS Gothic" panose="020B0609070205080204" pitchFamily="49" charset="-128"/>
                <a:ea typeface="MS Gothic" panose="020B0609070205080204" pitchFamily="49" charset="-128"/>
              </a:rPr>
              <a:t>事件</a:t>
            </a:r>
          </a:p>
        </p:txBody>
      </p:sp>
      <p:sp>
        <p:nvSpPr>
          <p:cNvPr id="3" name="內容版面配置區 2">
            <a:extLst>
              <a:ext uri="{FF2B5EF4-FFF2-40B4-BE49-F238E27FC236}">
                <a16:creationId xmlns:a16="http://schemas.microsoft.com/office/drawing/2014/main" id="{75B40984-30F0-42D1-B104-E8B6EE82C28C}"/>
              </a:ext>
            </a:extLst>
          </p:cNvPr>
          <p:cNvSpPr>
            <a:spLocks noGrp="1"/>
          </p:cNvSpPr>
          <p:nvPr>
            <p:ph idx="1"/>
          </p:nvPr>
        </p:nvSpPr>
        <p:spPr>
          <a:xfrm>
            <a:off x="614677" y="1800259"/>
            <a:ext cx="11069321" cy="4757516"/>
          </a:xfrm>
        </p:spPr>
        <p:txBody>
          <a:bodyPr>
            <a:noAutofit/>
          </a:bodyPr>
          <a:lstStyle/>
          <a:p>
            <a:pPr algn="just">
              <a:lnSpc>
                <a:spcPct val="150000"/>
              </a:lnSpc>
              <a:spcAft>
                <a:spcPts val="600"/>
              </a:spcAft>
            </a:pPr>
            <a:r>
              <a:rPr lang="zh-TW" altLang="en-US" sz="2400" dirty="0">
                <a:latin typeface="MS Gothic" panose="020B0609070205080204" pitchFamily="49" charset="-128"/>
                <a:ea typeface="MS Gothic" panose="020B0609070205080204" pitchFamily="49" charset="-128"/>
              </a:rPr>
              <a:t>闇タバコ事件をきっかけとし、民衆は中華民国への怒り</a:t>
            </a:r>
            <a:r>
              <a:rPr lang="ja-JP" altLang="en-US" sz="2400" dirty="0">
                <a:latin typeface="MS Gothic" panose="020B0609070205080204" pitchFamily="49" charset="-128"/>
                <a:ea typeface="MS Gothic" panose="020B0609070205080204" pitchFamily="49" charset="-128"/>
              </a:rPr>
              <a:t>を</a:t>
            </a:r>
            <a:r>
              <a:rPr lang="zh-TW" altLang="en-US" sz="2400" dirty="0">
                <a:latin typeface="MS Gothic" panose="020B0609070205080204" pitchFamily="49" charset="-128"/>
                <a:ea typeface="MS Gothic" panose="020B0609070205080204" pitchFamily="49" charset="-128"/>
              </a:rPr>
              <a:t>爆発</a:t>
            </a:r>
            <a:r>
              <a:rPr lang="ja-JP" altLang="en-US" sz="2400" dirty="0">
                <a:latin typeface="MS Gothic" panose="020B0609070205080204" pitchFamily="49" charset="-128"/>
                <a:ea typeface="MS Gothic" panose="020B0609070205080204" pitchFamily="49" charset="-128"/>
              </a:rPr>
              <a:t>させた</a:t>
            </a:r>
            <a:r>
              <a:rPr lang="zh-TW" altLang="en-US" sz="2400" dirty="0">
                <a:latin typeface="MS Gothic" panose="020B0609070205080204" pitchFamily="49" charset="-128"/>
                <a:ea typeface="MS Gothic" panose="020B0609070205080204" pitchFamily="49" charset="-128"/>
              </a:rPr>
              <a:t>。</a:t>
            </a:r>
            <a:endParaRPr lang="en-US" altLang="zh-TW" sz="2400" dirty="0"/>
          </a:p>
          <a:p>
            <a:pPr algn="just">
              <a:lnSpc>
                <a:spcPct val="150000"/>
              </a:lnSpc>
              <a:spcAft>
                <a:spcPts val="600"/>
              </a:spcAft>
            </a:pPr>
            <a:r>
              <a:rPr lang="en-US" altLang="ja-JP" sz="2400" dirty="0">
                <a:latin typeface="MS Gothic" panose="020B0609070205080204" pitchFamily="49" charset="-128"/>
                <a:ea typeface="MS Gothic" panose="020B0609070205080204" pitchFamily="49" charset="-128"/>
              </a:rPr>
              <a:t>1947</a:t>
            </a:r>
            <a:r>
              <a:rPr lang="ja-JP" altLang="en-US" sz="2400" dirty="0">
                <a:latin typeface="MS Gothic" panose="020B0609070205080204" pitchFamily="49" charset="-128"/>
                <a:ea typeface="MS Gothic" panose="020B0609070205080204" pitchFamily="49" charset="-128"/>
              </a:rPr>
              <a:t>年</a:t>
            </a:r>
            <a:r>
              <a:rPr lang="en-US" altLang="ja-JP" sz="2400" dirty="0">
                <a:latin typeface="MS Gothic" panose="020B0609070205080204" pitchFamily="49" charset="-128"/>
                <a:ea typeface="MS Gothic" panose="020B0609070205080204" pitchFamily="49" charset="-128"/>
              </a:rPr>
              <a:t>2</a:t>
            </a:r>
            <a:r>
              <a:rPr lang="ja-JP" altLang="en-US" sz="2400" dirty="0">
                <a:latin typeface="MS Gothic" panose="020B0609070205080204" pitchFamily="49" charset="-128"/>
                <a:ea typeface="MS Gothic" panose="020B0609070205080204" pitchFamily="49" charset="-128"/>
              </a:rPr>
              <a:t>月</a:t>
            </a:r>
            <a:r>
              <a:rPr lang="en-US" altLang="ja-JP" sz="2400" dirty="0">
                <a:latin typeface="MS Gothic" panose="020B0609070205080204" pitchFamily="49" charset="-128"/>
                <a:ea typeface="MS Gothic" panose="020B0609070205080204" pitchFamily="49" charset="-128"/>
              </a:rPr>
              <a:t>28</a:t>
            </a:r>
            <a:r>
              <a:rPr lang="ja-JP" altLang="en-US" sz="2400" dirty="0">
                <a:latin typeface="MS Gothic" panose="020B0609070205080204" pitchFamily="49" charset="-128"/>
                <a:ea typeface="MS Gothic" panose="020B0609070205080204" pitchFamily="49" charset="-128"/>
              </a:rPr>
              <a:t>日午前、台湾各地の本省人は抗議のデモ隊を組織し、公署に向けて抗議の行進を行い、公署の表門にぶつかった。そこでは、警察と住民が衝突する事態となった。その後、台北市の学生達も授業をやめ省行政長官の公舎に抗議デモを行った。</a:t>
            </a:r>
            <a:endParaRPr lang="en-US" altLang="ja-JP" sz="2400" dirty="0">
              <a:latin typeface="MS Gothic" panose="020B0609070205080204" pitchFamily="49" charset="-128"/>
              <a:ea typeface="MS Gothic" panose="020B0609070205080204" pitchFamily="49" charset="-128"/>
            </a:endParaRPr>
          </a:p>
          <a:p>
            <a:pPr algn="just">
              <a:lnSpc>
                <a:spcPct val="150000"/>
              </a:lnSpc>
              <a:spcAft>
                <a:spcPts val="600"/>
              </a:spcAft>
            </a:pPr>
            <a:r>
              <a:rPr lang="ja-JP" altLang="zh-TW" sz="2400" dirty="0">
                <a:latin typeface="MS Gothic" panose="020B0609070205080204" pitchFamily="49" charset="-128"/>
                <a:ea typeface="MS Gothic" panose="020B0609070205080204" pitchFamily="49" charset="-128"/>
              </a:rPr>
              <a:t>当時の国民政府</a:t>
            </a:r>
            <a:r>
              <a:rPr lang="ja-JP" altLang="en-US" sz="2400" dirty="0">
                <a:latin typeface="MS Gothic" panose="020B0609070205080204" pitchFamily="49" charset="-128"/>
                <a:ea typeface="MS Gothic" panose="020B0609070205080204" pitchFamily="49" charset="-128"/>
              </a:rPr>
              <a:t>はこれを</a:t>
            </a:r>
            <a:r>
              <a:rPr lang="ja-JP" altLang="zh-TW" sz="2400" dirty="0">
                <a:latin typeface="MS Gothic" panose="020B0609070205080204" pitchFamily="49" charset="-128"/>
                <a:ea typeface="MS Gothic" panose="020B0609070205080204" pitchFamily="49" charset="-128"/>
              </a:rPr>
              <a:t>武力で鎮圧</a:t>
            </a:r>
            <a:r>
              <a:rPr lang="ja-JP" altLang="en-US" sz="2400" dirty="0">
                <a:latin typeface="MS Gothic" panose="020B0609070205080204" pitchFamily="49" charset="-128"/>
                <a:ea typeface="MS Gothic" panose="020B0609070205080204" pitchFamily="49" charset="-128"/>
              </a:rPr>
              <a:t>し、</a:t>
            </a:r>
            <a:r>
              <a:rPr lang="zh-TW" altLang="en-US" sz="2400" dirty="0">
                <a:latin typeface="MS Gothic" panose="020B0609070205080204" pitchFamily="49" charset="-128"/>
                <a:ea typeface="MS Gothic" panose="020B0609070205080204" pitchFamily="49" charset="-128"/>
              </a:rPr>
              <a:t>多くの市民が死傷した</a:t>
            </a:r>
            <a:r>
              <a:rPr lang="ja-JP" altLang="zh-TW" sz="2400" dirty="0">
                <a:latin typeface="MS Gothic" panose="020B0609070205080204" pitchFamily="49" charset="-128"/>
                <a:ea typeface="MS Gothic" panose="020B0609070205080204" pitchFamily="49" charset="-128"/>
              </a:rPr>
              <a:t>。</a:t>
            </a:r>
            <a:endParaRPr lang="en-US" altLang="ja-JP" sz="2400" dirty="0">
              <a:latin typeface="MS Gothic" panose="020B0609070205080204" pitchFamily="49" charset="-128"/>
              <a:ea typeface="MS Gothic" panose="020B0609070205080204" pitchFamily="49" charset="-128"/>
            </a:endParaRPr>
          </a:p>
          <a:p>
            <a:pPr algn="just">
              <a:lnSpc>
                <a:spcPct val="150000"/>
              </a:lnSpc>
              <a:spcAft>
                <a:spcPts val="600"/>
              </a:spcAft>
            </a:pPr>
            <a:r>
              <a:rPr lang="zh-TW" altLang="en-US" sz="2400" dirty="0">
                <a:latin typeface="MS Gothic" panose="020B0609070205080204" pitchFamily="49" charset="-128"/>
                <a:ea typeface="MS Gothic" panose="020B0609070205080204" pitchFamily="49" charset="-128"/>
              </a:rPr>
              <a:t>この事件はラジオによって台湾全島に広まり、「台北タバコ取り調べ抗議活動」は台湾</a:t>
            </a:r>
            <a:r>
              <a:rPr lang="ja-JP" altLang="en-US" sz="2400" dirty="0">
                <a:latin typeface="MS Gothic" panose="020B0609070205080204" pitchFamily="49" charset="-128"/>
                <a:ea typeface="MS Gothic" panose="020B0609070205080204" pitchFamily="49" charset="-128"/>
              </a:rPr>
              <a:t>全土</a:t>
            </a:r>
            <a:r>
              <a:rPr lang="zh-TW" altLang="en-US" sz="2400" dirty="0">
                <a:latin typeface="MS Gothic" panose="020B0609070205080204" pitchFamily="49" charset="-128"/>
                <a:ea typeface="MS Gothic" panose="020B0609070205080204" pitchFamily="49" charset="-128"/>
              </a:rPr>
              <a:t>での反乱事件</a:t>
            </a:r>
            <a:r>
              <a:rPr lang="ja-JP" altLang="en-US" sz="2400" dirty="0">
                <a:latin typeface="MS Gothic" panose="020B0609070205080204" pitchFamily="49" charset="-128"/>
                <a:ea typeface="MS Gothic" panose="020B0609070205080204" pitchFamily="49" charset="-128"/>
              </a:rPr>
              <a:t>と</a:t>
            </a:r>
            <a:r>
              <a:rPr lang="zh-TW" altLang="en-US" sz="2400" dirty="0">
                <a:latin typeface="MS Gothic" panose="020B0609070205080204" pitchFamily="49" charset="-128"/>
                <a:ea typeface="MS Gothic" panose="020B0609070205080204" pitchFamily="49" charset="-128"/>
              </a:rPr>
              <a:t>なった。</a:t>
            </a:r>
            <a:endParaRPr lang="en-US" altLang="zh-TW" sz="2400" dirty="0">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4141733633"/>
      </p:ext>
    </p:extLst>
  </p:cSld>
  <p:clrMapOvr>
    <a:masterClrMapping/>
  </p:clrMapOvr>
</p:sld>
</file>

<file path=ppt/theme/theme1.xml><?xml version="1.0" encoding="utf-8"?>
<a:theme xmlns:a="http://schemas.openxmlformats.org/drawingml/2006/main" name="SketchyVTI">
  <a:themeElements>
    <a:clrScheme name="AnalogousFromLightSeedLeftStep">
      <a:dk1>
        <a:srgbClr val="000000"/>
      </a:dk1>
      <a:lt1>
        <a:srgbClr val="FFFFFF"/>
      </a:lt1>
      <a:dk2>
        <a:srgbClr val="242E41"/>
      </a:dk2>
      <a:lt2>
        <a:srgbClr val="E2E3E8"/>
      </a:lt2>
      <a:accent1>
        <a:srgbClr val="AEA267"/>
      </a:accent1>
      <a:accent2>
        <a:srgbClr val="D39266"/>
      </a:accent2>
      <a:accent3>
        <a:srgbClr val="DB8283"/>
      </a:accent3>
      <a:accent4>
        <a:srgbClr val="D36694"/>
      </a:accent4>
      <a:accent5>
        <a:srgbClr val="DB82CD"/>
      </a:accent5>
      <a:accent6>
        <a:srgbClr val="B666D3"/>
      </a:accent6>
      <a:hlink>
        <a:srgbClr val="6976AE"/>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2588</Words>
  <Application>Microsoft Office PowerPoint</Application>
  <PresentationFormat>ワイド画面</PresentationFormat>
  <Paragraphs>140</Paragraphs>
  <Slides>31</Slides>
  <Notes>11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31</vt:i4>
      </vt:variant>
    </vt:vector>
  </HeadingPairs>
  <TitlesOfParts>
    <vt:vector size="40" baseType="lpstr">
      <vt:lpstr>MS Gothic</vt:lpstr>
      <vt:lpstr>MS Mincho</vt:lpstr>
      <vt:lpstr>Arial</vt:lpstr>
      <vt:lpstr>Calibri</vt:lpstr>
      <vt:lpstr>Modern Love</vt:lpstr>
      <vt:lpstr>Roboto</vt:lpstr>
      <vt:lpstr>The Hand</vt:lpstr>
      <vt:lpstr>Wingdings</vt:lpstr>
      <vt:lpstr>SketchyVTI</vt:lpstr>
      <vt:lpstr>台湾２.２８事件</vt:lpstr>
      <vt:lpstr>目次</vt:lpstr>
      <vt:lpstr>2.28事件の背景ー第二次世界大戦後</vt:lpstr>
      <vt:lpstr>2.28事件の背景ー中華民國内政問題</vt:lpstr>
      <vt:lpstr>2.28事件の背景ー中華民國内政問題</vt:lpstr>
      <vt:lpstr>PowerPoint プレゼンテーション</vt:lpstr>
      <vt:lpstr>PowerPoint プレゼンテーション</vt:lpstr>
      <vt:lpstr>2.28事件の引き金</vt:lpstr>
      <vt:lpstr>2.28事件</vt:lpstr>
      <vt:lpstr>2.28事件ー台湾各地の抗議デモ</vt:lpstr>
      <vt:lpstr>2.28事件ー1947年嘉義市三二事件</vt:lpstr>
      <vt:lpstr>2.28事件ー1947年嘉義市三二事件</vt:lpstr>
      <vt:lpstr>2.28事件ー陳儀&amp;2.28事件委員会</vt:lpstr>
      <vt:lpstr>2.28事件ー沖縄の被害者（基隆）</vt:lpstr>
      <vt:lpstr>2.28事件の影響ー戒厳と白色テロ（1949-1987）</vt:lpstr>
      <vt:lpstr>2.28事件の影響ー戒厳と白色テロ（1949-1987）</vt:lpstr>
      <vt:lpstr>2.28事件の影響ー戒厳と民主化</vt:lpstr>
      <vt:lpstr>2.28事件の影響ー記念の行動</vt:lpstr>
      <vt:lpstr>2.28事件の影響ー記念の行動</vt:lpstr>
      <vt:lpstr>2.28事件の影響ー記念の行動</vt:lpstr>
      <vt:lpstr>2.28事件の影響ー記念の行動</vt:lpstr>
      <vt:lpstr>2.28事件の影響ー現在の台湾政治への影響</vt:lpstr>
      <vt:lpstr>2.28事件の影響ー現在の台湾政治への影響</vt:lpstr>
      <vt:lpstr>2.28事件の影響ー「移行期の正義」</vt:lpstr>
      <vt:lpstr>2.28事件の現状</vt:lpstr>
      <vt:lpstr>2.28事件の現状－私たちのアクションプラン</vt:lpstr>
      <vt:lpstr>2.28事件の現状－私たちのアクションプラン</vt:lpstr>
      <vt:lpstr>2.28事件の現状－私たちのアクションプラン</vt:lpstr>
      <vt:lpstr>2.28事件の現状－私たちのアクションプラン</vt:lpstr>
      <vt:lpstr>2.28事件の現状－私たちのアクションプラン</vt:lpstr>
      <vt:lpstr>2.28事件を伝える動画</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2022-03-15T05:49:17Z</dcterms:created>
  <dcterms:modified xsi:type="dcterms:W3CDTF">2022-03-28T04:19:17Z</dcterms:modified>
  <cp:category/>
</cp:coreProperties>
</file>