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2B91DCEF" w14:textId="70DC549A" w:rsidR="00BF72C9" w:rsidRPr="009A4147" w:rsidRDefault="00801014" w:rsidP="00801014">
      <w:pPr>
        <w:jc w:val="center"/>
        <w:rPr>
          <w:rFonts w:ascii="ＭＳ Ｐゴシック" w:eastAsia="ＭＳ Ｐゴシック" w:hAnsi="ＭＳ Ｐゴシック"/>
          <w:b/>
          <w:bCs/>
          <w:sz w:val="28"/>
          <w:szCs w:val="28"/>
        </w:rPr>
      </w:pPr>
      <w:r w:rsidRPr="009A4147">
        <w:rPr>
          <w:rFonts w:ascii="ＭＳ Ｐゴシック" w:eastAsia="ＭＳ Ｐゴシック" w:hAnsi="ＭＳ Ｐゴシック" w:hint="eastAsia"/>
          <w:b/>
          <w:bCs/>
          <w:sz w:val="28"/>
          <w:szCs w:val="28"/>
        </w:rPr>
        <w:t>2</w:t>
      </w:r>
      <w:r w:rsidRPr="009A4147">
        <w:rPr>
          <w:rFonts w:ascii="ＭＳ Ｐゴシック" w:eastAsia="ＭＳ Ｐゴシック" w:hAnsi="ＭＳ Ｐゴシック"/>
          <w:b/>
          <w:bCs/>
          <w:sz w:val="28"/>
          <w:szCs w:val="28"/>
        </w:rPr>
        <w:t>021</w:t>
      </w:r>
      <w:r w:rsidRPr="009A4147">
        <w:rPr>
          <w:rFonts w:ascii="ＭＳ Ｐゴシック" w:eastAsia="ＭＳ Ｐゴシック" w:hAnsi="ＭＳ Ｐゴシック" w:hint="eastAsia"/>
          <w:b/>
          <w:bCs/>
          <w:sz w:val="28"/>
          <w:szCs w:val="28"/>
        </w:rPr>
        <w:t>年度「平和への思い」発信・交流・継承事業　平和学習教材</w:t>
      </w:r>
    </w:p>
    <w:p w14:paraId="186827A0" w14:textId="06C010B7" w:rsidR="00801014" w:rsidRPr="009A4147" w:rsidRDefault="00801014" w:rsidP="00801014">
      <w:pPr>
        <w:jc w:val="center"/>
        <w:rPr>
          <w:rFonts w:ascii="ＭＳ Ｐゴシック" w:eastAsia="ＭＳ Ｐゴシック" w:hAnsi="ＭＳ Ｐゴシック"/>
          <w:b/>
          <w:bCs/>
          <w:sz w:val="28"/>
          <w:szCs w:val="28"/>
          <w:lang w:eastAsia="zh-CN"/>
        </w:rPr>
      </w:pPr>
      <w:r w:rsidRPr="009A4147">
        <w:rPr>
          <w:rFonts w:ascii="ＭＳ Ｐゴシック" w:eastAsia="ＭＳ Ｐゴシック" w:hAnsi="ＭＳ Ｐゴシック" w:hint="eastAsia"/>
          <w:b/>
          <w:bCs/>
          <w:sz w:val="28"/>
          <w:szCs w:val="28"/>
          <w:lang w:eastAsia="zh-CN"/>
        </w:rPr>
        <w:t>学習計画指導案</w:t>
      </w:r>
    </w:p>
    <w:p w14:paraId="4FB28FE4" w14:textId="47FEA6C9" w:rsidR="00BF72C9" w:rsidRPr="009A4147" w:rsidRDefault="00BF72C9">
      <w:pPr>
        <w:rPr>
          <w:rFonts w:ascii="ＭＳ Ｐゴシック" w:eastAsia="ＭＳ Ｐゴシック" w:hAnsi="ＭＳ Ｐゴシック"/>
          <w:lang w:eastAsia="zh-CN"/>
        </w:rPr>
      </w:pPr>
    </w:p>
    <w:p w14:paraId="0F5153F9" w14:textId="40832521" w:rsidR="003C1BCA" w:rsidRPr="009A4147" w:rsidRDefault="003C1BCA">
      <w:pPr>
        <w:rPr>
          <w:rFonts w:ascii="ＭＳ Ｐゴシック" w:eastAsia="ＭＳ Ｐゴシック" w:hAnsi="ＭＳ Ｐゴシック"/>
          <w:b/>
          <w:bCs/>
          <w:lang w:eastAsia="zh-CN"/>
        </w:rPr>
      </w:pPr>
      <w:r w:rsidRPr="009A4147">
        <w:rPr>
          <w:rFonts w:ascii="ＭＳ Ｐゴシック" w:eastAsia="ＭＳ Ｐゴシック" w:hAnsi="ＭＳ Ｐゴシック" w:hint="eastAsia"/>
          <w:b/>
          <w:bCs/>
          <w:lang w:eastAsia="zh-CN"/>
        </w:rPr>
        <w:t>１．授業概要</w:t>
      </w:r>
    </w:p>
    <w:p w14:paraId="782489C0" w14:textId="5826C96C" w:rsidR="00BF72C9" w:rsidRPr="009A4147" w:rsidRDefault="00BF72C9">
      <w:pPr>
        <w:rPr>
          <w:rFonts w:ascii="ＭＳ Ｐゴシック" w:eastAsia="ＭＳ Ｐゴシック" w:hAnsi="ＭＳ Ｐゴシック"/>
        </w:rPr>
      </w:pPr>
      <w:r w:rsidRPr="009A4147">
        <w:rPr>
          <w:rFonts w:ascii="ＭＳ Ｐゴシック" w:eastAsia="ＭＳ Ｐゴシック" w:hAnsi="ＭＳ Ｐゴシック" w:hint="eastAsia"/>
        </w:rPr>
        <w:t>・授業テーマ：「</w:t>
      </w:r>
      <w:r w:rsidR="00355CFF" w:rsidRPr="009A4147">
        <w:rPr>
          <w:rFonts w:ascii="ＭＳ Ｐゴシック" w:eastAsia="ＭＳ Ｐゴシック" w:hAnsi="ＭＳ Ｐゴシック" w:hint="eastAsia"/>
        </w:rPr>
        <w:t>済州島4・3事件</w:t>
      </w:r>
      <w:r w:rsidRPr="009A4147">
        <w:rPr>
          <w:rFonts w:ascii="ＭＳ Ｐゴシック" w:eastAsia="ＭＳ Ｐゴシック" w:hAnsi="ＭＳ Ｐゴシック" w:hint="eastAsia"/>
        </w:rPr>
        <w:t>」</w:t>
      </w:r>
    </w:p>
    <w:p w14:paraId="38A57C1F" w14:textId="0F046A8C" w:rsidR="00BF72C9" w:rsidRPr="009A4147" w:rsidRDefault="00BF72C9">
      <w:pPr>
        <w:rPr>
          <w:rFonts w:ascii="ＭＳ Ｐゴシック" w:eastAsia="ＭＳ Ｐゴシック" w:hAnsi="ＭＳ Ｐゴシック"/>
        </w:rPr>
      </w:pPr>
      <w:r w:rsidRPr="009A4147">
        <w:rPr>
          <w:rFonts w:ascii="ＭＳ Ｐゴシック" w:eastAsia="ＭＳ Ｐゴシック" w:hAnsi="ＭＳ Ｐゴシック" w:hint="eastAsia"/>
        </w:rPr>
        <w:t>・使用教材：</w:t>
      </w:r>
      <w:r w:rsidR="004A1089" w:rsidRPr="009A4147">
        <w:rPr>
          <w:rFonts w:ascii="ＭＳ Ｐゴシック" w:eastAsia="ＭＳ Ｐゴシック" w:hAnsi="ＭＳ Ｐゴシック" w:hint="eastAsia"/>
        </w:rPr>
        <w:t>2021年「平和への思い」発信・交流・継承事業　平和学習教材</w:t>
      </w:r>
    </w:p>
    <w:p w14:paraId="1BBAD846" w14:textId="6E5B0CFF" w:rsidR="004709D5" w:rsidRPr="009A4147" w:rsidRDefault="00BF72C9">
      <w:pPr>
        <w:rPr>
          <w:rFonts w:ascii="ＭＳ Ｐゴシック" w:eastAsia="ＭＳ Ｐゴシック" w:hAnsi="ＭＳ Ｐゴシック"/>
        </w:rPr>
      </w:pPr>
      <w:r w:rsidRPr="009A4147">
        <w:rPr>
          <w:rFonts w:ascii="ＭＳ Ｐゴシック" w:eastAsia="ＭＳ Ｐゴシック" w:hAnsi="ＭＳ Ｐゴシック" w:hint="eastAsia"/>
        </w:rPr>
        <w:t>・対象学年：高校生</w:t>
      </w:r>
    </w:p>
    <w:p w14:paraId="4509624B" w14:textId="77777777" w:rsidR="00491531" w:rsidRPr="009A4147" w:rsidRDefault="00491531">
      <w:pPr>
        <w:rPr>
          <w:rFonts w:ascii="ＭＳ Ｐゴシック" w:eastAsia="ＭＳ Ｐゴシック" w:hAnsi="ＭＳ Ｐゴシック"/>
        </w:rPr>
      </w:pPr>
    </w:p>
    <w:p w14:paraId="289BFFFB" w14:textId="641C358F" w:rsidR="00491531" w:rsidRPr="009A4147" w:rsidRDefault="00491531" w:rsidP="00491531">
      <w:pPr>
        <w:rPr>
          <w:rFonts w:ascii="ＭＳ Ｐゴシック" w:eastAsia="ＭＳ Ｐゴシック" w:hAnsi="ＭＳ Ｐゴシック"/>
          <w:b/>
          <w:bCs/>
        </w:rPr>
      </w:pPr>
      <w:r w:rsidRPr="009A4147">
        <w:rPr>
          <w:rFonts w:ascii="ＭＳ Ｐゴシック" w:eastAsia="ＭＳ Ｐゴシック" w:hAnsi="ＭＳ Ｐゴシック" w:hint="eastAsia"/>
          <w:b/>
          <w:bCs/>
        </w:rPr>
        <w:t>２．本時の学習のねらい</w:t>
      </w:r>
    </w:p>
    <w:p w14:paraId="140CB5BC" w14:textId="6E4CC636" w:rsidR="00491531"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・海外の痛ましい事例（</w:t>
      </w:r>
      <w:r w:rsidR="00355CFF" w:rsidRPr="009A4147">
        <w:rPr>
          <w:rFonts w:ascii="ＭＳ Ｐゴシック" w:eastAsia="ＭＳ Ｐゴシック" w:hAnsi="ＭＳ Ｐゴシック" w:hint="eastAsia"/>
        </w:rPr>
        <w:t>済州島4・3事件</w:t>
      </w:r>
      <w:r w:rsidRPr="009A4147">
        <w:rPr>
          <w:rFonts w:ascii="ＭＳ Ｐゴシック" w:eastAsia="ＭＳ Ｐゴシック" w:hAnsi="ＭＳ Ｐゴシック" w:hint="eastAsia"/>
        </w:rPr>
        <w:t>）を学び、沖縄戦と比較することで多様な平和観があることを学ぶ。</w:t>
      </w:r>
    </w:p>
    <w:p w14:paraId="2E91191D" w14:textId="65932DCA" w:rsidR="00BF72C9" w:rsidRPr="009A4147" w:rsidRDefault="00BF72C9">
      <w:pPr>
        <w:rPr>
          <w:rFonts w:ascii="ＭＳ Ｐゴシック" w:eastAsia="ＭＳ Ｐゴシック" w:hAnsi="ＭＳ Ｐゴシック"/>
        </w:rPr>
      </w:pPr>
    </w:p>
    <w:p w14:paraId="5750A210" w14:textId="2B2725FE" w:rsidR="00B921D2" w:rsidRDefault="00491531">
      <w:pPr>
        <w:rPr>
          <w:rFonts w:ascii="ＭＳ Ｐゴシック" w:eastAsia="ＭＳ Ｐゴシック" w:hAnsi="ＭＳ Ｐゴシック"/>
          <w:b/>
          <w:bCs/>
        </w:rPr>
      </w:pPr>
      <w:r w:rsidRPr="009A4147">
        <w:rPr>
          <w:rFonts w:ascii="ＭＳ Ｐゴシック" w:eastAsia="ＭＳ Ｐゴシック" w:hAnsi="ＭＳ Ｐゴシック" w:hint="eastAsia"/>
          <w:b/>
          <w:bCs/>
        </w:rPr>
        <w:t>３</w:t>
      </w:r>
      <w:r w:rsidR="003C1BCA" w:rsidRPr="009A4147">
        <w:rPr>
          <w:rFonts w:ascii="ＭＳ Ｐゴシック" w:eastAsia="ＭＳ Ｐゴシック" w:hAnsi="ＭＳ Ｐゴシック" w:hint="eastAsia"/>
          <w:b/>
          <w:bCs/>
        </w:rPr>
        <w:t>．</w:t>
      </w:r>
      <w:r w:rsidR="00BF72C9" w:rsidRPr="009A4147">
        <w:rPr>
          <w:rFonts w:ascii="ＭＳ Ｐゴシック" w:eastAsia="ＭＳ Ｐゴシック" w:hAnsi="ＭＳ Ｐゴシック" w:hint="eastAsia"/>
          <w:b/>
          <w:bCs/>
        </w:rPr>
        <w:t>本時の</w:t>
      </w:r>
      <w:r w:rsidR="009E27BC" w:rsidRPr="009A4147">
        <w:rPr>
          <w:rFonts w:ascii="ＭＳ Ｐゴシック" w:eastAsia="ＭＳ Ｐゴシック" w:hAnsi="ＭＳ Ｐゴシック" w:hint="eastAsia"/>
          <w:b/>
          <w:bCs/>
        </w:rPr>
        <w:t>学習過程</w:t>
      </w:r>
    </w:p>
    <w:tbl>
      <w:tblPr>
        <w:tblStyle w:val="a3"/>
        <w:tblW w:w="0" w:type="auto"/>
        <w:tblLook w:val="04A0" w:firstRow="1" w:lastRow="0" w:firstColumn="1" w:lastColumn="0" w:noHBand="0" w:noVBand="1"/>
      </w:tblPr>
      <w:tblGrid>
        <w:gridCol w:w="846"/>
        <w:gridCol w:w="3827"/>
        <w:gridCol w:w="3821"/>
      </w:tblGrid>
      <w:tr w:rsidR="00B921D2" w:rsidRPr="00CE5D3D" w14:paraId="15D8082A" w14:textId="77777777" w:rsidTr="00953560">
        <w:tc>
          <w:tcPr>
            <w:tcW w:w="846" w:type="dxa"/>
            <w:shd w:val="clear" w:color="auto" w:fill="FFFF00"/>
          </w:tcPr>
          <w:p w14:paraId="28F57631" w14:textId="77777777" w:rsidR="00B921D2" w:rsidRPr="00CE5D3D" w:rsidRDefault="00B921D2" w:rsidP="00953560">
            <w:pPr>
              <w:jc w:val="center"/>
              <w:rPr>
                <w:rFonts w:ascii="UD デジタル 教科書体 NP-R" w:eastAsia="UD デジタル 教科書体 NP-R"/>
                <w:b/>
              </w:rPr>
            </w:pPr>
            <w:r w:rsidRPr="00CE5D3D">
              <w:rPr>
                <w:rFonts w:ascii="UD デジタル 教科書体 NP-R" w:eastAsia="UD デジタル 教科書体 NP-R" w:hint="eastAsia"/>
                <w:b/>
              </w:rPr>
              <w:t>時間</w:t>
            </w:r>
          </w:p>
        </w:tc>
        <w:tc>
          <w:tcPr>
            <w:tcW w:w="3827" w:type="dxa"/>
            <w:shd w:val="clear" w:color="auto" w:fill="FFFF00"/>
          </w:tcPr>
          <w:p w14:paraId="6BC4066C" w14:textId="77777777" w:rsidR="00B921D2" w:rsidRPr="00CE5D3D" w:rsidRDefault="00B921D2" w:rsidP="00953560">
            <w:pPr>
              <w:jc w:val="center"/>
              <w:rPr>
                <w:rFonts w:ascii="UD デジタル 教科書体 NP-R" w:eastAsia="UD デジタル 教科書体 NP-R"/>
                <w:b/>
              </w:rPr>
            </w:pPr>
            <w:r w:rsidRPr="00CE5D3D">
              <w:rPr>
                <w:rFonts w:ascii="UD デジタル 教科書体 NP-R" w:eastAsia="UD デジタル 教科書体 NP-R" w:hint="eastAsia"/>
                <w:b/>
              </w:rPr>
              <w:t>内容</w:t>
            </w:r>
          </w:p>
        </w:tc>
        <w:tc>
          <w:tcPr>
            <w:tcW w:w="3821" w:type="dxa"/>
            <w:shd w:val="clear" w:color="auto" w:fill="FFFF00"/>
          </w:tcPr>
          <w:p w14:paraId="5A374828" w14:textId="77777777" w:rsidR="00B921D2" w:rsidRPr="00CE5D3D" w:rsidRDefault="00B921D2" w:rsidP="00953560">
            <w:pPr>
              <w:jc w:val="center"/>
              <w:rPr>
                <w:rFonts w:ascii="UD デジタル 教科書体 NP-R" w:eastAsia="UD デジタル 教科書体 NP-R"/>
                <w:b/>
              </w:rPr>
            </w:pPr>
            <w:r w:rsidRPr="00CE5D3D">
              <w:rPr>
                <w:rFonts w:ascii="UD デジタル 教科書体 NP-R" w:eastAsia="UD デジタル 教科書体 NP-R" w:hint="eastAsia"/>
                <w:b/>
              </w:rPr>
              <w:t>ねらい</w:t>
            </w:r>
          </w:p>
        </w:tc>
      </w:tr>
      <w:tr w:rsidR="00B921D2" w:rsidRPr="00CE5D3D" w14:paraId="632EFF17" w14:textId="77777777" w:rsidTr="00953560">
        <w:tc>
          <w:tcPr>
            <w:tcW w:w="8494" w:type="dxa"/>
            <w:gridSpan w:val="3"/>
            <w:shd w:val="clear" w:color="auto" w:fill="E7E6E6" w:themeFill="background2"/>
          </w:tcPr>
          <w:p w14:paraId="1BBE00BC" w14:textId="77777777" w:rsidR="00B921D2" w:rsidRPr="00CE5D3D" w:rsidRDefault="00B921D2" w:rsidP="00953560">
            <w:pPr>
              <w:jc w:val="left"/>
              <w:rPr>
                <w:rFonts w:ascii="UD デジタル 教科書体 NP-R" w:eastAsia="UD デジタル 教科書体 NP-R"/>
              </w:rPr>
            </w:pPr>
            <w:r w:rsidRPr="00CE5D3D">
              <w:rPr>
                <w:rFonts w:ascii="UD デジタル 教科書体 NP-R" w:eastAsia="UD デジタル 教科書体 NP-R" w:hint="eastAsia"/>
              </w:rPr>
              <w:t>（１）導入　5分</w:t>
            </w:r>
          </w:p>
        </w:tc>
      </w:tr>
      <w:tr w:rsidR="00B921D2" w:rsidRPr="00CE5D3D" w14:paraId="34015196" w14:textId="77777777" w:rsidTr="00953560">
        <w:tc>
          <w:tcPr>
            <w:tcW w:w="846" w:type="dxa"/>
          </w:tcPr>
          <w:p w14:paraId="1CFD0A8C" w14:textId="77777777" w:rsidR="00B921D2" w:rsidRPr="00CE5D3D" w:rsidRDefault="00B921D2" w:rsidP="00953560">
            <w:pPr>
              <w:rPr>
                <w:rFonts w:ascii="UD デジタル 教科書体 NP-R" w:eastAsia="UD デジタル 教科書体 NP-R"/>
              </w:rPr>
            </w:pPr>
            <w:r w:rsidRPr="00CE5D3D">
              <w:rPr>
                <w:rFonts w:ascii="UD デジタル 教科書体 NP-R" w:eastAsia="UD デジタル 教科書体 NP-R" w:hint="eastAsia"/>
              </w:rPr>
              <w:t>2分</w:t>
            </w:r>
          </w:p>
        </w:tc>
        <w:tc>
          <w:tcPr>
            <w:tcW w:w="3827" w:type="dxa"/>
          </w:tcPr>
          <w:p w14:paraId="328A53A2" w14:textId="77777777" w:rsidR="00B921D2" w:rsidRPr="00CE5D3D" w:rsidRDefault="00B921D2" w:rsidP="00B9432D">
            <w:pPr>
              <w:rPr>
                <w:rFonts w:ascii="UD デジタル 教科書体 NP-R" w:eastAsia="UD デジタル 教科書体 NP-R"/>
              </w:rPr>
            </w:pPr>
            <w:r w:rsidRPr="00CE5D3D">
              <w:rPr>
                <w:rFonts w:ascii="UD デジタル 教科書体 NP-R" w:eastAsia="UD デジタル 教科書体 NP-R" w:hint="eastAsia"/>
              </w:rPr>
              <w:t>本時の目標を確認（めあて）</w:t>
            </w:r>
          </w:p>
        </w:tc>
        <w:tc>
          <w:tcPr>
            <w:tcW w:w="3821" w:type="dxa"/>
          </w:tcPr>
          <w:p w14:paraId="7FB73F38" w14:textId="77777777" w:rsidR="00B921D2" w:rsidRPr="00CE5D3D" w:rsidRDefault="00B921D2" w:rsidP="00953560">
            <w:pPr>
              <w:rPr>
                <w:rFonts w:ascii="UD デジタル 教科書体 NP-R" w:eastAsia="UD デジタル 教科書体 NP-R"/>
              </w:rPr>
            </w:pPr>
            <w:r w:rsidRPr="00CE5D3D">
              <w:rPr>
                <w:rFonts w:ascii="UD デジタル 教科書体 NP-R" w:eastAsia="UD デジタル 教科書体 NP-R" w:hint="eastAsia"/>
              </w:rPr>
              <w:t>この学習の目的を明確にし、授業に取り組みやすくする。</w:t>
            </w:r>
          </w:p>
        </w:tc>
      </w:tr>
      <w:tr w:rsidR="00B921D2" w:rsidRPr="00CE5D3D" w14:paraId="6C2617B7" w14:textId="77777777" w:rsidTr="00953560">
        <w:tc>
          <w:tcPr>
            <w:tcW w:w="846" w:type="dxa"/>
          </w:tcPr>
          <w:p w14:paraId="31A3C647" w14:textId="77777777" w:rsidR="00B921D2" w:rsidRPr="00CE5D3D" w:rsidRDefault="00B921D2" w:rsidP="00953560">
            <w:pPr>
              <w:rPr>
                <w:rFonts w:ascii="UD デジタル 教科書体 NP-R" w:eastAsia="UD デジタル 教科書体 NP-R"/>
              </w:rPr>
            </w:pPr>
            <w:r w:rsidRPr="00CE5D3D">
              <w:rPr>
                <w:rFonts w:ascii="UD デジタル 教科書体 NP-R" w:eastAsia="UD デジタル 教科書体 NP-R" w:hint="eastAsia"/>
              </w:rPr>
              <w:t>3分</w:t>
            </w:r>
          </w:p>
        </w:tc>
        <w:tc>
          <w:tcPr>
            <w:tcW w:w="3827" w:type="dxa"/>
          </w:tcPr>
          <w:p w14:paraId="72FA6303" w14:textId="11615FDC" w:rsidR="00B921D2" w:rsidRPr="00CE5D3D" w:rsidRDefault="002746F1" w:rsidP="00953560">
            <w:pPr>
              <w:rPr>
                <w:rFonts w:ascii="UD デジタル 教科書体 NP-R" w:eastAsia="UD デジタル 教科書体 NP-R"/>
              </w:rPr>
            </w:pPr>
            <w:r>
              <w:rPr>
                <w:rFonts w:ascii="UD デジタル 教科書体 NP-R" w:eastAsia="UD デジタル 教科書体 NP-R" w:hint="eastAsia"/>
              </w:rPr>
              <w:t>済州島4.3事件</w:t>
            </w:r>
            <w:r w:rsidR="00B921D2" w:rsidRPr="00CE5D3D">
              <w:rPr>
                <w:rFonts w:ascii="UD デジタル 教科書体 NP-R" w:eastAsia="UD デジタル 教科書体 NP-R" w:hint="eastAsia"/>
              </w:rPr>
              <w:t>についてこれまでの知見をもとに知っていることを生徒に挙げてもらう。</w:t>
            </w:r>
          </w:p>
        </w:tc>
        <w:tc>
          <w:tcPr>
            <w:tcW w:w="3821" w:type="dxa"/>
          </w:tcPr>
          <w:p w14:paraId="0AB56666" w14:textId="36086176" w:rsidR="00B921D2" w:rsidRPr="00CE5D3D" w:rsidRDefault="00B921D2" w:rsidP="00953560">
            <w:pPr>
              <w:rPr>
                <w:rFonts w:ascii="UD デジタル 教科書体 NP-R" w:eastAsia="UD デジタル 教科書体 NP-R"/>
              </w:rPr>
            </w:pPr>
            <w:r w:rsidRPr="00CE5D3D">
              <w:rPr>
                <w:rFonts w:ascii="UD デジタル 教科書体 NP-R" w:eastAsia="UD デジタル 教科書体 NP-R" w:hint="eastAsia"/>
              </w:rPr>
              <w:t>学習前の</w:t>
            </w:r>
            <w:r w:rsidR="00B9432D">
              <w:rPr>
                <w:rFonts w:ascii="UD デジタル 教科書体 NP-R" w:eastAsia="UD デジタル 教科書体 NP-R" w:hint="eastAsia"/>
              </w:rPr>
              <w:t>生徒の</w:t>
            </w:r>
            <w:r w:rsidRPr="00CE5D3D">
              <w:rPr>
                <w:rFonts w:ascii="UD デジタル 教科書体 NP-R" w:eastAsia="UD デジタル 教科書体 NP-R" w:hint="eastAsia"/>
              </w:rPr>
              <w:t>知識を知る</w:t>
            </w:r>
          </w:p>
        </w:tc>
      </w:tr>
      <w:tr w:rsidR="00B921D2" w:rsidRPr="00CE5D3D" w14:paraId="295A0690" w14:textId="77777777" w:rsidTr="00953560">
        <w:tc>
          <w:tcPr>
            <w:tcW w:w="8494" w:type="dxa"/>
            <w:gridSpan w:val="3"/>
            <w:shd w:val="clear" w:color="auto" w:fill="E7E6E6" w:themeFill="background2"/>
          </w:tcPr>
          <w:p w14:paraId="0C68BE52" w14:textId="77777777" w:rsidR="00B921D2" w:rsidRPr="00CE5D3D" w:rsidRDefault="00B921D2" w:rsidP="00953560">
            <w:pPr>
              <w:jc w:val="left"/>
              <w:rPr>
                <w:rFonts w:ascii="UD デジタル 教科書体 NP-R" w:eastAsia="UD デジタル 教科書体 NP-R"/>
              </w:rPr>
            </w:pPr>
            <w:r w:rsidRPr="00CE5D3D">
              <w:rPr>
                <w:rFonts w:ascii="UD デジタル 教科書体 NP-R" w:eastAsia="UD デジタル 教科書体 NP-R" w:hint="eastAsia"/>
              </w:rPr>
              <w:t>（２）講義・グループワーク　30分</w:t>
            </w:r>
          </w:p>
        </w:tc>
      </w:tr>
      <w:tr w:rsidR="00B921D2" w:rsidRPr="00CE5D3D" w14:paraId="28493966" w14:textId="77777777" w:rsidTr="00953560">
        <w:tc>
          <w:tcPr>
            <w:tcW w:w="846" w:type="dxa"/>
          </w:tcPr>
          <w:p w14:paraId="7DBA93AE" w14:textId="77777777" w:rsidR="00B921D2" w:rsidRPr="00CE5D3D" w:rsidRDefault="00B921D2" w:rsidP="00B921D2">
            <w:pPr>
              <w:rPr>
                <w:rFonts w:ascii="UD デジタル 教科書体 NP-R" w:eastAsia="UD デジタル 教科書体 NP-R"/>
              </w:rPr>
            </w:pPr>
            <w:r w:rsidRPr="00CE5D3D">
              <w:rPr>
                <w:rFonts w:ascii="UD デジタル 教科書体 NP-R" w:eastAsia="UD デジタル 教科書体 NP-R" w:hint="eastAsia"/>
              </w:rPr>
              <w:t>20分</w:t>
            </w:r>
          </w:p>
        </w:tc>
        <w:tc>
          <w:tcPr>
            <w:tcW w:w="3827" w:type="dxa"/>
          </w:tcPr>
          <w:p w14:paraId="79C08473" w14:textId="5FA729FA" w:rsidR="00B921D2" w:rsidRPr="00CE5D3D" w:rsidRDefault="00B921D2" w:rsidP="00B921D2">
            <w:pPr>
              <w:rPr>
                <w:rFonts w:ascii="UD デジタル 教科書体 NP-R" w:eastAsia="UD デジタル 教科書体 NP-R"/>
              </w:rPr>
            </w:pPr>
            <w:r w:rsidRPr="00CE5D3D">
              <w:rPr>
                <w:rFonts w:ascii="UD デジタル 教科書体 NP-R" w:eastAsia="UD デジタル 教科書体 NP-R" w:hint="eastAsia"/>
              </w:rPr>
              <w:t>パワ</w:t>
            </w:r>
            <w:r w:rsidR="00251C7E">
              <w:rPr>
                <w:rFonts w:ascii="UD デジタル 教科書体 NP-R" w:eastAsia="UD デジタル 教科書体 NP-R" w:hint="eastAsia"/>
              </w:rPr>
              <w:t>ーポイント及び</w:t>
            </w:r>
            <w:r w:rsidRPr="00CE5D3D">
              <w:rPr>
                <w:rFonts w:ascii="UD デジタル 教科書体 NP-R" w:eastAsia="UD デジタル 教科書体 NP-R" w:hint="eastAsia"/>
              </w:rPr>
              <w:t>動画を使った講義</w:t>
            </w:r>
          </w:p>
        </w:tc>
        <w:tc>
          <w:tcPr>
            <w:tcW w:w="3821" w:type="dxa"/>
          </w:tcPr>
          <w:p w14:paraId="69A634EC" w14:textId="4853BD36"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済州島4・3事件の実態・詳細を学習する。</w:t>
            </w:r>
          </w:p>
        </w:tc>
      </w:tr>
      <w:tr w:rsidR="00B921D2" w:rsidRPr="00CE5D3D" w14:paraId="793074EE" w14:textId="77777777" w:rsidTr="00953560">
        <w:tc>
          <w:tcPr>
            <w:tcW w:w="846" w:type="dxa"/>
          </w:tcPr>
          <w:p w14:paraId="1C2BB49B" w14:textId="77777777" w:rsidR="00B921D2" w:rsidRPr="00CE5D3D" w:rsidRDefault="00B921D2" w:rsidP="00B921D2">
            <w:pPr>
              <w:rPr>
                <w:rFonts w:ascii="UD デジタル 教科書体 NP-R" w:eastAsia="UD デジタル 教科書体 NP-R"/>
              </w:rPr>
            </w:pPr>
            <w:r w:rsidRPr="00CE5D3D">
              <w:rPr>
                <w:rFonts w:ascii="UD デジタル 教科書体 NP-R" w:eastAsia="UD デジタル 教科書体 NP-R" w:hint="eastAsia"/>
              </w:rPr>
              <w:t>10分</w:t>
            </w:r>
          </w:p>
        </w:tc>
        <w:tc>
          <w:tcPr>
            <w:tcW w:w="3827" w:type="dxa"/>
          </w:tcPr>
          <w:p w14:paraId="0A943038" w14:textId="77777777"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沖縄戦との違いについて議論する</w:t>
            </w:r>
          </w:p>
          <w:p w14:paraId="7BF34E2B" w14:textId="720A8EB6" w:rsidR="00B921D2" w:rsidRPr="00CE5D3D"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（グループワーク）</w:t>
            </w:r>
          </w:p>
        </w:tc>
        <w:tc>
          <w:tcPr>
            <w:tcW w:w="3821" w:type="dxa"/>
          </w:tcPr>
          <w:p w14:paraId="400ACB92" w14:textId="56102ABF"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各々の紛争開始の経緯や負の遺産など、国民同士が戦う、非人道的な人命殺傷事件</w:t>
            </w:r>
            <w:r w:rsidR="002746F1">
              <w:rPr>
                <w:rFonts w:ascii="UD デジタル 教科書体 NP-R" w:eastAsia="UD デジタル 教科書体 NP-R" w:hint="eastAsia"/>
              </w:rPr>
              <w:t>を通して</w:t>
            </w:r>
            <w:r w:rsidRPr="00B921D2">
              <w:rPr>
                <w:rFonts w:ascii="UD デジタル 教科書体 NP-R" w:eastAsia="UD デジタル 教科書体 NP-R" w:hint="eastAsia"/>
              </w:rPr>
              <w:t>違った視点で紛争に対する認識を深めることができる。</w:t>
            </w:r>
          </w:p>
        </w:tc>
      </w:tr>
      <w:tr w:rsidR="00B921D2" w:rsidRPr="00CE5D3D" w14:paraId="2C970EC0" w14:textId="77777777" w:rsidTr="00953560">
        <w:tc>
          <w:tcPr>
            <w:tcW w:w="8494" w:type="dxa"/>
            <w:gridSpan w:val="3"/>
            <w:shd w:val="clear" w:color="auto" w:fill="E7E6E6" w:themeFill="background2"/>
          </w:tcPr>
          <w:p w14:paraId="5302C6F2" w14:textId="77777777" w:rsidR="00B921D2" w:rsidRPr="00CE5D3D" w:rsidRDefault="00B921D2" w:rsidP="00953560">
            <w:pPr>
              <w:jc w:val="left"/>
              <w:rPr>
                <w:rFonts w:ascii="UD デジタル 教科書体 NP-R" w:eastAsia="UD デジタル 教科書体 NP-R"/>
              </w:rPr>
            </w:pPr>
            <w:r w:rsidRPr="00CE5D3D">
              <w:rPr>
                <w:rFonts w:ascii="UD デジタル 教科書体 NP-R" w:eastAsia="UD デジタル 教科書体 NP-R" w:hint="eastAsia"/>
              </w:rPr>
              <w:t>（３）まとめ　15分</w:t>
            </w:r>
          </w:p>
        </w:tc>
      </w:tr>
      <w:tr w:rsidR="00B921D2" w:rsidRPr="00CE5D3D" w14:paraId="5FFC0703" w14:textId="77777777" w:rsidTr="00953560">
        <w:tc>
          <w:tcPr>
            <w:tcW w:w="846" w:type="dxa"/>
          </w:tcPr>
          <w:p w14:paraId="3A1DB79D" w14:textId="3BB9E90C" w:rsidR="00B921D2" w:rsidRPr="00CE5D3D" w:rsidRDefault="00251C7E" w:rsidP="00B921D2">
            <w:pPr>
              <w:rPr>
                <w:rFonts w:ascii="UD デジタル 教科書体 NP-R" w:eastAsia="UD デジタル 教科書体 NP-R"/>
              </w:rPr>
            </w:pPr>
            <w:r>
              <w:rPr>
                <w:rFonts w:ascii="UD デジタル 教科書体 NP-R" w:eastAsia="UD デジタル 教科書体 NP-R" w:hint="eastAsia"/>
              </w:rPr>
              <w:t>12</w:t>
            </w:r>
            <w:r w:rsidR="00B921D2" w:rsidRPr="00CE5D3D">
              <w:rPr>
                <w:rFonts w:ascii="UD デジタル 教科書体 NP-R" w:eastAsia="UD デジタル 教科書体 NP-R" w:hint="eastAsia"/>
              </w:rPr>
              <w:t>分</w:t>
            </w:r>
          </w:p>
        </w:tc>
        <w:tc>
          <w:tcPr>
            <w:tcW w:w="3827" w:type="dxa"/>
          </w:tcPr>
          <w:p w14:paraId="2119D00A" w14:textId="4DC7213D"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グループワーク</w:t>
            </w:r>
          </w:p>
        </w:tc>
        <w:tc>
          <w:tcPr>
            <w:tcW w:w="3821" w:type="dxa"/>
          </w:tcPr>
          <w:p w14:paraId="47213506" w14:textId="68600D16"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 xml:space="preserve">感想を含め、沖縄戦以外の戦争について学習することの意義について考える。　</w:t>
            </w:r>
          </w:p>
        </w:tc>
      </w:tr>
      <w:tr w:rsidR="00B921D2" w:rsidRPr="00CE5D3D" w14:paraId="0EDD744E" w14:textId="77777777" w:rsidTr="00953560">
        <w:tc>
          <w:tcPr>
            <w:tcW w:w="846" w:type="dxa"/>
          </w:tcPr>
          <w:p w14:paraId="62A5E424" w14:textId="739CE71A" w:rsidR="00B921D2" w:rsidRPr="00CE5D3D" w:rsidRDefault="00251C7E" w:rsidP="00B921D2">
            <w:pPr>
              <w:rPr>
                <w:rFonts w:ascii="UD デジタル 教科書体 NP-R" w:eastAsia="UD デジタル 教科書体 NP-R"/>
              </w:rPr>
            </w:pPr>
            <w:r>
              <w:rPr>
                <w:rFonts w:ascii="UD デジタル 教科書体 NP-R" w:eastAsia="UD デジタル 教科書体 NP-R" w:hint="eastAsia"/>
              </w:rPr>
              <w:t>3</w:t>
            </w:r>
            <w:r w:rsidR="00B921D2" w:rsidRPr="00CE5D3D">
              <w:rPr>
                <w:rFonts w:ascii="UD デジタル 教科書体 NP-R" w:eastAsia="UD デジタル 教科書体 NP-R" w:hint="eastAsia"/>
              </w:rPr>
              <w:t>分</w:t>
            </w:r>
          </w:p>
        </w:tc>
        <w:tc>
          <w:tcPr>
            <w:tcW w:w="3827" w:type="dxa"/>
          </w:tcPr>
          <w:p w14:paraId="112E220E" w14:textId="674BCEE0"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講義のまとめ</w:t>
            </w:r>
          </w:p>
        </w:tc>
        <w:tc>
          <w:tcPr>
            <w:tcW w:w="3821" w:type="dxa"/>
          </w:tcPr>
          <w:p w14:paraId="31DD38EC" w14:textId="23C1DD65" w:rsidR="00B921D2" w:rsidRPr="00B921D2" w:rsidRDefault="00B921D2" w:rsidP="00B921D2">
            <w:pPr>
              <w:rPr>
                <w:rFonts w:ascii="UD デジタル 教科書体 NP-R" w:eastAsia="UD デジタル 教科書体 NP-R"/>
              </w:rPr>
            </w:pPr>
            <w:r w:rsidRPr="00B921D2">
              <w:rPr>
                <w:rFonts w:ascii="UD デジタル 教科書体 NP-R" w:eastAsia="UD デジタル 教科書体 NP-R" w:hint="eastAsia"/>
              </w:rPr>
              <w:t>本時の授業を通して形成された考えを言語化する。</w:t>
            </w:r>
          </w:p>
        </w:tc>
      </w:tr>
    </w:tbl>
    <w:p w14:paraId="097CEC86" w14:textId="710014B4" w:rsidR="00475AE1" w:rsidRPr="009A4147" w:rsidRDefault="00475AE1">
      <w:pPr>
        <w:widowControl/>
        <w:jc w:val="left"/>
        <w:rPr>
          <w:rFonts w:ascii="ＭＳ Ｐゴシック" w:eastAsia="ＭＳ Ｐゴシック" w:hAnsi="ＭＳ Ｐゴシック"/>
        </w:rPr>
      </w:pPr>
    </w:p>
    <w:p w14:paraId="7CF485D4" w14:textId="442AE7F0" w:rsidR="00475AE1" w:rsidRPr="009A4147" w:rsidRDefault="008E1001">
      <w:pPr>
        <w:rPr>
          <w:rFonts w:ascii="ＭＳ Ｐゴシック" w:eastAsia="ＭＳ Ｐゴシック" w:hAnsi="ＭＳ Ｐゴシック"/>
          <w:b/>
        </w:rPr>
      </w:pPr>
      <w:r w:rsidRPr="009A4147">
        <w:rPr>
          <w:rFonts w:ascii="ＭＳ Ｐゴシック" w:eastAsia="ＭＳ Ｐゴシック" w:hAnsi="ＭＳ Ｐゴシック" w:hint="eastAsia"/>
          <w:b/>
        </w:rPr>
        <w:lastRenderedPageBreak/>
        <w:t>＜</w:t>
      </w:r>
      <w:r w:rsidR="004E211E" w:rsidRPr="009A4147">
        <w:rPr>
          <w:rFonts w:ascii="ＭＳ Ｐゴシック" w:eastAsia="ＭＳ Ｐゴシック" w:hAnsi="ＭＳ Ｐゴシック" w:hint="eastAsia"/>
          <w:b/>
        </w:rPr>
        <w:t>本時の学習過程（</w:t>
      </w:r>
      <w:r w:rsidRPr="009A4147">
        <w:rPr>
          <w:rFonts w:ascii="ＭＳ Ｐゴシック" w:eastAsia="ＭＳ Ｐゴシック" w:hAnsi="ＭＳ Ｐゴシック" w:hint="eastAsia"/>
          <w:b/>
        </w:rPr>
        <w:t>詳細</w:t>
      </w:r>
      <w:r w:rsidR="004E211E" w:rsidRPr="009A4147">
        <w:rPr>
          <w:rFonts w:ascii="ＭＳ Ｐゴシック" w:eastAsia="ＭＳ Ｐゴシック" w:hAnsi="ＭＳ Ｐゴシック" w:hint="eastAsia"/>
          <w:b/>
        </w:rPr>
        <w:t>）</w:t>
      </w:r>
      <w:r w:rsidRPr="009A4147">
        <w:rPr>
          <w:rFonts w:ascii="ＭＳ Ｐゴシック" w:eastAsia="ＭＳ Ｐゴシック" w:hAnsi="ＭＳ Ｐゴシック" w:hint="eastAsia"/>
          <w:b/>
        </w:rPr>
        <w:t>＞</w:t>
      </w:r>
    </w:p>
    <w:p w14:paraId="2240C4CC" w14:textId="163E5BBE" w:rsidR="00491531" w:rsidRPr="009A4147" w:rsidRDefault="004E211E">
      <w:pPr>
        <w:rPr>
          <w:rFonts w:ascii="ＭＳ Ｐゴシック" w:eastAsia="ＭＳ Ｐゴシック" w:hAnsi="ＭＳ Ｐゴシック"/>
          <w:b/>
        </w:rPr>
      </w:pPr>
      <w:r w:rsidRPr="009A4147">
        <w:rPr>
          <w:rFonts w:ascii="ＭＳ Ｐゴシック" w:eastAsia="ＭＳ Ｐゴシック" w:hAnsi="ＭＳ Ｐゴシック"/>
          <w:b/>
        </w:rPr>
        <w:t>（１）</w:t>
      </w:r>
      <w:r w:rsidR="003C1BCA" w:rsidRPr="009A4147">
        <w:rPr>
          <w:rFonts w:ascii="ＭＳ Ｐゴシック" w:eastAsia="ＭＳ Ｐゴシック" w:hAnsi="ＭＳ Ｐゴシック" w:hint="eastAsia"/>
          <w:b/>
        </w:rPr>
        <w:t>導入</w:t>
      </w:r>
      <w:r w:rsidR="004709D5" w:rsidRPr="009A4147">
        <w:rPr>
          <w:rFonts w:ascii="ＭＳ Ｐゴシック" w:eastAsia="ＭＳ Ｐゴシック" w:hAnsi="ＭＳ Ｐゴシック" w:hint="eastAsia"/>
          <w:b/>
        </w:rPr>
        <w:t>（5分</w:t>
      </w:r>
      <w:r w:rsidR="008B4113" w:rsidRPr="009A4147">
        <w:rPr>
          <w:rFonts w:ascii="ＭＳ Ｐゴシック" w:eastAsia="ＭＳ Ｐゴシック" w:hAnsi="ＭＳ Ｐゴシック" w:hint="eastAsia"/>
          <w:b/>
        </w:rPr>
        <w:t xml:space="preserve">　活動目標の確認2分　</w:t>
      </w:r>
      <w:r w:rsidR="000F16E1" w:rsidRPr="009A4147">
        <w:rPr>
          <w:rFonts w:ascii="ＭＳ Ｐゴシック" w:eastAsia="ＭＳ Ｐゴシック" w:hAnsi="ＭＳ Ｐゴシック" w:hint="eastAsia"/>
          <w:b/>
        </w:rPr>
        <w:t>生徒所感</w:t>
      </w:r>
      <w:r w:rsidR="008B4113" w:rsidRPr="009A4147">
        <w:rPr>
          <w:rFonts w:ascii="ＭＳ Ｐゴシック" w:eastAsia="ＭＳ Ｐゴシック" w:hAnsi="ＭＳ Ｐゴシック" w:hint="eastAsia"/>
          <w:b/>
        </w:rPr>
        <w:t>の確認3分</w:t>
      </w:r>
      <w:r w:rsidR="004709D5" w:rsidRPr="009A4147">
        <w:rPr>
          <w:rFonts w:ascii="ＭＳ Ｐゴシック" w:eastAsia="ＭＳ Ｐゴシック" w:hAnsi="ＭＳ Ｐゴシック" w:hint="eastAsia"/>
          <w:b/>
        </w:rPr>
        <w:t>）</w:t>
      </w:r>
    </w:p>
    <w:p w14:paraId="288468E6" w14:textId="6F29DA72" w:rsidR="003C1BCA"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w:t>
      </w:r>
      <w:r w:rsidR="004709D5" w:rsidRPr="009A4147">
        <w:rPr>
          <w:rFonts w:ascii="ＭＳ Ｐゴシック" w:eastAsia="ＭＳ Ｐゴシック" w:hAnsi="ＭＳ Ｐゴシック" w:hint="eastAsia"/>
        </w:rPr>
        <w:t>準備物</w:t>
      </w:r>
      <w:r w:rsidRPr="009A4147">
        <w:rPr>
          <w:rFonts w:ascii="ＭＳ Ｐゴシック" w:eastAsia="ＭＳ Ｐゴシック" w:hAnsi="ＭＳ Ｐゴシック" w:hint="eastAsia"/>
        </w:rPr>
        <w:t>：</w:t>
      </w:r>
      <w:r w:rsidR="004709D5" w:rsidRPr="009A4147">
        <w:rPr>
          <w:rFonts w:ascii="ＭＳ Ｐゴシック" w:eastAsia="ＭＳ Ｐゴシック" w:hAnsi="ＭＳ Ｐゴシック" w:hint="eastAsia"/>
        </w:rPr>
        <w:t>ワークシート</w:t>
      </w:r>
    </w:p>
    <w:p w14:paraId="4CE7FB26" w14:textId="75791540" w:rsidR="003C1BCA"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①</w:t>
      </w:r>
      <w:r w:rsidR="009A4147" w:rsidRPr="009A4147">
        <w:rPr>
          <w:rFonts w:ascii="ＭＳ Ｐゴシック" w:eastAsia="ＭＳ Ｐゴシック" w:hAnsi="ＭＳ Ｐゴシック" w:hint="eastAsia"/>
        </w:rPr>
        <w:t>済州島4・3事件</w:t>
      </w:r>
      <w:r w:rsidR="003C1BCA" w:rsidRPr="009A4147">
        <w:rPr>
          <w:rFonts w:ascii="ＭＳ Ｐゴシック" w:eastAsia="ＭＳ Ｐゴシック" w:hAnsi="ＭＳ Ｐゴシック" w:hint="eastAsia"/>
        </w:rPr>
        <w:t>について今持っている知識の範囲内で知っていることを挙げてもらう。</w:t>
      </w:r>
    </w:p>
    <w:p w14:paraId="028ABF92" w14:textId="7775ABD1" w:rsidR="004709D5" w:rsidRPr="009A4147" w:rsidRDefault="003C1BCA" w:rsidP="009A4147">
      <w:pPr>
        <w:rPr>
          <w:rFonts w:ascii="ＭＳ Ｐゴシック" w:eastAsia="ＭＳ Ｐゴシック" w:hAnsi="ＭＳ Ｐゴシック"/>
        </w:rPr>
      </w:pPr>
      <w:r w:rsidRPr="009A4147">
        <w:rPr>
          <w:rFonts w:ascii="ＭＳ Ｐゴシック" w:eastAsia="ＭＳ Ｐゴシック" w:hAnsi="ＭＳ Ｐゴシック" w:hint="eastAsia"/>
        </w:rPr>
        <w:t>→例えば、</w:t>
      </w:r>
      <w:r w:rsidR="009A4147" w:rsidRPr="009A4147">
        <w:rPr>
          <w:rFonts w:ascii="ＭＳ Ｐゴシック" w:eastAsia="ＭＳ Ｐゴシック" w:hAnsi="ＭＳ Ｐゴシック" w:hint="eastAsia"/>
        </w:rPr>
        <w:t>住民虐殺はどのように実行</w:t>
      </w:r>
      <w:r w:rsidR="009A4147">
        <w:rPr>
          <w:rFonts w:ascii="ＭＳ Ｐゴシック" w:eastAsia="ＭＳ Ｐゴシック" w:hAnsi="ＭＳ Ｐゴシック" w:hint="eastAsia"/>
        </w:rPr>
        <w:t>されたのか、</w:t>
      </w:r>
      <w:r w:rsidR="009A4147" w:rsidRPr="009A4147">
        <w:rPr>
          <w:rFonts w:ascii="ＭＳ Ｐゴシック" w:eastAsia="ＭＳ Ｐゴシック" w:hAnsi="ＭＳ Ｐゴシック" w:hint="eastAsia"/>
        </w:rPr>
        <w:t>終焉後に</w:t>
      </w:r>
      <w:r w:rsidR="009A4147">
        <w:rPr>
          <w:rFonts w:ascii="ＭＳ Ｐゴシック" w:eastAsia="ＭＳ Ｐゴシック" w:hAnsi="ＭＳ Ｐゴシック" w:hint="eastAsia"/>
        </w:rPr>
        <w:t>復興はどのように行われたのか、</w:t>
      </w:r>
      <w:r w:rsidR="009A4147" w:rsidRPr="009A4147">
        <w:rPr>
          <w:rFonts w:ascii="ＭＳ Ｐゴシック" w:eastAsia="ＭＳ Ｐゴシック" w:hAnsi="ＭＳ Ｐゴシック" w:hint="eastAsia"/>
        </w:rPr>
        <w:t>残酷な経験と記憶</w:t>
      </w:r>
      <w:r w:rsidR="009A4147">
        <w:rPr>
          <w:rFonts w:ascii="ＭＳ Ｐゴシック" w:eastAsia="ＭＳ Ｐゴシック" w:hAnsi="ＭＳ Ｐゴシック" w:hint="eastAsia"/>
        </w:rPr>
        <w:t>はどのように継承</w:t>
      </w:r>
      <w:r w:rsidR="00714B75">
        <w:rPr>
          <w:rFonts w:ascii="ＭＳ Ｐゴシック" w:eastAsia="ＭＳ Ｐゴシック" w:hAnsi="ＭＳ Ｐゴシック" w:hint="eastAsia"/>
        </w:rPr>
        <w:t>されるのかなど、</w:t>
      </w:r>
      <w:r w:rsidRPr="009A4147">
        <w:rPr>
          <w:rFonts w:ascii="ＭＳ Ｐゴシック" w:eastAsia="ＭＳ Ｐゴシック" w:hAnsi="ＭＳ Ｐゴシック" w:hint="eastAsia"/>
        </w:rPr>
        <w:t>当時の沖縄との関連性について知っているかなどの、生徒の</w:t>
      </w:r>
      <w:r w:rsidR="004709D5" w:rsidRPr="009A4147">
        <w:rPr>
          <w:rFonts w:ascii="ＭＳ Ｐゴシック" w:eastAsia="ＭＳ Ｐゴシック" w:hAnsi="ＭＳ Ｐゴシック" w:hint="eastAsia"/>
        </w:rPr>
        <w:t>知識のレベルを測る</w:t>
      </w:r>
      <w:r w:rsidR="00E46F41" w:rsidRPr="009A4147">
        <w:rPr>
          <w:rFonts w:ascii="ＭＳ Ｐゴシック" w:eastAsia="ＭＳ Ｐゴシック" w:hAnsi="ＭＳ Ｐゴシック" w:hint="eastAsia"/>
        </w:rPr>
        <w:t>。</w:t>
      </w:r>
    </w:p>
    <w:p w14:paraId="08B94B40" w14:textId="0A08626E" w:rsidR="004709D5"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②</w:t>
      </w:r>
      <w:r w:rsidR="004709D5" w:rsidRPr="009A4147">
        <w:rPr>
          <w:rFonts w:ascii="ＭＳ Ｐゴシック" w:eastAsia="ＭＳ Ｐゴシック" w:hAnsi="ＭＳ Ｐゴシック" w:hint="eastAsia"/>
        </w:rPr>
        <w:t>指導上の注意点：</w:t>
      </w:r>
    </w:p>
    <w:p w14:paraId="61DA2755" w14:textId="247A58F8" w:rsidR="004709D5"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生徒からの意見について、史実と異なる場合はその都度訂正を行う。</w:t>
      </w:r>
    </w:p>
    <w:p w14:paraId="54DE2BD3" w14:textId="272EF2BB" w:rsidR="004709D5" w:rsidRPr="009A4147" w:rsidRDefault="004709D5">
      <w:pPr>
        <w:rPr>
          <w:rFonts w:ascii="ＭＳ Ｐゴシック" w:eastAsia="ＭＳ Ｐゴシック" w:hAnsi="ＭＳ Ｐゴシック"/>
        </w:rPr>
      </w:pPr>
    </w:p>
    <w:p w14:paraId="04B3DCFE" w14:textId="15A036DC" w:rsidR="00491531" w:rsidRPr="009A4147" w:rsidRDefault="004E211E">
      <w:pPr>
        <w:rPr>
          <w:rFonts w:ascii="ＭＳ Ｐゴシック" w:eastAsia="ＭＳ Ｐゴシック" w:hAnsi="ＭＳ Ｐゴシック"/>
          <w:b/>
        </w:rPr>
      </w:pPr>
      <w:r w:rsidRPr="009A4147">
        <w:rPr>
          <w:rFonts w:ascii="ＭＳ Ｐゴシック" w:eastAsia="ＭＳ Ｐゴシック" w:hAnsi="ＭＳ Ｐゴシック" w:hint="eastAsia"/>
          <w:b/>
        </w:rPr>
        <w:t>（２）</w:t>
      </w:r>
      <w:r w:rsidR="004709D5" w:rsidRPr="009A4147">
        <w:rPr>
          <w:rFonts w:ascii="ＭＳ Ｐゴシック" w:eastAsia="ＭＳ Ｐゴシック" w:hAnsi="ＭＳ Ｐゴシック" w:hint="eastAsia"/>
          <w:b/>
        </w:rPr>
        <w:t>講義</w:t>
      </w:r>
      <w:r w:rsidRPr="009A4147">
        <w:rPr>
          <w:rFonts w:ascii="ＭＳ Ｐゴシック" w:eastAsia="ＭＳ Ｐゴシック" w:hAnsi="ＭＳ Ｐゴシック" w:hint="eastAsia"/>
          <w:b/>
        </w:rPr>
        <w:t>・グループ活動</w:t>
      </w:r>
      <w:r w:rsidR="004709D5" w:rsidRPr="009A4147">
        <w:rPr>
          <w:rFonts w:ascii="ＭＳ Ｐゴシック" w:eastAsia="ＭＳ Ｐゴシック" w:hAnsi="ＭＳ Ｐゴシック" w:hint="eastAsia"/>
          <w:b/>
        </w:rPr>
        <w:t>（計</w:t>
      </w:r>
      <w:r w:rsidR="00B921D2">
        <w:rPr>
          <w:rFonts w:ascii="ＭＳ Ｐゴシック" w:eastAsia="ＭＳ Ｐゴシック" w:hAnsi="ＭＳ Ｐゴシック"/>
          <w:b/>
        </w:rPr>
        <w:t>30</w:t>
      </w:r>
      <w:r w:rsidR="004709D5" w:rsidRPr="009A4147">
        <w:rPr>
          <w:rFonts w:ascii="ＭＳ Ｐゴシック" w:eastAsia="ＭＳ Ｐゴシック" w:hAnsi="ＭＳ Ｐゴシック" w:hint="eastAsia"/>
          <w:b/>
        </w:rPr>
        <w:t>分　　講義2</w:t>
      </w:r>
      <w:r w:rsidR="00A56A6F" w:rsidRPr="009A4147">
        <w:rPr>
          <w:rFonts w:ascii="ＭＳ Ｐゴシック" w:eastAsia="ＭＳ Ｐゴシック" w:hAnsi="ＭＳ Ｐゴシック" w:hint="eastAsia"/>
          <w:b/>
        </w:rPr>
        <w:t>0</w:t>
      </w:r>
      <w:r w:rsidRPr="009A4147">
        <w:rPr>
          <w:rFonts w:ascii="ＭＳ Ｐゴシック" w:eastAsia="ＭＳ Ｐゴシック" w:hAnsi="ＭＳ Ｐゴシック" w:hint="eastAsia"/>
          <w:b/>
        </w:rPr>
        <w:t>分　グループワーク</w:t>
      </w:r>
      <w:r w:rsidR="002B5910">
        <w:rPr>
          <w:rFonts w:ascii="ＭＳ Ｐゴシック" w:eastAsia="ＭＳ Ｐゴシック" w:hAnsi="ＭＳ Ｐゴシック"/>
          <w:b/>
        </w:rPr>
        <w:t>10</w:t>
      </w:r>
      <w:r w:rsidR="004709D5" w:rsidRPr="009A4147">
        <w:rPr>
          <w:rFonts w:ascii="ＭＳ Ｐゴシック" w:eastAsia="ＭＳ Ｐゴシック" w:hAnsi="ＭＳ Ｐゴシック" w:hint="eastAsia"/>
          <w:b/>
        </w:rPr>
        <w:t>分）</w:t>
      </w:r>
    </w:p>
    <w:p w14:paraId="07299600" w14:textId="36CAC751" w:rsidR="004E211E" w:rsidRPr="009A4147" w:rsidRDefault="004E211E">
      <w:pPr>
        <w:rPr>
          <w:rFonts w:ascii="ＭＳ Ｐゴシック" w:eastAsia="ＭＳ Ｐゴシック" w:hAnsi="ＭＳ Ｐゴシック"/>
          <w:b/>
        </w:rPr>
      </w:pPr>
      <w:r w:rsidRPr="009A4147">
        <w:rPr>
          <w:rFonts w:ascii="ＭＳ Ｐゴシック" w:eastAsia="ＭＳ Ｐゴシック" w:hAnsi="ＭＳ Ｐゴシック"/>
          <w:b/>
        </w:rPr>
        <w:t>講義（20分）</w:t>
      </w:r>
    </w:p>
    <w:p w14:paraId="25279DD8" w14:textId="05E83C01" w:rsidR="004709D5"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rPr>
        <w:t>※準備物：</w:t>
      </w:r>
      <w:r w:rsidR="00471B1B" w:rsidRPr="009A4147">
        <w:rPr>
          <w:rFonts w:ascii="ＭＳ Ｐゴシック" w:eastAsia="ＭＳ Ｐゴシック" w:hAnsi="ＭＳ Ｐゴシック" w:hint="eastAsia"/>
        </w:rPr>
        <w:t>パワポ資料、動画、ワークシート</w:t>
      </w:r>
    </w:p>
    <w:p w14:paraId="4E60A993" w14:textId="71A15EEF" w:rsidR="004709D5"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①パワ</w:t>
      </w:r>
      <w:r w:rsidR="00BC788D">
        <w:rPr>
          <w:rFonts w:ascii="ＭＳ Ｐゴシック" w:eastAsia="ＭＳ Ｐゴシック" w:hAnsi="ＭＳ Ｐゴシック" w:hint="eastAsia"/>
        </w:rPr>
        <w:t>ー</w:t>
      </w:r>
      <w:r w:rsidRPr="009A4147">
        <w:rPr>
          <w:rFonts w:ascii="ＭＳ Ｐゴシック" w:eastAsia="ＭＳ Ｐゴシック" w:hAnsi="ＭＳ Ｐゴシック" w:hint="eastAsia"/>
        </w:rPr>
        <w:t>ポ</w:t>
      </w:r>
      <w:r w:rsidR="00BC788D">
        <w:rPr>
          <w:rFonts w:ascii="ＭＳ Ｐゴシック" w:eastAsia="ＭＳ Ｐゴシック" w:hAnsi="ＭＳ Ｐゴシック" w:hint="eastAsia"/>
        </w:rPr>
        <w:t>イント</w:t>
      </w:r>
      <w:r w:rsidRPr="009A4147">
        <w:rPr>
          <w:rFonts w:ascii="ＭＳ Ｐゴシック" w:eastAsia="ＭＳ Ｐゴシック" w:hAnsi="ＭＳ Ｐゴシック" w:hint="eastAsia"/>
        </w:rPr>
        <w:t>及び</w:t>
      </w:r>
      <w:r w:rsidR="004709D5" w:rsidRPr="009A4147">
        <w:rPr>
          <w:rFonts w:ascii="ＭＳ Ｐゴシック" w:eastAsia="ＭＳ Ｐゴシック" w:hAnsi="ＭＳ Ｐゴシック" w:hint="eastAsia"/>
        </w:rPr>
        <w:t>動画を使った講義</w:t>
      </w:r>
      <w:r w:rsidR="00E46F41" w:rsidRPr="009A4147">
        <w:rPr>
          <w:rFonts w:ascii="ＭＳ Ｐゴシック" w:eastAsia="ＭＳ Ｐゴシック" w:hAnsi="ＭＳ Ｐゴシック" w:hint="eastAsia"/>
        </w:rPr>
        <w:t>（約</w:t>
      </w:r>
      <w:r w:rsidR="00446496">
        <w:rPr>
          <w:rFonts w:ascii="ＭＳ Ｐゴシック" w:eastAsia="ＭＳ Ｐゴシック" w:hAnsi="ＭＳ Ｐゴシック" w:hint="eastAsia"/>
        </w:rPr>
        <w:t>20</w:t>
      </w:r>
      <w:r w:rsidR="00E46F41" w:rsidRPr="009A4147">
        <w:rPr>
          <w:rFonts w:ascii="ＭＳ Ｐゴシック" w:eastAsia="ＭＳ Ｐゴシック" w:hAnsi="ＭＳ Ｐゴシック" w:hint="eastAsia"/>
        </w:rPr>
        <w:t>分）</w:t>
      </w:r>
    </w:p>
    <w:p w14:paraId="4C64B384" w14:textId="2BE8940E" w:rsidR="00714B75" w:rsidRDefault="00E46F41" w:rsidP="000D075D">
      <w:pPr>
        <w:rPr>
          <w:rFonts w:ascii="ＭＳ Ｐゴシック" w:eastAsia="ＭＳ Ｐゴシック" w:hAnsi="ＭＳ Ｐゴシック"/>
        </w:rPr>
      </w:pPr>
      <w:r w:rsidRPr="009A4147">
        <w:rPr>
          <w:rFonts w:ascii="ＭＳ Ｐゴシック" w:eastAsia="ＭＳ Ｐゴシック" w:hAnsi="ＭＳ Ｐゴシック" w:hint="eastAsia"/>
        </w:rPr>
        <w:t>→</w:t>
      </w:r>
      <w:r w:rsidR="004709D5" w:rsidRPr="009A4147">
        <w:rPr>
          <w:rFonts w:ascii="ＭＳ Ｐゴシック" w:eastAsia="ＭＳ Ｐゴシック" w:hAnsi="ＭＳ Ｐゴシック" w:hint="eastAsia"/>
        </w:rPr>
        <w:t>「</w:t>
      </w:r>
      <w:r w:rsidR="009A4147">
        <w:rPr>
          <w:rFonts w:ascii="ＭＳ Ｐゴシック" w:eastAsia="ＭＳ Ｐゴシック" w:hAnsi="ＭＳ Ｐゴシック" w:hint="eastAsia"/>
        </w:rPr>
        <w:t>2021</w:t>
      </w:r>
      <w:r w:rsidR="004709D5" w:rsidRPr="009A4147">
        <w:rPr>
          <w:rFonts w:ascii="ＭＳ Ｐゴシック" w:eastAsia="ＭＳ Ｐゴシック" w:hAnsi="ＭＳ Ｐゴシック" w:hint="eastAsia"/>
        </w:rPr>
        <w:t>年</w:t>
      </w:r>
      <w:r w:rsidR="009A4147">
        <w:rPr>
          <w:rFonts w:ascii="ＭＳ Ｐゴシック" w:eastAsia="ＭＳ Ｐゴシック" w:hAnsi="ＭＳ Ｐゴシック" w:hint="eastAsia"/>
        </w:rPr>
        <w:t>韓国</w:t>
      </w:r>
      <w:r w:rsidR="004709D5" w:rsidRPr="009A4147">
        <w:rPr>
          <w:rFonts w:ascii="ＭＳ Ｐゴシック" w:eastAsia="ＭＳ Ｐゴシック" w:hAnsi="ＭＳ Ｐゴシック" w:hint="eastAsia"/>
        </w:rPr>
        <w:t>チームのパワポ資料</w:t>
      </w:r>
      <w:r w:rsidRPr="009A4147">
        <w:rPr>
          <w:rFonts w:ascii="ＭＳ Ｐゴシック" w:eastAsia="ＭＳ Ｐゴシック" w:hAnsi="ＭＳ Ｐゴシック" w:hint="eastAsia"/>
        </w:rPr>
        <w:t>」を主に資料として使用。</w:t>
      </w:r>
    </w:p>
    <w:p w14:paraId="1B7D5B3D" w14:textId="7C9AC44E" w:rsidR="00E46F41" w:rsidRPr="009A4147" w:rsidRDefault="00120C3B">
      <w:pPr>
        <w:rPr>
          <w:rFonts w:ascii="ＭＳ Ｐゴシック" w:eastAsia="ＭＳ Ｐゴシック" w:hAnsi="ＭＳ Ｐゴシック"/>
        </w:rPr>
      </w:pPr>
      <w:r w:rsidRPr="009A4147">
        <w:rPr>
          <w:rFonts w:ascii="ＭＳ Ｐゴシック" w:eastAsia="ＭＳ Ｐゴシック" w:hAnsi="ＭＳ Ｐゴシック" w:hint="eastAsia"/>
        </w:rPr>
        <w:t>Ⅰ</w:t>
      </w:r>
      <w:r w:rsidR="00E46F41" w:rsidRPr="009A4147">
        <w:rPr>
          <w:rFonts w:ascii="ＭＳ Ｐゴシック" w:eastAsia="ＭＳ Ｐゴシック" w:hAnsi="ＭＳ Ｐゴシック" w:hint="eastAsia"/>
        </w:rPr>
        <w:t>概要→</w:t>
      </w:r>
      <w:r w:rsidRPr="009A4147">
        <w:rPr>
          <w:rFonts w:ascii="ＭＳ Ｐゴシック" w:eastAsia="ＭＳ Ｐゴシック" w:hAnsi="ＭＳ Ｐゴシック" w:hint="eastAsia"/>
        </w:rPr>
        <w:t>Ⅱ</w:t>
      </w:r>
      <w:r w:rsidR="000D075D" w:rsidRPr="009A4147">
        <w:rPr>
          <w:rFonts w:ascii="ＭＳ Ｐゴシック" w:eastAsia="ＭＳ Ｐゴシック" w:hAnsi="ＭＳ Ｐゴシック" w:hint="eastAsia"/>
        </w:rPr>
        <w:t>済州島4・3事件</w:t>
      </w:r>
      <w:r w:rsidR="000D075D">
        <w:rPr>
          <w:rFonts w:ascii="ＭＳ Ｐゴシック" w:eastAsia="ＭＳ Ｐゴシック" w:hAnsi="ＭＳ Ｐゴシック" w:hint="eastAsia"/>
        </w:rPr>
        <w:t>の流れ</w:t>
      </w:r>
      <w:r w:rsidR="00E46F41" w:rsidRPr="009A4147">
        <w:rPr>
          <w:rFonts w:ascii="ＭＳ Ｐゴシック" w:eastAsia="ＭＳ Ｐゴシック" w:hAnsi="ＭＳ Ｐゴシック" w:hint="eastAsia"/>
        </w:rPr>
        <w:t>→</w:t>
      </w:r>
      <w:r w:rsidR="000D075D">
        <w:rPr>
          <w:rFonts w:ascii="ＭＳ Ｐゴシック" w:eastAsia="ＭＳ Ｐゴシック" w:hAnsi="ＭＳ Ｐゴシック" w:hint="eastAsia"/>
        </w:rPr>
        <w:t>Ⅲ集合的記憶（</w:t>
      </w:r>
      <w:r w:rsidR="000D075D" w:rsidRPr="000D075D">
        <w:rPr>
          <w:rFonts w:ascii="ＭＳ Ｐゴシック" w:eastAsia="ＭＳ Ｐゴシック" w:hAnsi="ＭＳ Ｐゴシック"/>
        </w:rPr>
        <w:t>collective memory</w:t>
      </w:r>
      <w:r w:rsidR="000D075D">
        <w:rPr>
          <w:rFonts w:ascii="ＭＳ Ｐゴシック" w:eastAsia="ＭＳ Ｐゴシック" w:hAnsi="ＭＳ Ｐゴシック" w:hint="eastAsia"/>
        </w:rPr>
        <w:t>）の形成と継承</w:t>
      </w:r>
      <w:r w:rsidR="00E46F41" w:rsidRPr="009A4147">
        <w:rPr>
          <w:rFonts w:ascii="ＭＳ Ｐゴシック" w:eastAsia="ＭＳ Ｐゴシック" w:hAnsi="ＭＳ Ｐゴシック" w:hint="eastAsia"/>
        </w:rPr>
        <w:t>→当時の日本・沖縄との関連　の順</w:t>
      </w:r>
      <w:r w:rsidR="00491531" w:rsidRPr="009A4147">
        <w:rPr>
          <w:rFonts w:ascii="ＭＳ Ｐゴシック" w:eastAsia="ＭＳ Ｐゴシック" w:hAnsi="ＭＳ Ｐゴシック" w:hint="eastAsia"/>
        </w:rPr>
        <w:t>に講義を展開し、所々映像資料などを用いながら、解説を行う。</w:t>
      </w:r>
    </w:p>
    <w:p w14:paraId="5B3746DB" w14:textId="73F22134" w:rsidR="00E46F41" w:rsidRPr="009A4147" w:rsidRDefault="00491531">
      <w:pPr>
        <w:rPr>
          <w:rFonts w:ascii="ＭＳ Ｐゴシック" w:eastAsia="ＭＳ Ｐゴシック" w:hAnsi="ＭＳ Ｐゴシック"/>
        </w:rPr>
      </w:pPr>
      <w:r w:rsidRPr="009A4147">
        <w:rPr>
          <w:rFonts w:ascii="ＭＳ Ｐゴシック" w:eastAsia="ＭＳ Ｐゴシック" w:hAnsi="ＭＳ Ｐゴシック" w:hint="eastAsia"/>
        </w:rPr>
        <w:t>②</w:t>
      </w:r>
      <w:r w:rsidR="00E46F41" w:rsidRPr="009A4147">
        <w:rPr>
          <w:rFonts w:ascii="ＭＳ Ｐゴシック" w:eastAsia="ＭＳ Ｐゴシック" w:hAnsi="ＭＳ Ｐゴシック" w:hint="eastAsia"/>
        </w:rPr>
        <w:t>指導上の注意点：</w:t>
      </w:r>
    </w:p>
    <w:p w14:paraId="0E660D3E" w14:textId="2F259CC8" w:rsidR="00E46F41" w:rsidRPr="009A4147" w:rsidRDefault="00E46F41">
      <w:pPr>
        <w:rPr>
          <w:rFonts w:ascii="ＭＳ Ｐゴシック" w:eastAsia="ＭＳ Ｐゴシック" w:hAnsi="ＭＳ Ｐゴシック"/>
        </w:rPr>
      </w:pPr>
      <w:r w:rsidRPr="009A4147">
        <w:rPr>
          <w:rFonts w:ascii="ＭＳ Ｐゴシック" w:eastAsia="ＭＳ Ｐゴシック" w:hAnsi="ＭＳ Ｐゴシック" w:hint="eastAsia"/>
        </w:rPr>
        <w:t>講義型の授業になるので生徒の理解度を確かめながら進むこと。複雑に絡み合う部分、または、それに関連している歴史的知識は補足を加えながら進めること。</w:t>
      </w:r>
    </w:p>
    <w:p w14:paraId="24A37961" w14:textId="77777777" w:rsidR="004E211E" w:rsidRPr="009A4147" w:rsidRDefault="004E211E">
      <w:pPr>
        <w:rPr>
          <w:rFonts w:ascii="ＭＳ Ｐゴシック" w:eastAsia="ＭＳ Ｐゴシック" w:hAnsi="ＭＳ Ｐゴシック"/>
        </w:rPr>
      </w:pPr>
    </w:p>
    <w:p w14:paraId="045230FB" w14:textId="31A4D3D3" w:rsidR="004E211E" w:rsidRPr="009A4147" w:rsidRDefault="004E211E">
      <w:pPr>
        <w:rPr>
          <w:rFonts w:ascii="ＭＳ Ｐゴシック" w:eastAsia="ＭＳ Ｐゴシック" w:hAnsi="ＭＳ Ｐゴシック"/>
          <w:b/>
        </w:rPr>
      </w:pPr>
      <w:r w:rsidRPr="009A4147">
        <w:rPr>
          <w:rFonts w:ascii="ＭＳ Ｐゴシック" w:eastAsia="ＭＳ Ｐゴシック" w:hAnsi="ＭＳ Ｐゴシック" w:hint="eastAsia"/>
          <w:b/>
        </w:rPr>
        <w:t>グループワーク</w:t>
      </w:r>
      <w:r w:rsidR="00E46F41" w:rsidRPr="009A4147">
        <w:rPr>
          <w:rFonts w:ascii="ＭＳ Ｐゴシック" w:eastAsia="ＭＳ Ｐゴシック" w:hAnsi="ＭＳ Ｐゴシック" w:hint="eastAsia"/>
          <w:b/>
        </w:rPr>
        <w:t>（</w:t>
      </w:r>
      <w:r w:rsidR="00B921D2">
        <w:rPr>
          <w:rFonts w:ascii="ＭＳ Ｐゴシック" w:eastAsia="ＭＳ Ｐゴシック" w:hAnsi="ＭＳ Ｐゴシック" w:hint="eastAsia"/>
          <w:b/>
        </w:rPr>
        <w:t>10</w:t>
      </w:r>
      <w:r w:rsidR="00E46F41" w:rsidRPr="009A4147">
        <w:rPr>
          <w:rFonts w:ascii="ＭＳ Ｐゴシック" w:eastAsia="ＭＳ Ｐゴシック" w:hAnsi="ＭＳ Ｐゴシック" w:hint="eastAsia"/>
          <w:b/>
        </w:rPr>
        <w:t>分）</w:t>
      </w:r>
      <w:r w:rsidR="00120C3B" w:rsidRPr="009A4147">
        <w:rPr>
          <w:rFonts w:ascii="ＭＳ Ｐゴシック" w:eastAsia="ＭＳ Ｐゴシック" w:hAnsi="ＭＳ Ｐゴシック" w:hint="eastAsia"/>
          <w:b/>
        </w:rPr>
        <w:t xml:space="preserve">　</w:t>
      </w:r>
    </w:p>
    <w:p w14:paraId="4942756D" w14:textId="63110557" w:rsidR="00E46F41"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rPr>
        <w:t>※準備物：</w:t>
      </w:r>
      <w:r w:rsidR="00120C3B" w:rsidRPr="009A4147">
        <w:rPr>
          <w:rFonts w:ascii="ＭＳ Ｐゴシック" w:eastAsia="ＭＳ Ｐゴシック" w:hAnsi="ＭＳ Ｐゴシック" w:hint="eastAsia"/>
        </w:rPr>
        <w:t>ワークシート</w:t>
      </w:r>
    </w:p>
    <w:p w14:paraId="7B91B829" w14:textId="02031E24" w:rsidR="00E46F41"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hint="eastAsia"/>
        </w:rPr>
        <w:t>①</w:t>
      </w:r>
      <w:r w:rsidR="000D075D" w:rsidRPr="009A4147">
        <w:rPr>
          <w:rFonts w:ascii="ＭＳ Ｐゴシック" w:eastAsia="ＭＳ Ｐゴシック" w:hAnsi="ＭＳ Ｐゴシック" w:hint="eastAsia"/>
        </w:rPr>
        <w:t>済州島4・3事件</w:t>
      </w:r>
      <w:r w:rsidR="00E46F41" w:rsidRPr="009A4147">
        <w:rPr>
          <w:rFonts w:ascii="ＭＳ Ｐゴシック" w:eastAsia="ＭＳ Ｐゴシック" w:hAnsi="ＭＳ Ｐゴシック" w:hint="eastAsia"/>
        </w:rPr>
        <w:t>の一連の流れを理解したうえで、沖縄戦との違いについてグループで議論する。</w:t>
      </w:r>
    </w:p>
    <w:p w14:paraId="33EB5548" w14:textId="6DF9B5A0" w:rsidR="00E46F41" w:rsidRPr="009A4147" w:rsidRDefault="00E46F41">
      <w:pPr>
        <w:rPr>
          <w:rFonts w:ascii="ＭＳ Ｐゴシック" w:eastAsia="ＭＳ Ｐゴシック" w:hAnsi="ＭＳ Ｐゴシック"/>
        </w:rPr>
      </w:pPr>
      <w:r w:rsidRPr="009A4147">
        <w:rPr>
          <w:rFonts w:ascii="ＭＳ Ｐゴシック" w:eastAsia="ＭＳ Ｐゴシック" w:hAnsi="ＭＳ Ｐゴシック" w:hint="eastAsia"/>
        </w:rPr>
        <w:t>→</w:t>
      </w:r>
      <w:r w:rsidR="000D075D" w:rsidRPr="009A4147">
        <w:rPr>
          <w:rFonts w:ascii="ＭＳ Ｐゴシック" w:eastAsia="ＭＳ Ｐゴシック" w:hAnsi="ＭＳ Ｐゴシック" w:hint="eastAsia"/>
        </w:rPr>
        <w:t>住民虐殺</w:t>
      </w:r>
      <w:r w:rsidR="000D075D">
        <w:rPr>
          <w:rFonts w:ascii="ＭＳ Ｐゴシック" w:eastAsia="ＭＳ Ｐゴシック" w:hAnsi="ＭＳ Ｐゴシック" w:hint="eastAsia"/>
        </w:rPr>
        <w:t>の背景や展開、後遺症（トラウマ）</w:t>
      </w:r>
      <w:r w:rsidRPr="009A4147">
        <w:rPr>
          <w:rFonts w:ascii="ＭＳ Ｐゴシック" w:eastAsia="ＭＳ Ｐゴシック" w:hAnsi="ＭＳ Ｐゴシック" w:hint="eastAsia"/>
        </w:rPr>
        <w:t>など</w:t>
      </w:r>
      <w:r w:rsidR="00471B1B" w:rsidRPr="009A4147">
        <w:rPr>
          <w:rFonts w:ascii="ＭＳ Ｐゴシック" w:eastAsia="ＭＳ Ｐゴシック" w:hAnsi="ＭＳ Ｐゴシック" w:hint="eastAsia"/>
        </w:rPr>
        <w:t>沖縄戦と比較しながら、</w:t>
      </w:r>
      <w:r w:rsidR="000D075D">
        <w:rPr>
          <w:rFonts w:ascii="ＭＳ Ｐゴシック" w:eastAsia="ＭＳ Ｐゴシック" w:hAnsi="ＭＳ Ｐゴシック" w:hint="eastAsia"/>
        </w:rPr>
        <w:t>世代を超える残酷な</w:t>
      </w:r>
      <w:r w:rsidR="000D075D" w:rsidRPr="009A4147">
        <w:rPr>
          <w:rFonts w:ascii="ＭＳ Ｐゴシック" w:eastAsia="ＭＳ Ｐゴシック" w:hAnsi="ＭＳ Ｐゴシック" w:hint="eastAsia"/>
        </w:rPr>
        <w:t>経験と記憶</w:t>
      </w:r>
      <w:r w:rsidR="000D075D">
        <w:rPr>
          <w:rFonts w:ascii="ＭＳ Ｐゴシック" w:eastAsia="ＭＳ Ｐゴシック" w:hAnsi="ＭＳ Ｐゴシック"/>
        </w:rPr>
        <w:t>の継承方法</w:t>
      </w:r>
      <w:r w:rsidR="00471B1B" w:rsidRPr="009A4147">
        <w:rPr>
          <w:rFonts w:ascii="ＭＳ Ｐゴシック" w:eastAsia="ＭＳ Ｐゴシック" w:hAnsi="ＭＳ Ｐゴシック" w:hint="eastAsia"/>
        </w:rPr>
        <w:t>について考える。主にワークシートを使用。</w:t>
      </w:r>
      <w:r w:rsidR="004A09C9" w:rsidRPr="009A4147">
        <w:rPr>
          <w:rFonts w:ascii="ＭＳ Ｐゴシック" w:eastAsia="ＭＳ Ｐゴシック" w:hAnsi="ＭＳ Ｐゴシック" w:hint="eastAsia"/>
        </w:rPr>
        <w:t>必要に応じてI</w:t>
      </w:r>
      <w:r w:rsidR="004A09C9" w:rsidRPr="009A4147">
        <w:rPr>
          <w:rFonts w:ascii="ＭＳ Ｐゴシック" w:eastAsia="ＭＳ Ｐゴシック" w:hAnsi="ＭＳ Ｐゴシック"/>
        </w:rPr>
        <w:t>CT</w:t>
      </w:r>
      <w:r w:rsidR="004A09C9" w:rsidRPr="009A4147">
        <w:rPr>
          <w:rFonts w:ascii="ＭＳ Ｐゴシック" w:eastAsia="ＭＳ Ｐゴシック" w:hAnsi="ＭＳ Ｐゴシック" w:hint="eastAsia"/>
        </w:rPr>
        <w:t>機器を使い理解を深めることを目的とする。</w:t>
      </w:r>
    </w:p>
    <w:p w14:paraId="6A1417A4" w14:textId="2843CFBC" w:rsidR="00471B1B"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hint="eastAsia"/>
        </w:rPr>
        <w:t>②</w:t>
      </w:r>
      <w:r w:rsidR="00471B1B" w:rsidRPr="009A4147">
        <w:rPr>
          <w:rFonts w:ascii="ＭＳ Ｐゴシック" w:eastAsia="ＭＳ Ｐゴシック" w:hAnsi="ＭＳ Ｐゴシック" w:hint="eastAsia"/>
        </w:rPr>
        <w:t>指導上の注意点：</w:t>
      </w:r>
    </w:p>
    <w:p w14:paraId="5A030C73" w14:textId="5FCA6282" w:rsidR="00471B1B" w:rsidRPr="009A4147" w:rsidRDefault="00471B1B">
      <w:pPr>
        <w:rPr>
          <w:rFonts w:ascii="ＭＳ Ｐゴシック" w:eastAsia="ＭＳ Ｐゴシック" w:hAnsi="ＭＳ Ｐゴシック"/>
        </w:rPr>
      </w:pPr>
      <w:r w:rsidRPr="009A4147">
        <w:rPr>
          <w:rFonts w:ascii="ＭＳ Ｐゴシック" w:eastAsia="ＭＳ Ｐゴシック" w:hAnsi="ＭＳ Ｐゴシック" w:hint="eastAsia"/>
        </w:rPr>
        <w:t>生徒が沖縄戦と</w:t>
      </w:r>
      <w:r w:rsidR="000D075D" w:rsidRPr="009A4147">
        <w:rPr>
          <w:rFonts w:ascii="ＭＳ Ｐゴシック" w:eastAsia="ＭＳ Ｐゴシック" w:hAnsi="ＭＳ Ｐゴシック" w:hint="eastAsia"/>
        </w:rPr>
        <w:t>済州島4・3事件</w:t>
      </w:r>
      <w:r w:rsidRPr="009A4147">
        <w:rPr>
          <w:rFonts w:ascii="ＭＳ Ｐゴシック" w:eastAsia="ＭＳ Ｐゴシック" w:hAnsi="ＭＳ Ｐゴシック" w:hint="eastAsia"/>
        </w:rPr>
        <w:t>のことを比較しながら考えることができているか、そのうえで、それぞれに起こった出来事を理解することができているか活動をみながらサポートする。</w:t>
      </w:r>
    </w:p>
    <w:p w14:paraId="46A20557" w14:textId="50B3AE00" w:rsidR="00471B1B" w:rsidRPr="009A4147" w:rsidRDefault="00471B1B">
      <w:pPr>
        <w:rPr>
          <w:rFonts w:ascii="ＭＳ Ｐゴシック" w:eastAsia="ＭＳ Ｐゴシック" w:hAnsi="ＭＳ Ｐゴシック"/>
        </w:rPr>
      </w:pPr>
    </w:p>
    <w:p w14:paraId="3D28115A" w14:textId="0FD0C01D" w:rsidR="004E211E" w:rsidRPr="009A4147" w:rsidRDefault="004E211E">
      <w:pPr>
        <w:rPr>
          <w:rFonts w:ascii="ＭＳ Ｐゴシック" w:eastAsia="ＭＳ Ｐゴシック" w:hAnsi="ＭＳ Ｐゴシック"/>
          <w:b/>
        </w:rPr>
      </w:pPr>
      <w:r w:rsidRPr="009A4147">
        <w:rPr>
          <w:rFonts w:ascii="ＭＳ Ｐゴシック" w:eastAsia="ＭＳ Ｐゴシック" w:hAnsi="ＭＳ Ｐゴシック" w:hint="eastAsia"/>
          <w:b/>
        </w:rPr>
        <w:t>（３）</w:t>
      </w:r>
      <w:r w:rsidR="00471B1B" w:rsidRPr="009A4147">
        <w:rPr>
          <w:rFonts w:ascii="ＭＳ Ｐゴシック" w:eastAsia="ＭＳ Ｐゴシック" w:hAnsi="ＭＳ Ｐゴシック" w:hint="eastAsia"/>
          <w:b/>
        </w:rPr>
        <w:t>まとめ（</w:t>
      </w:r>
      <w:r w:rsidR="007374CA" w:rsidRPr="009A4147">
        <w:rPr>
          <w:rFonts w:ascii="ＭＳ Ｐゴシック" w:eastAsia="ＭＳ Ｐゴシック" w:hAnsi="ＭＳ Ｐゴシック" w:hint="eastAsia"/>
          <w:b/>
        </w:rPr>
        <w:t>計1</w:t>
      </w:r>
      <w:r w:rsidR="002B5910">
        <w:rPr>
          <w:rFonts w:ascii="ＭＳ Ｐゴシック" w:eastAsia="ＭＳ Ｐゴシック" w:hAnsi="ＭＳ Ｐゴシック"/>
          <w:b/>
        </w:rPr>
        <w:t>5</w:t>
      </w:r>
      <w:r w:rsidR="007374CA" w:rsidRPr="009A4147">
        <w:rPr>
          <w:rFonts w:ascii="ＭＳ Ｐゴシック" w:eastAsia="ＭＳ Ｐゴシック" w:hAnsi="ＭＳ Ｐゴシック" w:hint="eastAsia"/>
          <w:b/>
        </w:rPr>
        <w:t>分　グループワーク1</w:t>
      </w:r>
      <w:r w:rsidR="002B5910">
        <w:rPr>
          <w:rFonts w:ascii="ＭＳ Ｐゴシック" w:eastAsia="ＭＳ Ｐゴシック" w:hAnsi="ＭＳ Ｐゴシック"/>
          <w:b/>
        </w:rPr>
        <w:t>2</w:t>
      </w:r>
      <w:r w:rsidR="007374CA" w:rsidRPr="009A4147">
        <w:rPr>
          <w:rFonts w:ascii="ＭＳ Ｐゴシック" w:eastAsia="ＭＳ Ｐゴシック" w:hAnsi="ＭＳ Ｐゴシック" w:hint="eastAsia"/>
          <w:b/>
        </w:rPr>
        <w:t xml:space="preserve">分　</w:t>
      </w:r>
      <w:r w:rsidR="00710B42" w:rsidRPr="009A4147">
        <w:rPr>
          <w:rFonts w:ascii="ＭＳ Ｐゴシック" w:eastAsia="ＭＳ Ｐゴシック" w:hAnsi="ＭＳ Ｐゴシック" w:hint="eastAsia"/>
          <w:b/>
        </w:rPr>
        <w:t>感想記入</w:t>
      </w:r>
      <w:r w:rsidR="0028695D" w:rsidRPr="009A4147">
        <w:rPr>
          <w:rFonts w:ascii="ＭＳ Ｐゴシック" w:eastAsia="ＭＳ Ｐゴシック" w:hAnsi="ＭＳ Ｐゴシック" w:hint="eastAsia"/>
          <w:b/>
        </w:rPr>
        <w:t>３</w:t>
      </w:r>
      <w:r w:rsidRPr="009A4147">
        <w:rPr>
          <w:rFonts w:ascii="ＭＳ Ｐゴシック" w:eastAsia="ＭＳ Ｐゴシック" w:hAnsi="ＭＳ Ｐゴシック" w:hint="eastAsia"/>
          <w:b/>
        </w:rPr>
        <w:t>分）</w:t>
      </w:r>
    </w:p>
    <w:p w14:paraId="5EA171EC" w14:textId="4B29DADE" w:rsidR="00471B1B"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hint="eastAsia"/>
        </w:rPr>
        <w:t>※準備物：</w:t>
      </w:r>
      <w:r w:rsidR="00471B1B" w:rsidRPr="009A4147">
        <w:rPr>
          <w:rFonts w:ascii="ＭＳ Ｐゴシック" w:eastAsia="ＭＳ Ｐゴシック" w:hAnsi="ＭＳ Ｐゴシック" w:hint="eastAsia"/>
        </w:rPr>
        <w:t>ホワイトボード</w:t>
      </w:r>
    </w:p>
    <w:p w14:paraId="0774E414" w14:textId="5666E1D0" w:rsidR="00471B1B"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hint="eastAsia"/>
        </w:rPr>
        <w:t>①</w:t>
      </w:r>
      <w:r w:rsidR="00471B1B" w:rsidRPr="009A4147">
        <w:rPr>
          <w:rFonts w:ascii="ＭＳ Ｐゴシック" w:eastAsia="ＭＳ Ｐゴシック" w:hAnsi="ＭＳ Ｐゴシック" w:hint="eastAsia"/>
        </w:rPr>
        <w:t>グループワーク</w:t>
      </w:r>
      <w:r w:rsidR="007374CA" w:rsidRPr="009A4147">
        <w:rPr>
          <w:rFonts w:ascii="ＭＳ Ｐゴシック" w:eastAsia="ＭＳ Ｐゴシック" w:hAnsi="ＭＳ Ｐゴシック" w:hint="eastAsia"/>
        </w:rPr>
        <w:t>（1</w:t>
      </w:r>
      <w:r w:rsidR="002B5910">
        <w:rPr>
          <w:rFonts w:ascii="ＭＳ Ｐゴシック" w:eastAsia="ＭＳ Ｐゴシック" w:hAnsi="ＭＳ Ｐゴシック"/>
        </w:rPr>
        <w:t>2</w:t>
      </w:r>
      <w:r w:rsidR="007374CA" w:rsidRPr="009A4147">
        <w:rPr>
          <w:rFonts w:ascii="ＭＳ Ｐゴシック" w:eastAsia="ＭＳ Ｐゴシック" w:hAnsi="ＭＳ Ｐゴシック" w:hint="eastAsia"/>
        </w:rPr>
        <w:t>分）</w:t>
      </w:r>
    </w:p>
    <w:p w14:paraId="11B42F24" w14:textId="34C1C98E" w:rsidR="00471B1B" w:rsidRPr="009A4147" w:rsidRDefault="00471B1B">
      <w:pPr>
        <w:rPr>
          <w:rFonts w:ascii="ＭＳ Ｐゴシック" w:eastAsia="ＭＳ Ｐゴシック" w:hAnsi="ＭＳ Ｐゴシック"/>
        </w:rPr>
      </w:pPr>
      <w:r w:rsidRPr="009A4147">
        <w:rPr>
          <w:rFonts w:ascii="ＭＳ Ｐゴシック" w:eastAsia="ＭＳ Ｐゴシック" w:hAnsi="ＭＳ Ｐゴシック" w:hint="eastAsia"/>
        </w:rPr>
        <w:t>→グループワークの内容は①今日学んだことについてグループのメンバーと話をしながら特に印</w:t>
      </w:r>
      <w:r w:rsidRPr="009A4147">
        <w:rPr>
          <w:rFonts w:ascii="ＭＳ Ｐゴシック" w:eastAsia="ＭＳ Ｐゴシック" w:hAnsi="ＭＳ Ｐゴシック" w:hint="eastAsia"/>
        </w:rPr>
        <w:lastRenderedPageBreak/>
        <w:t>象的だったこと、理解したことなどをあげてもらうこととする。そして②私たち（日本の学生、あるいは日本人）が海外</w:t>
      </w:r>
      <w:r w:rsidR="000D075D">
        <w:rPr>
          <w:rFonts w:ascii="ＭＳ Ｐゴシック" w:eastAsia="ＭＳ Ｐゴシック" w:hAnsi="ＭＳ Ｐゴシック" w:hint="eastAsia"/>
        </w:rPr>
        <w:t>（東アジアの島嶼地域）</w:t>
      </w:r>
      <w:r w:rsidRPr="009A4147">
        <w:rPr>
          <w:rFonts w:ascii="ＭＳ Ｐゴシック" w:eastAsia="ＭＳ Ｐゴシック" w:hAnsi="ＭＳ Ｐゴシック" w:hint="eastAsia"/>
        </w:rPr>
        <w:t>の</w:t>
      </w:r>
      <w:r w:rsidR="000D075D">
        <w:rPr>
          <w:rFonts w:ascii="ＭＳ Ｐゴシック" w:eastAsia="ＭＳ Ｐゴシック" w:hAnsi="ＭＳ Ｐゴシック" w:hint="eastAsia"/>
        </w:rPr>
        <w:t>紛争</w:t>
      </w:r>
      <w:r w:rsidRPr="009A4147">
        <w:rPr>
          <w:rFonts w:ascii="ＭＳ Ｐゴシック" w:eastAsia="ＭＳ Ｐゴシック" w:hAnsi="ＭＳ Ｐゴシック" w:hint="eastAsia"/>
        </w:rPr>
        <w:t>について学ぶことにどのような意義があるのか、平和を築いていくうえでどう活かしていけるのかを考えてもらうこととする。</w:t>
      </w:r>
      <w:r w:rsidR="0028695D" w:rsidRPr="009A4147">
        <w:rPr>
          <w:rFonts w:ascii="ＭＳ Ｐゴシック" w:eastAsia="ＭＳ Ｐゴシック" w:hAnsi="ＭＳ Ｐゴシック" w:hint="eastAsia"/>
        </w:rPr>
        <w:t>初めに3分程度自分自身で考えをまとめる時間をもうけ、その後でグループでの活動を行っていく。また</w:t>
      </w:r>
      <w:r w:rsidRPr="009A4147">
        <w:rPr>
          <w:rFonts w:ascii="ＭＳ Ｐゴシック" w:eastAsia="ＭＳ Ｐゴシック" w:hAnsi="ＭＳ Ｐゴシック" w:hint="eastAsia"/>
        </w:rPr>
        <w:t>②の内容に関しては、それぞれホワイトボードに書いて発表してもらい、黒板などに出た意見をはって</w:t>
      </w:r>
      <w:r w:rsidR="007374CA" w:rsidRPr="009A4147">
        <w:rPr>
          <w:rFonts w:ascii="ＭＳ Ｐゴシック" w:eastAsia="ＭＳ Ｐゴシック" w:hAnsi="ＭＳ Ｐゴシック" w:hint="eastAsia"/>
        </w:rPr>
        <w:t>学習者</w:t>
      </w:r>
      <w:r w:rsidR="002746F1">
        <w:rPr>
          <w:rFonts w:ascii="ＭＳ Ｐゴシック" w:eastAsia="ＭＳ Ｐゴシック" w:hAnsi="ＭＳ Ｐゴシック" w:hint="eastAsia"/>
        </w:rPr>
        <w:t>間</w:t>
      </w:r>
      <w:r w:rsidR="007374CA" w:rsidRPr="009A4147">
        <w:rPr>
          <w:rFonts w:ascii="ＭＳ Ｐゴシック" w:eastAsia="ＭＳ Ｐゴシック" w:hAnsi="ＭＳ Ｐゴシック" w:hint="eastAsia"/>
        </w:rPr>
        <w:t>で</w:t>
      </w:r>
      <w:r w:rsidRPr="009A4147">
        <w:rPr>
          <w:rFonts w:ascii="ＭＳ Ｐゴシック" w:eastAsia="ＭＳ Ｐゴシック" w:hAnsi="ＭＳ Ｐゴシック" w:hint="eastAsia"/>
        </w:rPr>
        <w:t>共有をはかることとする。</w:t>
      </w:r>
    </w:p>
    <w:p w14:paraId="5BF47500" w14:textId="678FDB70" w:rsidR="00471B1B" w:rsidRPr="009A4147" w:rsidRDefault="00471B1B">
      <w:pPr>
        <w:rPr>
          <w:rFonts w:ascii="ＭＳ Ｐゴシック" w:eastAsia="ＭＳ Ｐゴシック" w:hAnsi="ＭＳ Ｐゴシック"/>
        </w:rPr>
      </w:pPr>
      <w:r w:rsidRPr="009A4147">
        <w:rPr>
          <w:rFonts w:ascii="ＭＳ Ｐゴシック" w:eastAsia="ＭＳ Ｐゴシック" w:hAnsi="ＭＳ Ｐゴシック" w:hint="eastAsia"/>
        </w:rPr>
        <w:t>指導上の注意点：</w:t>
      </w:r>
    </w:p>
    <w:p w14:paraId="14E258B8" w14:textId="1F57AB24" w:rsidR="00471B1B" w:rsidRPr="009A4147" w:rsidRDefault="00471B1B">
      <w:pPr>
        <w:rPr>
          <w:rFonts w:ascii="ＭＳ Ｐゴシック" w:eastAsia="ＭＳ Ｐゴシック" w:hAnsi="ＭＳ Ｐゴシック"/>
        </w:rPr>
      </w:pPr>
      <w:r w:rsidRPr="009A4147">
        <w:rPr>
          <w:rFonts w:ascii="ＭＳ Ｐゴシック" w:eastAsia="ＭＳ Ｐゴシック" w:hAnsi="ＭＳ Ｐゴシック" w:hint="eastAsia"/>
        </w:rPr>
        <w:t>本時に学んだことをしっかりと押さえたうえでグループ活動ができているか、確認しながらサポートする。</w:t>
      </w:r>
    </w:p>
    <w:p w14:paraId="014D384F" w14:textId="0A75D2F8" w:rsidR="007374CA" w:rsidRPr="009A4147" w:rsidRDefault="007374CA">
      <w:pPr>
        <w:rPr>
          <w:rFonts w:ascii="ＭＳ Ｐゴシック" w:eastAsia="ＭＳ Ｐゴシック" w:hAnsi="ＭＳ Ｐゴシック"/>
        </w:rPr>
      </w:pPr>
    </w:p>
    <w:p w14:paraId="652B2446" w14:textId="0325FDF4" w:rsidR="007374CA" w:rsidRPr="009A4147" w:rsidRDefault="004E211E">
      <w:pPr>
        <w:rPr>
          <w:rFonts w:ascii="ＭＳ Ｐゴシック" w:eastAsia="ＭＳ Ｐゴシック" w:hAnsi="ＭＳ Ｐゴシック"/>
        </w:rPr>
      </w:pPr>
      <w:r w:rsidRPr="009A4147">
        <w:rPr>
          <w:rFonts w:ascii="ＭＳ Ｐゴシック" w:eastAsia="ＭＳ Ｐゴシック" w:hAnsi="ＭＳ Ｐゴシック" w:hint="eastAsia"/>
        </w:rPr>
        <w:t>②</w:t>
      </w:r>
      <w:r w:rsidR="00710B42" w:rsidRPr="009A4147">
        <w:rPr>
          <w:rFonts w:ascii="ＭＳ Ｐゴシック" w:eastAsia="ＭＳ Ｐゴシック" w:hAnsi="ＭＳ Ｐゴシック" w:hint="eastAsia"/>
        </w:rPr>
        <w:t>まとめ・感想記入</w:t>
      </w:r>
      <w:r w:rsidR="007374CA" w:rsidRPr="009A4147">
        <w:rPr>
          <w:rFonts w:ascii="ＭＳ Ｐゴシック" w:eastAsia="ＭＳ Ｐゴシック" w:hAnsi="ＭＳ Ｐゴシック" w:hint="eastAsia"/>
        </w:rPr>
        <w:t>（</w:t>
      </w:r>
      <w:r w:rsidR="00710B42" w:rsidRPr="009A4147">
        <w:rPr>
          <w:rFonts w:ascii="ＭＳ Ｐゴシック" w:eastAsia="ＭＳ Ｐゴシック" w:hAnsi="ＭＳ Ｐゴシック" w:hint="eastAsia"/>
        </w:rPr>
        <w:t>3</w:t>
      </w:r>
      <w:r w:rsidR="007374CA" w:rsidRPr="009A4147">
        <w:rPr>
          <w:rFonts w:ascii="ＭＳ Ｐゴシック" w:eastAsia="ＭＳ Ｐゴシック" w:hAnsi="ＭＳ Ｐゴシック" w:hint="eastAsia"/>
        </w:rPr>
        <w:t>分）ワークシート</w:t>
      </w:r>
    </w:p>
    <w:p w14:paraId="40028F2A" w14:textId="59F8D7C9" w:rsidR="007374CA" w:rsidRPr="009A4147" w:rsidRDefault="007374CA">
      <w:pPr>
        <w:rPr>
          <w:rFonts w:ascii="ＭＳ Ｐゴシック" w:eastAsia="ＭＳ Ｐゴシック" w:hAnsi="ＭＳ Ｐゴシック"/>
        </w:rPr>
      </w:pPr>
      <w:r w:rsidRPr="009A4147">
        <w:rPr>
          <w:rFonts w:ascii="ＭＳ Ｐゴシック" w:eastAsia="ＭＳ Ｐゴシック" w:hAnsi="ＭＳ Ｐゴシック" w:hint="eastAsia"/>
        </w:rPr>
        <w:t>→本時の授業の感想、グループ活動を通して得た自分の意見と異なるものなど、自由に感想をワークシートに記入してもらう。</w:t>
      </w:r>
    </w:p>
    <w:p w14:paraId="798DD0F1" w14:textId="77777777" w:rsidR="002746F1" w:rsidRPr="009A4147" w:rsidRDefault="002746F1">
      <w:pPr>
        <w:rPr>
          <w:rFonts w:ascii="ＭＳ Ｐゴシック" w:eastAsia="ＭＳ Ｐゴシック" w:hAnsi="ＭＳ Ｐゴシック"/>
          <w:b/>
          <w:bCs/>
        </w:rPr>
      </w:pPr>
    </w:p>
    <w:p w14:paraId="7730A113" w14:textId="5D850C80" w:rsidR="00523250" w:rsidRPr="009A4147" w:rsidRDefault="004E211E">
      <w:pPr>
        <w:rPr>
          <w:rFonts w:ascii="ＭＳ Ｐゴシック" w:eastAsia="ＭＳ Ｐゴシック" w:hAnsi="ＭＳ Ｐゴシック"/>
          <w:b/>
          <w:bCs/>
        </w:rPr>
      </w:pPr>
      <w:r w:rsidRPr="009A4147">
        <w:rPr>
          <w:rFonts w:ascii="ＭＳ Ｐゴシック" w:eastAsia="ＭＳ Ｐゴシック" w:hAnsi="ＭＳ Ｐゴシック" w:hint="eastAsia"/>
          <w:b/>
          <w:bCs/>
        </w:rPr>
        <w:t>４</w:t>
      </w:r>
      <w:r w:rsidR="00801014" w:rsidRPr="009A4147">
        <w:rPr>
          <w:rFonts w:ascii="ＭＳ Ｐゴシック" w:eastAsia="ＭＳ Ｐゴシック" w:hAnsi="ＭＳ Ｐゴシック" w:hint="eastAsia"/>
          <w:b/>
          <w:bCs/>
        </w:rPr>
        <w:t>．準備物</w:t>
      </w:r>
      <w:r w:rsidR="009E27BC" w:rsidRPr="009A4147">
        <w:rPr>
          <w:rFonts w:ascii="ＭＳ Ｐゴシック" w:eastAsia="ＭＳ Ｐゴシック" w:hAnsi="ＭＳ Ｐゴシック" w:hint="eastAsia"/>
          <w:b/>
          <w:bCs/>
        </w:rPr>
        <w:t>等</w:t>
      </w:r>
      <w:r w:rsidR="00523250">
        <w:rPr>
          <w:rFonts w:ascii="ＭＳ Ｐゴシック" w:eastAsia="ＭＳ Ｐゴシック" w:hAnsi="ＭＳ Ｐゴシック" w:hint="eastAsia"/>
          <w:b/>
          <w:bCs/>
        </w:rPr>
        <w:t>（指導者のための参考資料）</w:t>
      </w:r>
    </w:p>
    <w:p w14:paraId="3CA6EEDB" w14:textId="0BE4FE5F" w:rsidR="001D3951" w:rsidRDefault="009100D1" w:rsidP="009100D1">
      <w:pPr>
        <w:ind w:left="630" w:hangingChars="300" w:hanging="630"/>
        <w:rPr>
          <w:rFonts w:ascii="ＭＳ Ｐゴシック" w:eastAsia="ＭＳ Ｐゴシック" w:hAnsi="ＭＳ Ｐゴシック"/>
        </w:rPr>
      </w:pPr>
      <w:r w:rsidRPr="009100D1">
        <w:rPr>
          <w:rFonts w:ascii="ＭＳ Ｐゴシック" w:eastAsia="ＭＳ Ｐゴシック" w:hAnsi="ＭＳ Ｐゴシック"/>
        </w:rPr>
        <w:t>金奉鉉</w:t>
      </w:r>
      <w:r>
        <w:rPr>
          <w:rFonts w:ascii="ＭＳ Ｐゴシック" w:eastAsia="ＭＳ Ｐゴシック" w:hAnsi="ＭＳ Ｐゴシック" w:hint="eastAsia"/>
        </w:rPr>
        <w:t>、</w:t>
      </w:r>
      <w:r w:rsidRPr="009100D1">
        <w:rPr>
          <w:rFonts w:ascii="ＭＳ Ｐゴシック" w:eastAsia="ＭＳ Ｐゴシック" w:hAnsi="ＭＳ Ｐゴシック"/>
        </w:rPr>
        <w:t>1978</w:t>
      </w:r>
      <w:r>
        <w:rPr>
          <w:rFonts w:ascii="ＭＳ Ｐゴシック" w:eastAsia="ＭＳ Ｐゴシック" w:hAnsi="ＭＳ Ｐゴシック" w:hint="eastAsia"/>
        </w:rPr>
        <w:t>、『</w:t>
      </w:r>
      <w:r w:rsidRPr="009100D1">
        <w:rPr>
          <w:rFonts w:ascii="ＭＳ Ｐゴシック" w:eastAsia="ＭＳ Ｐゴシック" w:hAnsi="ＭＳ Ｐゴシック" w:hint="eastAsia"/>
        </w:rPr>
        <w:t>済州島血の歴史―</w:t>
      </w:r>
      <w:r w:rsidRPr="009100D1">
        <w:rPr>
          <w:rFonts w:ascii="ＭＳ Ｐゴシック" w:eastAsia="ＭＳ Ｐゴシック" w:hAnsi="ＭＳ Ｐゴシック"/>
        </w:rPr>
        <w:t>4・3武装闘争の記録</w:t>
      </w:r>
      <w:r>
        <w:rPr>
          <w:rFonts w:ascii="ＭＳ Ｐゴシック" w:eastAsia="ＭＳ Ｐゴシック" w:hAnsi="ＭＳ Ｐゴシック" w:hint="eastAsia"/>
        </w:rPr>
        <w:t>』、</w:t>
      </w:r>
      <w:r w:rsidRPr="009100D1">
        <w:rPr>
          <w:rFonts w:ascii="ＭＳ Ｐゴシック" w:eastAsia="ＭＳ Ｐゴシック" w:hAnsi="ＭＳ Ｐゴシック" w:hint="eastAsia"/>
        </w:rPr>
        <w:t>国書刊行会</w:t>
      </w:r>
      <w:r>
        <w:rPr>
          <w:rFonts w:ascii="ＭＳ Ｐゴシック" w:eastAsia="ＭＳ Ｐゴシック" w:hAnsi="ＭＳ Ｐゴシック" w:hint="eastAsia"/>
        </w:rPr>
        <w:t>。</w:t>
      </w:r>
    </w:p>
    <w:p w14:paraId="6B261BED" w14:textId="50D8C71F" w:rsidR="001D3951" w:rsidRDefault="001D3951" w:rsidP="009100D1">
      <w:pPr>
        <w:ind w:left="630" w:hangingChars="300" w:hanging="630"/>
        <w:rPr>
          <w:rFonts w:ascii="ＭＳ Ｐゴシック" w:eastAsia="ＭＳ Ｐゴシック" w:hAnsi="ＭＳ Ｐゴシック"/>
        </w:rPr>
      </w:pPr>
      <w:r w:rsidRPr="001D3951">
        <w:rPr>
          <w:rFonts w:ascii="ＭＳ Ｐゴシック" w:eastAsia="ＭＳ Ｐゴシック" w:hAnsi="ＭＳ Ｐゴシック" w:hint="eastAsia"/>
        </w:rPr>
        <w:t>文京洙、</w:t>
      </w:r>
      <w:r w:rsidRPr="001D3951">
        <w:rPr>
          <w:rFonts w:ascii="ＭＳ Ｐゴシック" w:eastAsia="ＭＳ Ｐゴシック" w:hAnsi="ＭＳ Ｐゴシック"/>
        </w:rPr>
        <w:t>2005、『済州島現代史―公共圏の死滅と再生』、新幹社。</w:t>
      </w:r>
    </w:p>
    <w:p w14:paraId="445E5A82" w14:textId="6330B8D6" w:rsidR="00E02E10" w:rsidRDefault="00E02E10" w:rsidP="009100D1">
      <w:pPr>
        <w:ind w:left="630" w:hangingChars="300" w:hanging="630"/>
        <w:rPr>
          <w:rFonts w:ascii="ＭＳ Ｐゴシック" w:eastAsia="ＭＳ Ｐゴシック" w:hAnsi="ＭＳ Ｐゴシック"/>
        </w:rPr>
      </w:pPr>
      <w:r>
        <w:rPr>
          <w:rFonts w:ascii="ＭＳ Ｐゴシック" w:eastAsia="ＭＳ Ｐゴシック" w:hAnsi="ＭＳ Ｐゴシック" w:hint="eastAsia"/>
        </w:rPr>
        <w:t>＿＿＿、2018、『</w:t>
      </w:r>
      <w:r w:rsidRPr="00E02E10">
        <w:rPr>
          <w:rFonts w:ascii="ＭＳ Ｐゴシック" w:eastAsia="ＭＳ Ｐゴシック" w:hAnsi="ＭＳ Ｐゴシック" w:hint="eastAsia"/>
        </w:rPr>
        <w:t>済州島四・三事件―「島のくに」の死と再生の物語</w:t>
      </w:r>
      <w:r>
        <w:rPr>
          <w:rFonts w:ascii="ＭＳ Ｐゴシック" w:eastAsia="ＭＳ Ｐゴシック" w:hAnsi="ＭＳ Ｐゴシック" w:hint="eastAsia"/>
        </w:rPr>
        <w:t>』、</w:t>
      </w:r>
      <w:r w:rsidRPr="00E02E10">
        <w:rPr>
          <w:rFonts w:ascii="ＭＳ Ｐゴシック" w:eastAsia="ＭＳ Ｐゴシック" w:hAnsi="ＭＳ Ｐゴシック"/>
        </w:rPr>
        <w:t>岩波書店</w:t>
      </w:r>
      <w:r>
        <w:rPr>
          <w:rFonts w:ascii="ＭＳ Ｐゴシック" w:eastAsia="ＭＳ Ｐゴシック" w:hAnsi="ＭＳ Ｐゴシック" w:hint="eastAsia"/>
        </w:rPr>
        <w:t>。</w:t>
      </w:r>
    </w:p>
    <w:p w14:paraId="7E5CBE9C" w14:textId="2286F11D" w:rsidR="009100D1" w:rsidRDefault="009100D1" w:rsidP="009100D1">
      <w:pPr>
        <w:ind w:left="630" w:hangingChars="300" w:hanging="630"/>
        <w:rPr>
          <w:rFonts w:ascii="ＭＳ Ｐゴシック" w:eastAsia="ＭＳ Ｐゴシック" w:hAnsi="ＭＳ Ｐゴシック"/>
        </w:rPr>
      </w:pPr>
      <w:r w:rsidRPr="009100D1">
        <w:rPr>
          <w:rFonts w:ascii="ＭＳ Ｐゴシック" w:eastAsia="ＭＳ Ｐゴシック" w:hAnsi="ＭＳ Ｐゴシック" w:hint="eastAsia"/>
        </w:rPr>
        <w:t>テッサ・モーリス・スズキ</w:t>
      </w:r>
      <w:r>
        <w:rPr>
          <w:rFonts w:ascii="ＭＳ Ｐゴシック" w:eastAsia="ＭＳ Ｐゴシック" w:hAnsi="ＭＳ Ｐゴシック" w:hint="eastAsia"/>
        </w:rPr>
        <w:t>（</w:t>
      </w:r>
      <w:r w:rsidRPr="009100D1">
        <w:rPr>
          <w:rFonts w:ascii="ＭＳ Ｐゴシック" w:eastAsia="ＭＳ Ｐゴシック" w:hAnsi="ＭＳ Ｐゴシック"/>
        </w:rPr>
        <w:t>田代泰子訳</w:t>
      </w:r>
      <w:r>
        <w:rPr>
          <w:rFonts w:ascii="ＭＳ Ｐゴシック" w:eastAsia="ＭＳ Ｐゴシック" w:hAnsi="ＭＳ Ｐゴシック" w:hint="eastAsia"/>
        </w:rPr>
        <w:t>）、2007，『</w:t>
      </w:r>
      <w:r w:rsidRPr="009100D1">
        <w:rPr>
          <w:rFonts w:ascii="ＭＳ Ｐゴシック" w:eastAsia="ＭＳ Ｐゴシック" w:hAnsi="ＭＳ Ｐゴシック" w:hint="eastAsia"/>
        </w:rPr>
        <w:t>北朝鮮へのエクソダス―「帰国事業」の影をたどる</w:t>
      </w:r>
      <w:r>
        <w:rPr>
          <w:rFonts w:ascii="ＭＳ Ｐゴシック" w:eastAsia="ＭＳ Ｐゴシック" w:hAnsi="ＭＳ Ｐゴシック" w:hint="eastAsia"/>
        </w:rPr>
        <w:t>』、</w:t>
      </w:r>
      <w:r w:rsidRPr="009100D1">
        <w:rPr>
          <w:rFonts w:ascii="ＭＳ Ｐゴシック" w:eastAsia="ＭＳ Ｐゴシック" w:hAnsi="ＭＳ Ｐゴシック" w:hint="eastAsia"/>
        </w:rPr>
        <w:t>朝日新聞社</w:t>
      </w:r>
      <w:r>
        <w:rPr>
          <w:rFonts w:ascii="ＭＳ Ｐゴシック" w:eastAsia="ＭＳ Ｐゴシック" w:hAnsi="ＭＳ Ｐゴシック" w:hint="eastAsia"/>
        </w:rPr>
        <w:t>。</w:t>
      </w:r>
    </w:p>
    <w:p w14:paraId="0233FC79" w14:textId="1E7EA1D3" w:rsidR="00E02E10" w:rsidRDefault="00E02E10" w:rsidP="009100D1">
      <w:pPr>
        <w:ind w:left="630" w:hangingChars="300" w:hanging="630"/>
        <w:rPr>
          <w:rFonts w:ascii="ＭＳ Ｐゴシック" w:eastAsia="ＭＳ Ｐゴシック" w:hAnsi="ＭＳ Ｐゴシック"/>
        </w:rPr>
      </w:pPr>
      <w:r w:rsidRPr="00E02E10">
        <w:rPr>
          <w:rFonts w:ascii="ＭＳ Ｐゴシック" w:eastAsia="ＭＳ Ｐゴシック" w:hAnsi="ＭＳ Ｐゴシック" w:hint="eastAsia"/>
        </w:rPr>
        <w:t>済州</w:t>
      </w:r>
      <w:r w:rsidRPr="00E02E10">
        <w:rPr>
          <w:rFonts w:ascii="ＭＳ Ｐゴシック" w:eastAsia="ＭＳ Ｐゴシック" w:hAnsi="ＭＳ Ｐゴシック"/>
        </w:rPr>
        <w:t>4・3平和財団</w:t>
      </w:r>
      <w:r>
        <w:rPr>
          <w:rFonts w:ascii="ＭＳ Ｐゴシック" w:eastAsia="ＭＳ Ｐゴシック" w:hAnsi="ＭＳ Ｐゴシック" w:hint="eastAsia"/>
        </w:rPr>
        <w:t>、2014，『</w:t>
      </w:r>
      <w:r w:rsidRPr="00E02E10">
        <w:rPr>
          <w:rFonts w:ascii="ＭＳ Ｐゴシック" w:eastAsia="ＭＳ Ｐゴシック" w:hAnsi="ＭＳ Ｐゴシック" w:hint="eastAsia"/>
        </w:rPr>
        <w:t>済州</w:t>
      </w:r>
      <w:r w:rsidRPr="00E02E10">
        <w:rPr>
          <w:rFonts w:ascii="ＭＳ Ｐゴシック" w:eastAsia="ＭＳ Ｐゴシック" w:hAnsi="ＭＳ Ｐゴシック"/>
        </w:rPr>
        <w:t>4・3事件真相調査報告書</w:t>
      </w:r>
      <w:r>
        <w:rPr>
          <w:rFonts w:ascii="ＭＳ Ｐゴシック" w:eastAsia="ＭＳ Ｐゴシック" w:hAnsi="ＭＳ Ｐゴシック" w:hint="eastAsia"/>
        </w:rPr>
        <w:t>：</w:t>
      </w:r>
      <w:r w:rsidRPr="00E02E10">
        <w:rPr>
          <w:rFonts w:ascii="ＭＳ Ｐゴシック" w:eastAsia="ＭＳ Ｐゴシック" w:hAnsi="ＭＳ Ｐゴシック"/>
        </w:rPr>
        <w:t>日本語版</w:t>
      </w:r>
      <w:r>
        <w:rPr>
          <w:rFonts w:ascii="ＭＳ Ｐゴシック" w:eastAsia="ＭＳ Ｐゴシック" w:hAnsi="ＭＳ Ｐゴシック" w:hint="eastAsia"/>
        </w:rPr>
        <w:t>』。</w:t>
      </w:r>
    </w:p>
    <w:p w14:paraId="6D908F2E" w14:textId="77777777" w:rsidR="00E02E10" w:rsidRDefault="009100D1" w:rsidP="009100D1">
      <w:pPr>
        <w:ind w:left="630" w:hangingChars="300" w:hanging="630"/>
        <w:rPr>
          <w:rFonts w:ascii="ＭＳ Ｐゴシック" w:eastAsia="ＭＳ Ｐゴシック" w:hAnsi="ＭＳ Ｐゴシック"/>
        </w:rPr>
      </w:pPr>
      <w:r w:rsidRPr="009100D1">
        <w:rPr>
          <w:rFonts w:ascii="ＭＳ Ｐゴシック" w:eastAsia="ＭＳ Ｐゴシック" w:hAnsi="ＭＳ Ｐゴシック"/>
        </w:rPr>
        <w:t>高誠晩</w:t>
      </w:r>
      <w:r>
        <w:rPr>
          <w:rFonts w:ascii="ＭＳ Ｐゴシック" w:eastAsia="ＭＳ Ｐゴシック" w:hAnsi="ＭＳ Ｐゴシック" w:hint="eastAsia"/>
        </w:rPr>
        <w:t>、2017、『</w:t>
      </w:r>
      <w:r w:rsidRPr="009100D1">
        <w:rPr>
          <w:rFonts w:ascii="ＭＳ Ｐゴシック" w:eastAsia="ＭＳ Ｐゴシック" w:hAnsi="ＭＳ Ｐゴシック" w:hint="eastAsia"/>
        </w:rPr>
        <w:t>〈犠牲者〉のポリティクス</w:t>
      </w:r>
      <w:r>
        <w:rPr>
          <w:rFonts w:ascii="ＭＳ Ｐゴシック" w:eastAsia="ＭＳ Ｐゴシック" w:hAnsi="ＭＳ Ｐゴシック" w:hint="eastAsia"/>
        </w:rPr>
        <w:t>：</w:t>
      </w:r>
      <w:r w:rsidRPr="009100D1">
        <w:rPr>
          <w:rFonts w:ascii="ＭＳ Ｐゴシック" w:eastAsia="ＭＳ Ｐゴシック" w:hAnsi="ＭＳ Ｐゴシック"/>
        </w:rPr>
        <w:t>済州4・3/沖縄/台湾2・28 歴史清算をめぐる苦悩</w:t>
      </w:r>
      <w:r>
        <w:rPr>
          <w:rFonts w:ascii="ＭＳ Ｐゴシック" w:eastAsia="ＭＳ Ｐゴシック" w:hAnsi="ＭＳ Ｐゴシック" w:hint="eastAsia"/>
        </w:rPr>
        <w:t>』、</w:t>
      </w:r>
      <w:r w:rsidRPr="009100D1">
        <w:rPr>
          <w:rFonts w:ascii="ＭＳ Ｐゴシック" w:eastAsia="ＭＳ Ｐゴシック" w:hAnsi="ＭＳ Ｐゴシック" w:hint="eastAsia"/>
        </w:rPr>
        <w:t>京都大学学術出版会</w:t>
      </w:r>
      <w:r>
        <w:rPr>
          <w:rFonts w:ascii="ＭＳ Ｐゴシック" w:eastAsia="ＭＳ Ｐゴシック" w:hAnsi="ＭＳ Ｐゴシック" w:hint="eastAsia"/>
        </w:rPr>
        <w:t>。</w:t>
      </w:r>
    </w:p>
    <w:p w14:paraId="51525989" w14:textId="14ADE0AA" w:rsidR="00E02E10" w:rsidRPr="009A4147" w:rsidRDefault="00E02E10" w:rsidP="009100D1">
      <w:pPr>
        <w:ind w:left="630" w:hangingChars="300" w:hanging="630"/>
        <w:rPr>
          <w:rFonts w:ascii="ＭＳ Ｐゴシック" w:eastAsia="ＭＳ Ｐゴシック" w:hAnsi="ＭＳ Ｐゴシック"/>
        </w:rPr>
      </w:pPr>
      <w:r w:rsidRPr="00E02E10">
        <w:rPr>
          <w:rFonts w:ascii="ＭＳ Ｐゴシック" w:eastAsia="ＭＳ Ｐゴシック" w:hAnsi="ＭＳ Ｐゴシック"/>
        </w:rPr>
        <w:t>梁聖宗</w:t>
      </w:r>
      <w:r>
        <w:rPr>
          <w:rFonts w:ascii="ＭＳ Ｐゴシック" w:eastAsia="ＭＳ Ｐゴシック" w:hAnsi="ＭＳ Ｐゴシック" w:hint="eastAsia"/>
        </w:rPr>
        <w:t>・</w:t>
      </w:r>
      <w:r w:rsidRPr="00E02E10">
        <w:rPr>
          <w:rFonts w:ascii="ＭＳ Ｐゴシック" w:eastAsia="ＭＳ Ｐゴシック" w:hAnsi="ＭＳ Ｐゴシック"/>
        </w:rPr>
        <w:t>金良淑他</w:t>
      </w:r>
      <w:r>
        <w:rPr>
          <w:rFonts w:ascii="ＭＳ Ｐゴシック" w:eastAsia="ＭＳ Ｐゴシック" w:hAnsi="ＭＳ Ｐゴシック" w:hint="eastAsia"/>
        </w:rPr>
        <w:t>、2018、『</w:t>
      </w:r>
      <w:r w:rsidRPr="00E02E10">
        <w:rPr>
          <w:rFonts w:ascii="ＭＳ Ｐゴシック" w:eastAsia="ＭＳ Ｐゴシック" w:hAnsi="ＭＳ Ｐゴシック" w:hint="eastAsia"/>
        </w:rPr>
        <w:t>済州島を知るための</w:t>
      </w:r>
      <w:r w:rsidRPr="00E02E10">
        <w:rPr>
          <w:rFonts w:ascii="ＭＳ Ｐゴシック" w:eastAsia="ＭＳ Ｐゴシック" w:hAnsi="ＭＳ Ｐゴシック"/>
        </w:rPr>
        <w:t>55章</w:t>
      </w:r>
      <w:r>
        <w:rPr>
          <w:rFonts w:ascii="ＭＳ Ｐゴシック" w:eastAsia="ＭＳ Ｐゴシック" w:hAnsi="ＭＳ Ｐゴシック" w:hint="eastAsia"/>
        </w:rPr>
        <w:t>』、</w:t>
      </w:r>
      <w:r w:rsidRPr="00E02E10">
        <w:rPr>
          <w:rFonts w:ascii="ＭＳ Ｐゴシック" w:eastAsia="ＭＳ Ｐゴシック" w:hAnsi="ＭＳ Ｐゴシック" w:hint="eastAsia"/>
        </w:rPr>
        <w:t>明石書店</w:t>
      </w:r>
      <w:r>
        <w:rPr>
          <w:rFonts w:ascii="ＭＳ Ｐゴシック" w:eastAsia="ＭＳ Ｐゴシック" w:hAnsi="ＭＳ Ｐゴシック" w:hint="eastAsia"/>
        </w:rPr>
        <w:t>。</w:t>
      </w:r>
    </w:p>
    <w:sectPr w:rsidR="00E02E10" w:rsidRPr="009A4147">
      <w:footerReference w:type="default" r:id="rId6"/>
      <w:pgSz w:w="11906" w:h="16838"/>
      <w:pgMar w:top="1985" w:right="1701" w:bottom="1701" w:left="1701" w:header="851" w:footer="992" w:gutter="0"/>
      <w:cols w:space="425"/>
      <w:docGrid w:type="lines"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58A9C25B" w14:textId="77777777" w:rsidR="00C30A3F" w:rsidRDefault="00C30A3F" w:rsidP="00801014">
      <w:r>
        <w:separator/>
      </w:r>
    </w:p>
  </w:endnote>
  <w:endnote w:type="continuationSeparator" w:id="0">
    <w:p w14:paraId="138B5247" w14:textId="77777777" w:rsidR="00C30A3F" w:rsidRDefault="00C30A3F" w:rsidP="00801014">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游明朝">
    <w:panose1 w:val="02020400000000000000"/>
    <w:charset w:val="80"/>
    <w:family w:val="roman"/>
    <w:pitch w:val="variable"/>
    <w:sig w:usb0="800002E7" w:usb1="2AC7FCFF" w:usb2="00000012" w:usb3="00000000" w:csb0="0002009F" w:csb1="00000000"/>
  </w:font>
  <w:font w:name="Times New Roman">
    <w:panose1 w:val="02020603050405020304"/>
    <w:charset w:val="00"/>
    <w:family w:val="roman"/>
    <w:pitch w:val="variable"/>
    <w:sig w:usb0="E0002EFF" w:usb1="C000785B" w:usb2="00000009" w:usb3="00000000" w:csb0="000001FF" w:csb1="00000000"/>
  </w:font>
  <w:font w:name="ＭＳ Ｐゴシック">
    <w:panose1 w:val="020B0600070205080204"/>
    <w:charset w:val="80"/>
    <w:family w:val="modern"/>
    <w:pitch w:val="variable"/>
    <w:sig w:usb0="E00002FF" w:usb1="6AC7FDFB" w:usb2="08000012" w:usb3="00000000" w:csb0="0002009F" w:csb1="00000000"/>
  </w:font>
  <w:font w:name="UD デジタル 教科書体 NP-R">
    <w:panose1 w:val="02020400000000000000"/>
    <w:charset w:val="80"/>
    <w:family w:val="roman"/>
    <w:pitch w:val="variable"/>
    <w:sig w:usb0="800002A3" w:usb1="2AC7ECFA" w:usb2="00000010" w:usb3="00000000" w:csb0="00020000" w:csb1="00000000"/>
  </w:font>
  <w:font w:name="游ゴシック Light">
    <w:panose1 w:val="020B0300000000000000"/>
    <w:charset w:val="80"/>
    <w:family w:val="modern"/>
    <w:pitch w:val="variable"/>
    <w:sig w:usb0="E00002FF" w:usb1="2AC7FDFF" w:usb2="00000016"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id w:val="-92246823"/>
      <w:docPartObj>
        <w:docPartGallery w:val="Page Numbers (Bottom of Page)"/>
        <w:docPartUnique/>
      </w:docPartObj>
    </w:sdtPr>
    <w:sdtEndPr/>
    <w:sdtContent>
      <w:p w14:paraId="567E723A" w14:textId="2A23DEB7" w:rsidR="004E211E" w:rsidRDefault="004E211E">
        <w:pPr>
          <w:pStyle w:val="a6"/>
          <w:jc w:val="center"/>
        </w:pPr>
        <w:r>
          <w:fldChar w:fldCharType="begin"/>
        </w:r>
        <w:r>
          <w:instrText>PAGE   \* MERGEFORMAT</w:instrText>
        </w:r>
        <w:r>
          <w:fldChar w:fldCharType="separate"/>
        </w:r>
        <w:r w:rsidR="00446496" w:rsidRPr="00446496">
          <w:rPr>
            <w:noProof/>
            <w:lang w:val="ja-JP"/>
          </w:rPr>
          <w:t>3</w:t>
        </w:r>
        <w:r>
          <w:fldChar w:fldCharType="end"/>
        </w:r>
      </w:p>
    </w:sdtContent>
  </w:sdt>
  <w:p w14:paraId="3AFC42D7" w14:textId="77777777" w:rsidR="004E211E" w:rsidRDefault="004E211E">
    <w:pPr>
      <w:pStyle w:val="a6"/>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4EB77D38" w14:textId="77777777" w:rsidR="00C30A3F" w:rsidRDefault="00C30A3F" w:rsidP="00801014">
      <w:r>
        <w:separator/>
      </w:r>
    </w:p>
  </w:footnote>
  <w:footnote w:type="continuationSeparator" w:id="0">
    <w:p w14:paraId="22D7D68C" w14:textId="77777777" w:rsidR="00C30A3F" w:rsidRDefault="00C30A3F" w:rsidP="00801014">
      <w:r>
        <w:continuationSeparator/>
      </w:r>
    </w:p>
  </w:footnote>
</w:footnote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removePersonalInformation/>
  <w:removeDateAndTime/>
  <w:bordersDoNotSurroundHeader/>
  <w:bordersDoNotSurroundFooter/>
  <w:proofState w:spelling="clean" w:grammar="dirty"/>
  <w:defaultTabStop w:val="840"/>
  <w:displayHorizontalDrawingGridEvery w:val="0"/>
  <w:displayVerticalDrawingGridEvery w:val="2"/>
  <w:characterSpacingControl w:val="compressPunctuation"/>
  <w:hdrShapeDefaults>
    <o:shapedefaults v:ext="edit" spidmax="2050">
      <v:textbox inset="5.85pt,.7pt,5.85pt,.7pt"/>
    </o:shapedefaults>
  </w:hdrShapeDefaults>
  <w:footnotePr>
    <w:footnote w:id="-1"/>
    <w:footnote w:id="0"/>
  </w:footnotePr>
  <w:endnotePr>
    <w:endnote w:id="-1"/>
    <w:endnote w:id="0"/>
  </w:endnotePr>
  <w:compat>
    <w:spaceForUL/>
    <w:balanceSingleByteDoubleByteWidth/>
    <w:doNotLeaveBackslashAlone/>
    <w:ulTrailSpace/>
    <w:doNotExpandShiftReturn/>
    <w:adjustLineHeightInTable/>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BF72C9"/>
    <w:rsid w:val="000753BE"/>
    <w:rsid w:val="000D075D"/>
    <w:rsid w:val="000F16E1"/>
    <w:rsid w:val="00120C3B"/>
    <w:rsid w:val="00197AFB"/>
    <w:rsid w:val="001D3951"/>
    <w:rsid w:val="00244A73"/>
    <w:rsid w:val="00251C7E"/>
    <w:rsid w:val="002746F1"/>
    <w:rsid w:val="0028695D"/>
    <w:rsid w:val="002B5910"/>
    <w:rsid w:val="002D059A"/>
    <w:rsid w:val="003044B7"/>
    <w:rsid w:val="00325E28"/>
    <w:rsid w:val="00355CFF"/>
    <w:rsid w:val="003A1F6B"/>
    <w:rsid w:val="003C1BCA"/>
    <w:rsid w:val="00446496"/>
    <w:rsid w:val="00465094"/>
    <w:rsid w:val="004709D5"/>
    <w:rsid w:val="00471B1B"/>
    <w:rsid w:val="00475AE1"/>
    <w:rsid w:val="00491531"/>
    <w:rsid w:val="00495E0B"/>
    <w:rsid w:val="004A09C9"/>
    <w:rsid w:val="004A1089"/>
    <w:rsid w:val="004E211E"/>
    <w:rsid w:val="00523250"/>
    <w:rsid w:val="005A257A"/>
    <w:rsid w:val="00667AEE"/>
    <w:rsid w:val="006C0257"/>
    <w:rsid w:val="006D39B9"/>
    <w:rsid w:val="00710B42"/>
    <w:rsid w:val="00714B75"/>
    <w:rsid w:val="007374CA"/>
    <w:rsid w:val="007D1525"/>
    <w:rsid w:val="007E5D55"/>
    <w:rsid w:val="00801014"/>
    <w:rsid w:val="008705DA"/>
    <w:rsid w:val="008B4113"/>
    <w:rsid w:val="008E1001"/>
    <w:rsid w:val="008E5ADB"/>
    <w:rsid w:val="009100D1"/>
    <w:rsid w:val="009A4147"/>
    <w:rsid w:val="009A76C1"/>
    <w:rsid w:val="009E27BC"/>
    <w:rsid w:val="00A30490"/>
    <w:rsid w:val="00A56A6F"/>
    <w:rsid w:val="00AE24E2"/>
    <w:rsid w:val="00B706E3"/>
    <w:rsid w:val="00B921D2"/>
    <w:rsid w:val="00B9432D"/>
    <w:rsid w:val="00BC788D"/>
    <w:rsid w:val="00BF72C9"/>
    <w:rsid w:val="00C04DDA"/>
    <w:rsid w:val="00C30A3F"/>
    <w:rsid w:val="00CA78F0"/>
    <w:rsid w:val="00CB29C5"/>
    <w:rsid w:val="00CD6D6D"/>
    <w:rsid w:val="00D0369B"/>
    <w:rsid w:val="00D11F8B"/>
    <w:rsid w:val="00D46A4C"/>
    <w:rsid w:val="00D75379"/>
    <w:rsid w:val="00DC08C5"/>
    <w:rsid w:val="00E02E10"/>
    <w:rsid w:val="00E21332"/>
    <w:rsid w:val="00E46F41"/>
    <w:rsid w:val="00E50403"/>
    <w:rsid w:val="00E92C22"/>
    <w:rsid w:val="00FC32B2"/>
  </w:rsids>
  <m:mathPr>
    <m:mathFont m:val="Cambria Math"/>
    <m:brkBin m:val="before"/>
    <m:brkBinSub m:val="--"/>
    <m:smallFrac m:val="0"/>
    <m:dispDef/>
    <m:lMargin m:val="0"/>
    <m:rMargin m:val="0"/>
    <m:defJc m:val="centerGroup"/>
    <m:wrapIndent m:val="1440"/>
    <m:intLim m:val="subSup"/>
    <m:naryLim m:val="undOvr"/>
  </m:mathPr>
  <w:themeFontLang w:val="en-US" w:eastAsia="ja-JP"/>
  <w:clrSchemeMapping w:bg1="light1" w:t1="dark1" w:bg2="light2" w:t2="dark2" w:accent1="accent1" w:accent2="accent2" w:accent3="accent3" w:accent4="accent4" w:accent5="accent5" w:accent6="accent6" w:hyperlink="hyperlink" w:followedHyperlink="followedHyperlink"/>
  <w:shapeDefaults>
    <o:shapedefaults v:ext="edit" spidmax="2050">
      <v:textbox inset="5.85pt,.7pt,5.85pt,.7pt"/>
    </o:shapedefaults>
    <o:shapelayout v:ext="edit">
      <o:idmap v:ext="edit" data="2"/>
    </o:shapelayout>
  </w:shapeDefaults>
  <w:decimalSymbol w:val="."/>
  <w:listSeparator w:val=","/>
  <w14:docId w14:val="7116E1EF"/>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EastAsia" w:hAnsiTheme="minorHAnsi" w:cstheme="minorBidi"/>
        <w:kern w:val="2"/>
        <w:sz w:val="21"/>
        <w:szCs w:val="22"/>
        <w:lang w:val="en-US" w:eastAsia="ja-JP" w:bidi="ar-SA"/>
      </w:rPr>
    </w:rPrDefault>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rsid w:val="00491531"/>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table" w:styleId="a3">
    <w:name w:val="Table Grid"/>
    <w:basedOn w:val="a1"/>
    <w:uiPriority w:val="39"/>
    <w:rsid w:val="003C1BC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a4">
    <w:name w:val="header"/>
    <w:basedOn w:val="a"/>
    <w:link w:val="a5"/>
    <w:uiPriority w:val="99"/>
    <w:unhideWhenUsed/>
    <w:rsid w:val="00801014"/>
    <w:pPr>
      <w:tabs>
        <w:tab w:val="center" w:pos="4252"/>
        <w:tab w:val="right" w:pos="8504"/>
      </w:tabs>
      <w:snapToGrid w:val="0"/>
    </w:pPr>
  </w:style>
  <w:style w:type="character" w:customStyle="1" w:styleId="a5">
    <w:name w:val="ヘッダー (文字)"/>
    <w:basedOn w:val="a0"/>
    <w:link w:val="a4"/>
    <w:uiPriority w:val="99"/>
    <w:rsid w:val="00801014"/>
  </w:style>
  <w:style w:type="paragraph" w:styleId="a6">
    <w:name w:val="footer"/>
    <w:basedOn w:val="a"/>
    <w:link w:val="a7"/>
    <w:uiPriority w:val="99"/>
    <w:unhideWhenUsed/>
    <w:rsid w:val="00801014"/>
    <w:pPr>
      <w:tabs>
        <w:tab w:val="center" w:pos="4252"/>
        <w:tab w:val="right" w:pos="8504"/>
      </w:tabs>
      <w:snapToGrid w:val="0"/>
    </w:pPr>
  </w:style>
  <w:style w:type="character" w:customStyle="1" w:styleId="a7">
    <w:name w:val="フッター (文字)"/>
    <w:basedOn w:val="a0"/>
    <w:link w:val="a6"/>
    <w:uiPriority w:val="99"/>
    <w:rsid w:val="00801014"/>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ivs>
    <w:div w:id="662899946">
      <w:bodyDiv w:val="1"/>
      <w:marLeft w:val="0"/>
      <w:marRight w:val="0"/>
      <w:marTop w:val="0"/>
      <w:marBottom w:val="0"/>
      <w:divBdr>
        <w:top w:val="none" w:sz="0" w:space="0" w:color="auto"/>
        <w:left w:val="none" w:sz="0" w:space="0" w:color="auto"/>
        <w:bottom w:val="none" w:sz="0" w:space="0" w:color="auto"/>
        <w:right w:val="none" w:sz="0" w:space="0" w:color="auto"/>
      </w:divBdr>
    </w:div>
    <w:div w:id="729420541">
      <w:bodyDiv w:val="1"/>
      <w:marLeft w:val="0"/>
      <w:marRight w:val="0"/>
      <w:marTop w:val="0"/>
      <w:marBottom w:val="0"/>
      <w:divBdr>
        <w:top w:val="none" w:sz="0" w:space="0" w:color="auto"/>
        <w:left w:val="none" w:sz="0" w:space="0" w:color="auto"/>
        <w:bottom w:val="none" w:sz="0" w:space="0" w:color="auto"/>
        <w:right w:val="none" w:sz="0" w:space="0" w:color="auto"/>
      </w:divBdr>
    </w:div>
    <w:div w:id="1800104669">
      <w:bodyDiv w:val="1"/>
      <w:marLeft w:val="0"/>
      <w:marRight w:val="0"/>
      <w:marTop w:val="0"/>
      <w:marBottom w:val="0"/>
      <w:divBdr>
        <w:top w:val="none" w:sz="0" w:space="0" w:color="auto"/>
        <w:left w:val="none" w:sz="0" w:space="0" w:color="auto"/>
        <w:bottom w:val="none" w:sz="0" w:space="0" w:color="auto"/>
        <w:right w:val="none" w:sz="0" w:space="0" w:color="auto"/>
      </w:divBdr>
    </w:div>
    <w:div w:id="2054380202">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webSettings" Target="webSettings.xml"/><Relationship Id="rId7" Type="http://schemas.openxmlformats.org/officeDocument/2006/relationships/fontTable" Target="fontTable.xml"/><Relationship Id="rId2" Type="http://schemas.openxmlformats.org/officeDocument/2006/relationships/settings" Target="settings.xml"/><Relationship Id="rId1" Type="http://schemas.openxmlformats.org/officeDocument/2006/relationships/styles" Target="styles.xml"/><Relationship Id="rId6" Type="http://schemas.openxmlformats.org/officeDocument/2006/relationships/footer" Target="footer1.xml"/><Relationship Id="rId5" Type="http://schemas.openxmlformats.org/officeDocument/2006/relationships/endnotes" Target="endnotes.xml"/><Relationship Id="rId4" Type="http://schemas.openxmlformats.org/officeDocument/2006/relationships/footnotes" Target="footnotes.xml"/></Relationships>
</file>

<file path=word/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明朝"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Template>
  <TotalTime>0</TotalTime>
  <Pages>3</Pages>
  <Words>326</Words>
  <Characters>1861</Characters>
  <Application>Microsoft Office Word</Application>
  <DocSecurity>0</DocSecurity>
  <Lines>15</Lines>
  <Paragraphs>4</Paragraphs>
  <ScaleCrop>false</ScaleCrop>
  <Company/>
  <LinksUpToDate>false</LinksUpToDate>
  <CharactersWithSpaces>2183</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2022-03-15T05:39:00Z</dcterms:created>
  <dcterms:modified xsi:type="dcterms:W3CDTF">2022-03-15T05:40:00Z</dcterms:modified>
</cp:coreProperties>
</file>