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Fkg58tXjcsOBjrpwUnOOFMp6V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FE189E-1347-4CD3-9594-D44B3FEA7D21}">
  <a:tblStyle styleId="{EAFE189E-1347-4CD3-9594-D44B3FEA7D2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9532" autoAdjust="0"/>
  </p:normalViewPr>
  <p:slideViewPr>
    <p:cSldViewPr snapToGrid="0">
      <p:cViewPr varScale="1">
        <p:scale>
          <a:sx n="31" d="100"/>
          <a:sy n="31" d="100"/>
        </p:scale>
        <p:origin x="215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27T07:31:19.727"/>
    </inkml:context>
    <inkml:brush xml:id="br0">
      <inkml:brushProperty name="width" value="0.1" units="cm"/>
      <inkml:brushProperty name="height" value="0.1" units="cm"/>
    </inkml:brush>
  </inkml:definitions>
  <inkml:trace contextRef="#ctx0" brushRef="#br0">11706 7540 16383 0 0,'0'-6'0'0'0,"6"-2"0"0"0,7 1 0 0 0,8 1 0 0 0,5 2 0 0 0,5 2 0 0 0,2 0 0 0 0,1 2 0 0 0,1 0 0 0 0,0 0 0 0 0,0 0 0 0 0,0 0 0 0 0,-1 1 0 0 0,0-1 0 0 0,-1 0 0 0 0,1 0 0 0 0,0 0 0 0 0,-1 0 0 0 0,1 0 0 0 0,-6 6 0 0 0,-8 7 0 0 0,-7 8 0 0 0,-12-1 0 0 0,-11-2 0 0 0,-10-6 0 0 0,-7-4 0 0 0,-5-3 0 0 0,-3-3 0 0 0,-1-2 0 0 0,0-1 0 0 0,1 1 0 0 0,0-1 0 0 0,0 0 0 0 0,1 0 0 0 0,0 1 0 0 0,0 0 0 0 0,1 0 0 0 0,-1 0 0 0 0,1 0 0 0 0,-1 0 0 0 0,6 5 0 0 0,8 9 0 0 0,7 6 0 0 0,6-5 0 0 0,4-11 0 0 0,8-6 0 0 0,4-9 0 0 0,5-2 0 0 0,7 1 0 0 0,4 8 0 0 0,5 5 0 0 0,-3 8 0 0 0,0 3 0 0 0,0-2 0 0 0,2-1 0 0 0,-4 3 0 0 0,-1-1 0 0 0,2-2 0 0 0,1-2 0 0 0,3-3 0 0 0,1-2 0 0 0,2-1 0 0 0,0-1 0 0 0,1 0 0 0 0,0-1 0 0 0,0 1 0 0 0,-6-7 0 0 0,-8-6 0 0 0,-1-2 0 0 0,-9 2 0 0 0,-13 3 0 0 0,-12 3 0 0 0,-8 3 0 0 0,-6 2 0 0 0,-4 1 0 0 0,-3 2 0 0 0,0-1 0 0 0,1 1 0 0 0,-1 0 0 0 0,1-1 0 0 0,1 0 0 0 0,0 0 0 0 0,0 1 0 0 0,0-1 0 0 0,1 0 0 0 0,-1 0 0 0 0,1 0 0 0 0,-1-1 0 0 0,1 1 0 0 0,-1 0 0 0 0,0 0 0 0 0,1 0 0 0 0,11 0 0 0 0,15 0 0 0 0,14 0 0 0 0,12 0 0 0 0,3-5 0 0 0,3-3 0 0 0,3 1 0 0 0,3 1 0 0 0,-4 2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8460416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yugaku.at-nagasaki.jp/learning/peac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agasakipeace.jp/content/files/kamishibai/kamishibai_zuroku.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sz="1400" b="1" i="0" u="none" strike="noStrike" cap="none" dirty="0">
                <a:solidFill>
                  <a:srgbClr val="000000"/>
                </a:solidFill>
                <a:latin typeface="Arial"/>
                <a:ea typeface="Arial"/>
                <a:cs typeface="Arial"/>
                <a:sym typeface="Arial"/>
              </a:rPr>
              <a:t>原爆は、</a:t>
            </a:r>
            <a:r>
              <a:rPr lang="ja-JP" sz="1400" b="1" dirty="0"/>
              <a:t>「</a:t>
            </a:r>
            <a:r>
              <a:rPr lang="ja-JP" sz="1400" b="1" i="0" u="none" strike="noStrike" cap="none" dirty="0">
                <a:solidFill>
                  <a:srgbClr val="000000"/>
                </a:solidFill>
                <a:latin typeface="Arial"/>
                <a:ea typeface="Arial"/>
                <a:cs typeface="Arial"/>
                <a:sym typeface="Arial"/>
              </a:rPr>
              <a:t>原子爆弾</a:t>
            </a:r>
            <a:r>
              <a:rPr lang="ja-JP" sz="1400" b="1" dirty="0"/>
              <a:t>」</a:t>
            </a:r>
            <a:r>
              <a:rPr lang="ja-JP" sz="1400" b="1" i="0" u="none" strike="noStrike" cap="none" dirty="0">
                <a:solidFill>
                  <a:srgbClr val="000000"/>
                </a:solidFill>
                <a:latin typeface="Arial"/>
                <a:ea typeface="Arial"/>
                <a:cs typeface="Arial"/>
                <a:sym typeface="Arial"/>
              </a:rPr>
              <a:t>を省略して呼ばれている名称です。</a:t>
            </a:r>
            <a:endParaRPr b="0" dirty="0"/>
          </a:p>
          <a:p>
            <a:pPr marL="0" lvl="0" indent="0" algn="l" rtl="0">
              <a:lnSpc>
                <a:spcPct val="100000"/>
              </a:lnSpc>
              <a:spcBef>
                <a:spcPts val="0"/>
              </a:spcBef>
              <a:spcAft>
                <a:spcPts val="0"/>
              </a:spcAft>
              <a:buSzPts val="1100"/>
              <a:buNone/>
            </a:pPr>
            <a:endParaRPr b="0" dirty="0"/>
          </a:p>
          <a:p>
            <a:pPr marL="0" lvl="0" indent="0" algn="l" rtl="0">
              <a:lnSpc>
                <a:spcPct val="100000"/>
              </a:lnSpc>
              <a:spcBef>
                <a:spcPts val="0"/>
              </a:spcBef>
              <a:spcAft>
                <a:spcPts val="0"/>
              </a:spcAft>
              <a:buSzPts val="1100"/>
              <a:buNone/>
            </a:pPr>
            <a:r>
              <a:rPr lang="ja-JP" sz="1400" b="1" i="0" u="none" strike="noStrike" cap="none" dirty="0">
                <a:solidFill>
                  <a:srgbClr val="000000"/>
                </a:solidFill>
                <a:latin typeface="Arial"/>
                <a:ea typeface="Arial"/>
                <a:cs typeface="Arial"/>
                <a:sym typeface="Arial"/>
              </a:rPr>
              <a:t>PPT資料をプリントアウトして配布する場合は、8枚目を省いて配布してください。</a:t>
            </a:r>
            <a:endParaRPr dirty="0"/>
          </a:p>
          <a:p>
            <a:pPr marL="0" lvl="0" indent="0" algn="l" rtl="0">
              <a:lnSpc>
                <a:spcPct val="100000"/>
              </a:lnSpc>
              <a:spcBef>
                <a:spcPts val="0"/>
              </a:spcBef>
              <a:spcAft>
                <a:spcPts val="0"/>
              </a:spcAft>
              <a:buSzPts val="1100"/>
              <a:buNone/>
            </a:pPr>
            <a:r>
              <a:rPr lang="ja-JP" sz="1400" b="1" i="0" u="none" strike="noStrike" cap="none" dirty="0">
                <a:solidFill>
                  <a:srgbClr val="000000"/>
                </a:solidFill>
                <a:latin typeface="Arial"/>
                <a:ea typeface="Arial"/>
                <a:cs typeface="Arial"/>
                <a:sym typeface="Arial"/>
              </a:rPr>
              <a:t>また、授業時間が足りなくなった場合には、16、17、18枚目のスライドからひとつを紹介し、残りふたつは参考資料として活用するように調整してください。</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28600" algn="l" rtl="0">
              <a:lnSpc>
                <a:spcPct val="100000"/>
              </a:lnSpc>
              <a:spcBef>
                <a:spcPts val="0"/>
              </a:spcBef>
              <a:spcAft>
                <a:spcPts val="0"/>
              </a:spcAft>
              <a:buClr>
                <a:srgbClr val="000000"/>
              </a:buClr>
              <a:buSzPts val="1100"/>
              <a:buFont typeface="Arial"/>
              <a:buNone/>
            </a:pPr>
            <a:r>
              <a:rPr lang="ja-JP" dirty="0"/>
              <a:t>イラスト：フリー素材</a:t>
            </a: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82" name="Google Shape;82;p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0835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ja-JP" sz="1400" b="0" i="0" u="none" strike="noStrike" cap="none" dirty="0">
                <a:solidFill>
                  <a:srgbClr val="000000"/>
                </a:solidFill>
                <a:latin typeface="Arial"/>
                <a:ea typeface="Arial"/>
                <a:cs typeface="Arial"/>
                <a:sym typeface="Arial"/>
              </a:rPr>
              <a:t>【生徒に発言してもらう】※グループワーク</a:t>
            </a:r>
            <a:endParaRPr sz="1100" b="0" i="0" u="none" strike="noStrike" cap="none" dirty="0">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ja-JP" dirty="0"/>
              <a:t>Q4. 右の写真はもともと何だったでしょう？</a:t>
            </a:r>
            <a:endParaRPr dirty="0"/>
          </a:p>
          <a:p>
            <a:pPr marL="158750" lvl="0" indent="0" algn="l" rtl="0">
              <a:lnSpc>
                <a:spcPct val="100000"/>
              </a:lnSpc>
              <a:spcBef>
                <a:spcPts val="0"/>
              </a:spcBef>
              <a:spcAft>
                <a:spcPts val="0"/>
              </a:spcAft>
              <a:buSzPts val="1100"/>
              <a:buNone/>
            </a:pPr>
            <a:endParaRPr dirty="0"/>
          </a:p>
          <a:p>
            <a:pPr marL="158750" lvl="0" indent="0" algn="l" rtl="0">
              <a:lnSpc>
                <a:spcPct val="100000"/>
              </a:lnSpc>
              <a:spcBef>
                <a:spcPts val="0"/>
              </a:spcBef>
              <a:spcAft>
                <a:spcPts val="0"/>
              </a:spcAft>
              <a:buSzPts val="1100"/>
              <a:buNone/>
            </a:pPr>
            <a:r>
              <a:rPr lang="ja-JP" dirty="0">
                <a:solidFill>
                  <a:schemeClr val="dk1"/>
                </a:solidFill>
              </a:rPr>
              <a:t>A4. 右の写真に写るのは小学校です。</a:t>
            </a:r>
            <a:endParaRPr dirty="0"/>
          </a:p>
          <a:p>
            <a:pPr marL="158750" lvl="0" indent="0" algn="l" rtl="0">
              <a:lnSpc>
                <a:spcPct val="100000"/>
              </a:lnSpc>
              <a:spcBef>
                <a:spcPts val="0"/>
              </a:spcBef>
              <a:spcAft>
                <a:spcPts val="0"/>
              </a:spcAft>
              <a:buSzPts val="1100"/>
              <a:buNone/>
            </a:pPr>
            <a:r>
              <a:rPr lang="ja-JP" dirty="0">
                <a:solidFill>
                  <a:schemeClr val="dk1"/>
                </a:solidFill>
              </a:rPr>
              <a:t>※皆さんが普段過ごしている校舎がこのような状態になったら、どのように感じるのかを踏まえて</a:t>
            </a:r>
            <a:endParaRPr dirty="0"/>
          </a:p>
          <a:p>
            <a:pPr marL="158750" lvl="0" indent="0" algn="l" rtl="0">
              <a:lnSpc>
                <a:spcPct val="100000"/>
              </a:lnSpc>
              <a:spcBef>
                <a:spcPts val="0"/>
              </a:spcBef>
              <a:spcAft>
                <a:spcPts val="0"/>
              </a:spcAft>
              <a:buSzPts val="1100"/>
              <a:buNone/>
            </a:pPr>
            <a:endParaRPr dirty="0"/>
          </a:p>
          <a:p>
            <a:pPr marL="158750" lvl="0" indent="0" algn="l" rtl="0">
              <a:lnSpc>
                <a:spcPct val="100000"/>
              </a:lnSpc>
              <a:spcBef>
                <a:spcPts val="0"/>
              </a:spcBef>
              <a:spcAft>
                <a:spcPts val="0"/>
              </a:spcAft>
              <a:buSzPts val="1100"/>
              <a:buNone/>
            </a:pPr>
            <a:r>
              <a:rPr lang="ja-JP" sz="1400" b="0" i="0" u="none" strike="noStrike" cap="none" dirty="0">
                <a:solidFill>
                  <a:srgbClr val="000000"/>
                </a:solidFill>
                <a:latin typeface="Arial"/>
                <a:ea typeface="Arial"/>
                <a:cs typeface="Arial"/>
                <a:sym typeface="Arial"/>
              </a:rPr>
              <a:t>また、左の写真で</a:t>
            </a:r>
            <a:r>
              <a:rPr lang="ja-JP" sz="1400" dirty="0"/>
              <a:t>は</a:t>
            </a:r>
            <a:r>
              <a:rPr lang="ja-JP" sz="1400" b="1" i="0" u="none" strike="noStrike" cap="none" dirty="0">
                <a:solidFill>
                  <a:srgbClr val="000000"/>
                </a:solidFill>
                <a:latin typeface="Arial"/>
                <a:ea typeface="Arial"/>
                <a:cs typeface="Arial"/>
                <a:sym typeface="Arial"/>
              </a:rPr>
              <a:t>爆風の威力</a:t>
            </a:r>
            <a:r>
              <a:rPr lang="ja-JP" sz="1400" b="0" i="0" u="none" strike="noStrike" cap="none" dirty="0">
                <a:solidFill>
                  <a:srgbClr val="000000"/>
                </a:solidFill>
                <a:latin typeface="Arial"/>
                <a:ea typeface="Arial"/>
                <a:cs typeface="Arial"/>
                <a:sym typeface="Arial"/>
              </a:rPr>
              <a:t>で、木々が同じ方向に折れてしまっています。</a:t>
            </a:r>
            <a:endParaRPr sz="1100" b="0" i="0" u="none" strike="noStrike" cap="none" dirty="0">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ja-JP" sz="1400" b="0" i="0" u="none" strike="noStrike" cap="none" dirty="0">
                <a:solidFill>
                  <a:srgbClr val="000000"/>
                </a:solidFill>
                <a:latin typeface="Arial"/>
                <a:ea typeface="Arial"/>
                <a:cs typeface="Arial"/>
                <a:sym typeface="Arial"/>
              </a:rPr>
              <a:t>写真：「県立瓊浦中学校付近の倒木」</a:t>
            </a:r>
            <a:endParaRPr dirty="0"/>
          </a:p>
          <a:p>
            <a:pPr marL="158750" lvl="0" indent="0" algn="l" rtl="0">
              <a:lnSpc>
                <a:spcPct val="100000"/>
              </a:lnSpc>
              <a:spcBef>
                <a:spcPts val="0"/>
              </a:spcBef>
              <a:spcAft>
                <a:spcPts val="0"/>
              </a:spcAft>
              <a:buSzPts val="1100"/>
              <a:buNone/>
            </a:pPr>
            <a:r>
              <a:rPr lang="ja-JP" sz="1400" b="0" i="0" u="none" strike="noStrike" cap="none" dirty="0">
                <a:solidFill>
                  <a:srgbClr val="000000"/>
                </a:solidFill>
                <a:latin typeface="Arial"/>
                <a:ea typeface="Arial"/>
                <a:cs typeface="Arial"/>
                <a:sym typeface="Arial"/>
              </a:rPr>
              <a:t>写真：「城山国民学校」</a:t>
            </a:r>
            <a:endParaRPr dirty="0"/>
          </a:p>
          <a:p>
            <a:pPr marL="158750" lvl="0" indent="0" algn="l" rtl="0">
              <a:lnSpc>
                <a:spcPct val="100000"/>
              </a:lnSpc>
              <a:spcBef>
                <a:spcPts val="0"/>
              </a:spcBef>
              <a:spcAft>
                <a:spcPts val="0"/>
              </a:spcAft>
              <a:buSzPts val="1100"/>
              <a:buNone/>
            </a:pPr>
            <a:endParaRPr sz="1400" b="0" i="0" u="none" strike="noStrike" cap="none" dirty="0">
              <a:solidFill>
                <a:srgbClr val="000000"/>
              </a:solidFill>
              <a:latin typeface="Arial"/>
              <a:ea typeface="Arial"/>
              <a:cs typeface="Arial"/>
              <a:sym typeface="Arial"/>
            </a:endParaRPr>
          </a:p>
        </p:txBody>
      </p:sp>
      <p:sp>
        <p:nvSpPr>
          <p:cNvPr id="162" name="Google Shape;162;p10: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97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1: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dirty="0"/>
              <a:t>【爆風】</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爆風は、</a:t>
            </a:r>
            <a:r>
              <a:rPr lang="ja-JP" b="1" dirty="0"/>
              <a:t>非常に強い台風の</a:t>
            </a:r>
            <a:r>
              <a:rPr lang="ja-JP" altLang="en-US" b="1" dirty="0"/>
              <a:t>約</a:t>
            </a:r>
            <a:r>
              <a:rPr lang="ja-JP" b="1" dirty="0"/>
              <a:t>10倍の強さ</a:t>
            </a:r>
            <a:r>
              <a:rPr lang="ja-JP" dirty="0"/>
              <a:t>で、街を吹き飛ばしました。</a:t>
            </a:r>
            <a:endParaRPr dirty="0"/>
          </a:p>
          <a:p>
            <a:pPr marL="0" lvl="0" indent="0" algn="l" rtl="0">
              <a:lnSpc>
                <a:spcPct val="100000"/>
              </a:lnSpc>
              <a:spcBef>
                <a:spcPts val="0"/>
              </a:spcBef>
              <a:spcAft>
                <a:spcPts val="0"/>
              </a:spcAft>
              <a:buSzPts val="1100"/>
              <a:buNone/>
            </a:pPr>
            <a:r>
              <a:rPr lang="ja-JP" dirty="0"/>
              <a:t>爆風の力によって爆心地から1km以内では木造の家が粉々に壊されました。鉄筋コンクリートの建物などは辛うじてところどころに残りましたが、いずれも</a:t>
            </a:r>
            <a:r>
              <a:rPr lang="ja-JP" b="1" dirty="0"/>
              <a:t>無残な状態</a:t>
            </a:r>
            <a:r>
              <a:rPr lang="ja-JP" dirty="0"/>
              <a:t>でした。</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爆風で壊れた建物の下敷きになってたくさんの人が亡くなったほか、窓ガラスが粉々に飛び散り、勢いよく体にささりました。(ガラスは一度体の中に入るとだんだん奥に入り込もうとし、簡単に取り除くことは難しく、特に全身にガラスが突きささった人の治療は大変でした。)</a:t>
            </a:r>
            <a:endParaRPr dirty="0"/>
          </a:p>
          <a:p>
            <a:pPr marL="0" lvl="0" indent="0" algn="l" rtl="0">
              <a:lnSpc>
                <a:spcPct val="100000"/>
              </a:lnSpc>
              <a:spcBef>
                <a:spcPts val="0"/>
              </a:spcBef>
              <a:spcAft>
                <a:spcPts val="0"/>
              </a:spcAft>
              <a:buSzPts val="1100"/>
              <a:buNone/>
            </a:pPr>
            <a:r>
              <a:rPr lang="ja-JP" dirty="0"/>
              <a:t>鉄筋コンクリートの建物などは辛うじてところどころに残りましたが、いずれも無残な状態でした。</a:t>
            </a:r>
            <a:br>
              <a:rPr lang="ja-JP" dirty="0"/>
            </a:b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(柱)時計は、爆心地より約800ﾒｰﾄﾙの山王神社近くの民家にあったものです。爆風で損傷し、時計の針は爆発の時刻11時2分を示して止まっています。</a:t>
            </a:r>
            <a:endParaRPr dirty="0"/>
          </a:p>
          <a:p>
            <a:pPr marL="0" lvl="0" indent="0" algn="l" rtl="0">
              <a:lnSpc>
                <a:spcPct val="100000"/>
              </a:lnSpc>
              <a:spcBef>
                <a:spcPts val="0"/>
              </a:spcBef>
              <a:spcAft>
                <a:spcPts val="0"/>
              </a:spcAft>
              <a:buSzPts val="1100"/>
              <a:buNone/>
            </a:pPr>
            <a:r>
              <a:rPr lang="ja-JP" dirty="0"/>
              <a:t>1本柱の鳥居は山王神社の二の鳥居で、強烈な爆風により爆心地側の半分は吹き飛ばされ、片方（半分）が残っています。</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写真：「山王神社」</a:t>
            </a:r>
            <a:endParaRPr dirty="0"/>
          </a:p>
          <a:p>
            <a:pPr marL="0" lvl="0" indent="0" algn="l" rtl="0">
              <a:lnSpc>
                <a:spcPct val="100000"/>
              </a:lnSpc>
              <a:spcBef>
                <a:spcPts val="0"/>
              </a:spcBef>
              <a:spcAft>
                <a:spcPts val="0"/>
              </a:spcAft>
              <a:buSzPts val="1100"/>
              <a:buNone/>
            </a:pPr>
            <a:r>
              <a:rPr lang="ja-JP" dirty="0"/>
              <a:t>被爆資料：「柱時計」</a:t>
            </a:r>
            <a:endParaRPr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617634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2: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dirty="0"/>
              <a:t>【</a:t>
            </a:r>
            <a:r>
              <a:rPr lang="ja-JP" altLang="en-US" dirty="0"/>
              <a:t>救護所</a:t>
            </a:r>
            <a:r>
              <a:rPr lang="ja-JP" dirty="0"/>
              <a:t>（野戦病院）】</a:t>
            </a:r>
            <a:endParaRPr dirty="0"/>
          </a:p>
          <a:p>
            <a:pPr marL="0" lvl="0" indent="0" algn="l" rtl="0">
              <a:lnSpc>
                <a:spcPct val="100000"/>
              </a:lnSpc>
              <a:spcBef>
                <a:spcPts val="0"/>
              </a:spcBef>
              <a:spcAft>
                <a:spcPts val="0"/>
              </a:spcAft>
              <a:buSzPts val="1100"/>
              <a:buNone/>
            </a:pPr>
            <a:endParaRP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t>この救護所の地区では、</a:t>
            </a:r>
            <a:r>
              <a:rPr lang="ja-JP" altLang="en-US" b="1" dirty="0"/>
              <a:t>多くのけが人</a:t>
            </a:r>
            <a:r>
              <a:rPr lang="ja-JP" altLang="en-US" dirty="0"/>
              <a:t>を治療するために、神社などの建物が臨時の病院として使用されました。</a:t>
            </a:r>
          </a:p>
          <a:p>
            <a:pPr marL="0" lvl="0" indent="0" algn="l" rtl="0">
              <a:lnSpc>
                <a:spcPct val="100000"/>
              </a:lnSpc>
              <a:spcBef>
                <a:spcPts val="0"/>
              </a:spcBef>
              <a:spcAft>
                <a:spcPts val="0"/>
              </a:spcAft>
              <a:buSzPts val="1100"/>
              <a:buNone/>
            </a:pPr>
            <a:endParaRPr lang="en-US" altLang="ja-JP" dirty="0"/>
          </a:p>
          <a:p>
            <a:pPr marL="0" lvl="0" indent="0" algn="l" rtl="0">
              <a:lnSpc>
                <a:spcPct val="100000"/>
              </a:lnSpc>
              <a:spcBef>
                <a:spcPts val="0"/>
              </a:spcBef>
              <a:spcAft>
                <a:spcPts val="0"/>
              </a:spcAft>
              <a:buSzPts val="1100"/>
              <a:buNone/>
            </a:pPr>
            <a:r>
              <a:rPr lang="ja-JP" dirty="0"/>
              <a:t>絵画：「滑石臨時救護所」</a:t>
            </a:r>
            <a:endParaRPr lang="en-US" altLang="ja-JP"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lang="en-US" altLang="ja-JP"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062203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ja-JP" sz="1400" b="0" i="0" u="none" strike="noStrike" cap="none" dirty="0">
                <a:solidFill>
                  <a:srgbClr val="000000"/>
                </a:solidFill>
                <a:latin typeface="Arial"/>
                <a:ea typeface="Arial"/>
                <a:cs typeface="Arial"/>
                <a:sym typeface="Arial"/>
              </a:rPr>
              <a:t>【放射線】</a:t>
            </a:r>
            <a:endParaRPr sz="1100" b="0" i="0" u="none" strike="noStrike" cap="none" dirty="0">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ja-JP" sz="1400" b="0" i="0" u="none" strike="noStrike" cap="none" dirty="0">
                <a:solidFill>
                  <a:srgbClr val="000000"/>
                </a:solidFill>
                <a:latin typeface="Arial"/>
                <a:ea typeface="Arial"/>
                <a:cs typeface="Arial"/>
                <a:sym typeface="Arial"/>
              </a:rPr>
              <a:t>原子爆弾</a:t>
            </a:r>
            <a:r>
              <a:rPr lang="ja-JP" sz="1400" dirty="0"/>
              <a:t>は通常の爆弾と違い、</a:t>
            </a:r>
            <a:r>
              <a:rPr lang="ja-JP" sz="1400" b="0" i="0" u="none" strike="noStrike" cap="none" dirty="0">
                <a:solidFill>
                  <a:srgbClr val="000000"/>
                </a:solidFill>
                <a:latin typeface="Arial"/>
                <a:ea typeface="Arial"/>
                <a:cs typeface="Arial"/>
                <a:sym typeface="Arial"/>
              </a:rPr>
              <a:t>爆発</a:t>
            </a:r>
            <a:r>
              <a:rPr lang="ja-JP" sz="1400" dirty="0"/>
              <a:t>したときに放射線という</a:t>
            </a:r>
            <a:r>
              <a:rPr lang="ja-JP" sz="1400" b="1" dirty="0"/>
              <a:t>目に見えない</a:t>
            </a:r>
            <a:r>
              <a:rPr lang="ja-JP" sz="1400" dirty="0"/>
              <a:t>ものを放出します。</a:t>
            </a:r>
            <a:endParaRPr dirty="0"/>
          </a:p>
          <a:p>
            <a:pPr marL="0" marR="0" lvl="0" indent="0" algn="l" rtl="0">
              <a:lnSpc>
                <a:spcPct val="100000"/>
              </a:lnSpc>
              <a:spcBef>
                <a:spcPts val="0"/>
              </a:spcBef>
              <a:spcAft>
                <a:spcPts val="0"/>
              </a:spcAft>
              <a:buClr>
                <a:srgbClr val="000000"/>
              </a:buClr>
              <a:buSzPts val="1100"/>
              <a:buFont typeface="Arial"/>
              <a:buNone/>
            </a:pPr>
            <a:r>
              <a:rPr lang="ja-JP" sz="1400" dirty="0"/>
              <a:t>放射線は人の身体に入り細胞を破壊することから、体の中の働きが悪くなるなどの病気になります。</a:t>
            </a:r>
            <a:endParaRPr lang="en-US" altLang="ja-JP" sz="1400" dirty="0"/>
          </a:p>
          <a:p>
            <a:pPr marL="0" marR="0" lvl="0" indent="0" algn="l" rtl="0">
              <a:lnSpc>
                <a:spcPct val="100000"/>
              </a:lnSpc>
              <a:spcBef>
                <a:spcPts val="0"/>
              </a:spcBef>
              <a:spcAft>
                <a:spcPts val="0"/>
              </a:spcAft>
              <a:buClr>
                <a:srgbClr val="000000"/>
              </a:buClr>
              <a:buSzPts val="1100"/>
              <a:buFont typeface="Arial"/>
              <a:buNone/>
            </a:pPr>
            <a:r>
              <a:rPr lang="ja-JP" sz="1400" dirty="0"/>
              <a:t>原子爆弾が落とされてすぐに現れた、放射線によるからだの変化は、下痢、頭痛、髪の毛が抜けたり、体のだるさなどがありました。</a:t>
            </a:r>
            <a:endParaRPr dirty="0"/>
          </a:p>
          <a:p>
            <a:pPr marL="0" marR="0" lvl="0" indent="0" algn="l" rtl="0">
              <a:lnSpc>
                <a:spcPct val="100000"/>
              </a:lnSpc>
              <a:spcBef>
                <a:spcPts val="0"/>
              </a:spcBef>
              <a:spcAft>
                <a:spcPts val="0"/>
              </a:spcAft>
              <a:buClr>
                <a:srgbClr val="000000"/>
              </a:buClr>
              <a:buSzPts val="1100"/>
              <a:buFont typeface="Arial"/>
              <a:buNone/>
            </a:pPr>
            <a:r>
              <a:rPr lang="ja-JP" altLang="en-US" dirty="0"/>
              <a:t>（</a:t>
            </a:r>
            <a:r>
              <a:rPr lang="en-US" altLang="ja-JP" dirty="0"/>
              <a:t>※</a:t>
            </a:r>
            <a:r>
              <a:rPr lang="ja-JP" altLang="en-US" dirty="0"/>
              <a:t>爆発時に爆心地から約</a:t>
            </a:r>
            <a:r>
              <a:rPr lang="en-US" altLang="ja-JP" dirty="0"/>
              <a:t>1</a:t>
            </a:r>
            <a:r>
              <a:rPr lang="ja-JP" altLang="en-US" dirty="0"/>
              <a:t>ｋｍ以内で遮るものなく放射線をあびると致命的で、外傷があまりなく無事と思われた人々も含め、多くの人が亡くなった）</a:t>
            </a:r>
            <a:endParaRPr lang="en-US" dirty="0"/>
          </a:p>
          <a:p>
            <a:pPr marL="0" marR="0" lvl="0" indent="0" algn="l" rtl="0">
              <a:lnSpc>
                <a:spcPct val="100000"/>
              </a:lnSpc>
              <a:spcBef>
                <a:spcPts val="0"/>
              </a:spcBef>
              <a:spcAft>
                <a:spcPts val="0"/>
              </a:spcAft>
              <a:buClr>
                <a:srgbClr val="000000"/>
              </a:buClr>
              <a:buSzPts val="1100"/>
              <a:buFont typeface="Arial"/>
              <a:buNone/>
            </a:pPr>
            <a:endParaRPr dirty="0"/>
          </a:p>
          <a:p>
            <a:pPr marL="0" marR="0" lvl="0" indent="0" algn="l" rtl="0">
              <a:lnSpc>
                <a:spcPct val="100000"/>
              </a:lnSpc>
              <a:spcBef>
                <a:spcPts val="0"/>
              </a:spcBef>
              <a:spcAft>
                <a:spcPts val="0"/>
              </a:spcAft>
              <a:buClr>
                <a:srgbClr val="000000"/>
              </a:buClr>
              <a:buSzPts val="1100"/>
              <a:buFont typeface="Arial"/>
              <a:buNone/>
            </a:pPr>
            <a:r>
              <a:rPr lang="ja-JP" dirty="0"/>
              <a:t>さらに、後からもじわじわと体の変化はおこり、</a:t>
            </a:r>
            <a:r>
              <a:rPr lang="ja-JP" b="1" dirty="0"/>
              <a:t>がん</a:t>
            </a:r>
            <a:r>
              <a:rPr lang="ja-JP" altLang="en-US" b="0" dirty="0"/>
              <a:t>などの</a:t>
            </a:r>
            <a:r>
              <a:rPr lang="ja-JP" dirty="0"/>
              <a:t>病気を引き起こしました。</a:t>
            </a:r>
            <a:endParaRPr dirty="0"/>
          </a:p>
          <a:p>
            <a:pPr marL="0" marR="0" lvl="0" indent="0" algn="l" rtl="0">
              <a:lnSpc>
                <a:spcPct val="100000"/>
              </a:lnSpc>
              <a:spcBef>
                <a:spcPts val="0"/>
              </a:spcBef>
              <a:spcAft>
                <a:spcPts val="0"/>
              </a:spcAft>
              <a:buClr>
                <a:srgbClr val="000000"/>
              </a:buClr>
              <a:buSzPts val="1100"/>
              <a:buFont typeface="Arial"/>
              <a:buNone/>
            </a:pPr>
            <a:endParaRPr dirty="0"/>
          </a:p>
          <a:p>
            <a:pPr marL="0" marR="0" lvl="0" indent="0" algn="l" rtl="0">
              <a:lnSpc>
                <a:spcPct val="100000"/>
              </a:lnSpc>
              <a:spcBef>
                <a:spcPts val="0"/>
              </a:spcBef>
              <a:spcAft>
                <a:spcPts val="0"/>
              </a:spcAft>
              <a:buClr>
                <a:srgbClr val="000000"/>
              </a:buClr>
              <a:buSzPts val="1100"/>
              <a:buFont typeface="Arial"/>
              <a:buNone/>
            </a:pPr>
            <a:r>
              <a:rPr lang="ja-JP" sz="1400" dirty="0"/>
              <a:t>また、放射線による人体（や環境）への影響はまだ完全にはわかっておらず、当時は「被爆者とは結婚しない方がいい」と言われたり、</a:t>
            </a:r>
            <a:r>
              <a:rPr lang="ja-JP" sz="1800" b="1" dirty="0"/>
              <a:t>差別</a:t>
            </a:r>
            <a:r>
              <a:rPr lang="ja-JP" sz="1400" dirty="0"/>
              <a:t>を受けてその時の経験が被爆者を</a:t>
            </a:r>
            <a:r>
              <a:rPr lang="ja-JP" sz="1400" b="1" dirty="0"/>
              <a:t>今でも精神的に苦しめています</a:t>
            </a:r>
            <a:r>
              <a:rPr lang="ja-JP" sz="1400" dirty="0"/>
              <a:t>。(</a:t>
            </a:r>
            <a:r>
              <a:rPr lang="ja-JP" sz="1400" dirty="0">
                <a:solidFill>
                  <a:schemeClr val="dk1"/>
                </a:solidFill>
              </a:rPr>
              <a:t>1945年で終わった問題ではない、戦後の差別、身体への影響の恐怖など</a:t>
            </a:r>
            <a:r>
              <a:rPr lang="ja-JP" sz="1400" dirty="0"/>
              <a:t>)</a:t>
            </a:r>
            <a:endParaRPr dirty="0"/>
          </a:p>
          <a:p>
            <a:pPr marL="158750" lvl="0" indent="0" algn="l" rtl="0">
              <a:lnSpc>
                <a:spcPct val="100000"/>
              </a:lnSpc>
              <a:spcBef>
                <a:spcPts val="0"/>
              </a:spcBef>
              <a:spcAft>
                <a:spcPts val="0"/>
              </a:spcAft>
              <a:buSzPts val="1100"/>
              <a:buNone/>
            </a:pPr>
            <a:endParaRPr dirty="0"/>
          </a:p>
          <a:p>
            <a:pPr marL="158750" lvl="0" indent="0" algn="l" rtl="0">
              <a:lnSpc>
                <a:spcPct val="100000"/>
              </a:lnSpc>
              <a:spcBef>
                <a:spcPts val="0"/>
              </a:spcBef>
              <a:spcAft>
                <a:spcPts val="0"/>
              </a:spcAft>
              <a:buSzPts val="1100"/>
              <a:buNone/>
            </a:pPr>
            <a:r>
              <a:rPr lang="ja-JP" dirty="0"/>
              <a:t>参考 </a:t>
            </a:r>
            <a:endParaRPr dirty="0"/>
          </a:p>
          <a:p>
            <a:pPr marL="158750" lvl="0" indent="0" algn="l" rtl="0">
              <a:lnSpc>
                <a:spcPct val="100000"/>
              </a:lnSpc>
              <a:spcBef>
                <a:spcPts val="0"/>
              </a:spcBef>
              <a:spcAft>
                <a:spcPts val="0"/>
              </a:spcAft>
              <a:buSzPts val="1100"/>
              <a:buNone/>
            </a:pPr>
            <a:r>
              <a:rPr lang="ja-JP" dirty="0"/>
              <a:t>長崎市修学旅行ナビ　原爆被爆都市 長崎~長崎で学ぶ平和学習~</a:t>
            </a:r>
            <a:endParaRPr dirty="0"/>
          </a:p>
          <a:p>
            <a:pPr marL="158750" lvl="0" indent="0" algn="l" rtl="0">
              <a:lnSpc>
                <a:spcPct val="100000"/>
              </a:lnSpc>
              <a:spcBef>
                <a:spcPts val="0"/>
              </a:spcBef>
              <a:spcAft>
                <a:spcPts val="0"/>
              </a:spcAft>
              <a:buSzPts val="1100"/>
              <a:buNone/>
            </a:pPr>
            <a:r>
              <a:rPr lang="ja-JP" u="sng" dirty="0">
                <a:solidFill>
                  <a:schemeClr val="hlink"/>
                </a:solidFill>
                <a:hlinkClick r:id="rId3"/>
              </a:rPr>
              <a:t>https://syugaku.at-nagasaki.jp/learning/peace/</a:t>
            </a:r>
            <a:endParaRPr dirty="0"/>
          </a:p>
          <a:p>
            <a:pPr marL="158750" lvl="0" indent="0" algn="l" rtl="0">
              <a:lnSpc>
                <a:spcPct val="100000"/>
              </a:lnSpc>
              <a:spcBef>
                <a:spcPts val="0"/>
              </a:spcBef>
              <a:spcAft>
                <a:spcPts val="0"/>
              </a:spcAft>
              <a:buSzPts val="1100"/>
              <a:buNone/>
            </a:pPr>
            <a:endParaRPr dirty="0"/>
          </a:p>
        </p:txBody>
      </p:sp>
      <p:sp>
        <p:nvSpPr>
          <p:cNvPr id="185" name="Google Shape;185;p13: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5504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4: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a:t>【火葬】</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ja-JP"/>
              <a:t>たとえ原爆の熱線や爆風の影響(やけど、裂傷)でけがを負わず、このように体がきれいなままでも亡くなってしまう人もいました。(当時、</a:t>
            </a:r>
            <a:r>
              <a:rPr lang="ja-JP" b="1"/>
              <a:t>原因がわからず</a:t>
            </a:r>
            <a:r>
              <a:rPr lang="ja-JP"/>
              <a:t>、亡くなった方もいます。)</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ja-JP"/>
              <a:t>補足：この絵を描いた方は、この少女たちのふりそでの姿があまりにも</a:t>
            </a:r>
            <a:r>
              <a:rPr lang="ja-JP" b="1"/>
              <a:t>美しく</a:t>
            </a:r>
            <a:r>
              <a:rPr lang="ja-JP"/>
              <a:t>て、印象に残り、絵に残したそうです。</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ja-JP"/>
              <a:t>絵画：「悲しき別れー荼毘」</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19507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5: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5: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dirty="0"/>
              <a:t>【復興】</a:t>
            </a:r>
            <a:endParaRPr dirty="0"/>
          </a:p>
          <a:p>
            <a:pPr marL="0" marR="0" lvl="0" indent="0" algn="l" rtl="0">
              <a:lnSpc>
                <a:spcPct val="100000"/>
              </a:lnSpc>
              <a:spcBef>
                <a:spcPts val="0"/>
              </a:spcBef>
              <a:spcAft>
                <a:spcPts val="0"/>
              </a:spcAft>
              <a:buClr>
                <a:srgbClr val="000000"/>
              </a:buClr>
              <a:buSzPts val="1100"/>
              <a:buFont typeface="Arial"/>
              <a:buNone/>
            </a:pPr>
            <a:endParaRPr dirty="0"/>
          </a:p>
          <a:p>
            <a:pPr marL="0" marR="0" lvl="0" indent="0" algn="l" rtl="0">
              <a:lnSpc>
                <a:spcPct val="100000"/>
              </a:lnSpc>
              <a:spcBef>
                <a:spcPts val="0"/>
              </a:spcBef>
              <a:spcAft>
                <a:spcPts val="0"/>
              </a:spcAft>
              <a:buClr>
                <a:srgbClr val="000000"/>
              </a:buClr>
              <a:buSzPts val="1100"/>
              <a:buFont typeface="Arial"/>
              <a:buNone/>
            </a:pPr>
            <a:r>
              <a:rPr lang="ja-JP" dirty="0"/>
              <a:t>これらの写真は原爆によって大きな被害を受けた山王神社(一本柱の鳥居がある場所)のクスノキの写真です。</a:t>
            </a:r>
            <a:endParaRPr dirty="0"/>
          </a:p>
          <a:p>
            <a:pPr marL="0" marR="0" lvl="0" indent="0" algn="l" rtl="0">
              <a:lnSpc>
                <a:spcPct val="100000"/>
              </a:lnSpc>
              <a:spcBef>
                <a:spcPts val="0"/>
              </a:spcBef>
              <a:spcAft>
                <a:spcPts val="0"/>
              </a:spcAft>
              <a:buClr>
                <a:srgbClr val="000000"/>
              </a:buClr>
              <a:buSzPts val="1100"/>
              <a:buFont typeface="Arial"/>
              <a:buNone/>
            </a:pPr>
            <a:r>
              <a:rPr lang="ja-JP" dirty="0"/>
              <a:t>この大きな二本のクスノキも原爆によって幹は折れ、枝も葉っぱも吹き飛ばされました。さらに、木の表面が焼かれ、一時は枯れてしまう寸前かと思われていました。しかし、今では右の写真からわかるように緑に覆われています。</a:t>
            </a:r>
            <a:endParaRPr dirty="0"/>
          </a:p>
          <a:p>
            <a:pPr marL="0" marR="0" lvl="0" indent="0" algn="l" rtl="0">
              <a:lnSpc>
                <a:spcPct val="100000"/>
              </a:lnSpc>
              <a:spcBef>
                <a:spcPts val="0"/>
              </a:spcBef>
              <a:spcAft>
                <a:spcPts val="0"/>
              </a:spcAft>
              <a:buClr>
                <a:srgbClr val="000000"/>
              </a:buClr>
              <a:buSzPts val="1100"/>
              <a:buFont typeface="Arial"/>
              <a:buNone/>
            </a:pPr>
            <a:endParaRPr dirty="0"/>
          </a:p>
          <a:p>
            <a:pPr marL="0" marR="0" lvl="0" indent="0" algn="l" rtl="0">
              <a:lnSpc>
                <a:spcPct val="100000"/>
              </a:lnSpc>
              <a:spcBef>
                <a:spcPts val="0"/>
              </a:spcBef>
              <a:spcAft>
                <a:spcPts val="0"/>
              </a:spcAft>
              <a:buClr>
                <a:srgbClr val="000000"/>
              </a:buClr>
              <a:buSzPts val="1100"/>
              <a:buFont typeface="Arial"/>
              <a:buNone/>
            </a:pPr>
            <a:r>
              <a:rPr lang="ja-JP" dirty="0"/>
              <a:t>原爆が落とされてから、</a:t>
            </a:r>
            <a:r>
              <a:rPr lang="ja-JP" b="1" dirty="0"/>
              <a:t>長崎には70年間草木が生えない</a:t>
            </a:r>
            <a:r>
              <a:rPr lang="ja-JP" dirty="0"/>
              <a:t>と</a:t>
            </a:r>
            <a:r>
              <a:rPr lang="ja-JP" altLang="en-US" dirty="0"/>
              <a:t>いわれてい</a:t>
            </a:r>
            <a:r>
              <a:rPr lang="ja-JP" dirty="0"/>
              <a:t>ました。このために、このクスノキは</a:t>
            </a:r>
            <a:r>
              <a:rPr lang="ja-JP" b="1" dirty="0"/>
              <a:t>復興</a:t>
            </a:r>
            <a:r>
              <a:rPr lang="ja-JP" dirty="0"/>
              <a:t>のシンボルとなっています。</a:t>
            </a:r>
            <a:endParaRPr dirty="0"/>
          </a:p>
          <a:p>
            <a:pPr marL="0" marR="0" lvl="0" indent="0" algn="l" rtl="0">
              <a:lnSpc>
                <a:spcPct val="100000"/>
              </a:lnSpc>
              <a:spcBef>
                <a:spcPts val="0"/>
              </a:spcBef>
              <a:spcAft>
                <a:spcPts val="0"/>
              </a:spcAft>
              <a:buClr>
                <a:srgbClr val="000000"/>
              </a:buClr>
              <a:buSzPts val="1100"/>
              <a:buFont typeface="Arial"/>
              <a:buNone/>
            </a:pPr>
            <a:endParaRPr dirty="0"/>
          </a:p>
          <a:p>
            <a:pPr marL="0" marR="0" lvl="0" indent="0" algn="l" rtl="0">
              <a:lnSpc>
                <a:spcPct val="100000"/>
              </a:lnSpc>
              <a:spcBef>
                <a:spcPts val="0"/>
              </a:spcBef>
              <a:spcAft>
                <a:spcPts val="0"/>
              </a:spcAft>
              <a:buClr>
                <a:srgbClr val="000000"/>
              </a:buClr>
              <a:buSzPts val="1100"/>
              <a:buFont typeface="Arial"/>
              <a:buNone/>
            </a:pPr>
            <a:r>
              <a:rPr lang="ja-JP" dirty="0"/>
              <a:t>また、長崎の有名な歌手（福山雅〇）がこのクスノキをもとに歌を作りました。知ってますか？？</a:t>
            </a:r>
            <a:endParaRPr dirty="0"/>
          </a:p>
          <a:p>
            <a:pPr marL="0" marR="0" lvl="0" indent="0" algn="l" rtl="0">
              <a:lnSpc>
                <a:spcPct val="100000"/>
              </a:lnSpc>
              <a:spcBef>
                <a:spcPts val="0"/>
              </a:spcBef>
              <a:spcAft>
                <a:spcPts val="0"/>
              </a:spcAft>
              <a:buClr>
                <a:srgbClr val="000000"/>
              </a:buClr>
              <a:buSzPts val="1100"/>
              <a:buFont typeface="Arial"/>
              <a:buNone/>
            </a:pPr>
            <a:endParaRPr dirty="0"/>
          </a:p>
          <a:p>
            <a:pPr marL="0" marR="0" lvl="0" indent="0" algn="l" rtl="0">
              <a:lnSpc>
                <a:spcPct val="100000"/>
              </a:lnSpc>
              <a:spcBef>
                <a:spcPts val="0"/>
              </a:spcBef>
              <a:spcAft>
                <a:spcPts val="0"/>
              </a:spcAft>
              <a:buClr>
                <a:srgbClr val="000000"/>
              </a:buClr>
              <a:buSzPts val="1100"/>
              <a:buFont typeface="Arial"/>
              <a:buNone/>
            </a:pPr>
            <a:endParaRPr dirty="0"/>
          </a:p>
          <a:p>
            <a:pPr marL="0" marR="0" lvl="0" indent="0" algn="l" rtl="0">
              <a:lnSpc>
                <a:spcPct val="100000"/>
              </a:lnSpc>
              <a:spcBef>
                <a:spcPts val="0"/>
              </a:spcBef>
              <a:spcAft>
                <a:spcPts val="0"/>
              </a:spcAft>
              <a:buClr>
                <a:srgbClr val="000000"/>
              </a:buClr>
              <a:buSzPts val="1100"/>
              <a:buFont typeface="Arial"/>
              <a:buNone/>
            </a:pPr>
            <a:r>
              <a:rPr lang="ja-JP" dirty="0"/>
              <a:t>写真：「山王神社」</a:t>
            </a:r>
            <a:endParaRPr dirty="0"/>
          </a:p>
          <a:p>
            <a:pPr marL="0" marR="0" lvl="0" indent="0" algn="l" rtl="0">
              <a:lnSpc>
                <a:spcPct val="100000"/>
              </a:lnSpc>
              <a:spcBef>
                <a:spcPts val="0"/>
              </a:spcBef>
              <a:spcAft>
                <a:spcPts val="0"/>
              </a:spcAft>
              <a:buClr>
                <a:srgbClr val="000000"/>
              </a:buClr>
              <a:buSzPts val="1100"/>
              <a:buFont typeface="Arial"/>
              <a:buNone/>
            </a:pPr>
            <a:endParaRPr dirty="0"/>
          </a:p>
        </p:txBody>
      </p:sp>
    </p:spTree>
    <p:extLst>
      <p:ext uri="{BB962C8B-B14F-4D97-AF65-F5344CB8AC3E}">
        <p14:creationId xmlns:p14="http://schemas.microsoft.com/office/powerpoint/2010/main" val="3530149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6: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16: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dirty="0"/>
              <a:t>今まで長崎原爆がどういったものだったのか、建物などの被害はどのようなものだったのか、学んできましたね。</a:t>
            </a:r>
            <a:endParaRPr dirty="0"/>
          </a:p>
          <a:p>
            <a:pPr marL="0" lvl="0" indent="0" algn="l" rtl="0">
              <a:lnSpc>
                <a:spcPct val="100000"/>
              </a:lnSpc>
              <a:spcBef>
                <a:spcPts val="0"/>
              </a:spcBef>
              <a:spcAft>
                <a:spcPts val="0"/>
              </a:spcAft>
              <a:buSzPts val="1100"/>
              <a:buNone/>
            </a:pPr>
            <a:r>
              <a:rPr lang="ja-JP" dirty="0"/>
              <a:t>ここからは皆さんと同じ学年の方がどのような経験をしてきたか、被爆者の手記の一部を紹介していきます。</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この文章は瞳の中のこどもたちという紙芝居の中の一部です。</a:t>
            </a:r>
            <a:r>
              <a:rPr lang="ja-JP" altLang="en-US" dirty="0"/>
              <a:t>こ</a:t>
            </a:r>
            <a:r>
              <a:rPr lang="ja-JP" dirty="0"/>
              <a:t>の紙芝居の主人公は先生で、生徒とのかかわりも描かれています。中には先生の腕の中で息を引き取った生徒の場面もあります。</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あなたの友達や、先生が急にいなくなること、想像できますか？？</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※参照</a:t>
            </a:r>
            <a:endParaRPr dirty="0"/>
          </a:p>
          <a:p>
            <a:pPr marL="0" lvl="0" indent="0" algn="l" rtl="0">
              <a:lnSpc>
                <a:spcPct val="100000"/>
              </a:lnSpc>
              <a:spcBef>
                <a:spcPts val="0"/>
              </a:spcBef>
              <a:spcAft>
                <a:spcPts val="0"/>
              </a:spcAft>
              <a:buClr>
                <a:schemeClr val="dk1"/>
              </a:buClr>
              <a:buSzPts val="1100"/>
              <a:buFont typeface="Arial"/>
              <a:buNone/>
            </a:pPr>
            <a:r>
              <a:rPr lang="ja-JP" dirty="0">
                <a:solidFill>
                  <a:schemeClr val="dk1"/>
                </a:solidFill>
              </a:rPr>
              <a:t>長崎から伝える平和の紙芝居コンクール</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ja-JP" u="sng" dirty="0">
                <a:solidFill>
                  <a:schemeClr val="hlink"/>
                </a:solidFill>
                <a:hlinkClick r:id="rId3"/>
              </a:rPr>
              <a:t>https://nagasakipeace.jp/content/files/kamishibai/kamishibai_zuroku.pdf</a:t>
            </a:r>
            <a:endParaRPr dirty="0">
              <a:solidFill>
                <a:schemeClr val="dk1"/>
              </a:solidFill>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※多少難しい漢字が入っていますが、手記からそのまま抜き出したのであえて漢字のままにしています。ご了承ください。</a:t>
            </a:r>
            <a:endParaRPr dirty="0"/>
          </a:p>
        </p:txBody>
      </p:sp>
    </p:spTree>
    <p:extLst>
      <p:ext uri="{BB962C8B-B14F-4D97-AF65-F5344CB8AC3E}">
        <p14:creationId xmlns:p14="http://schemas.microsoft.com/office/powerpoint/2010/main" val="2833805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7: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17: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dirty="0"/>
              <a:t>山脇さんは8月9日、自宅にお父さん宛ての連絡板を残して防空壕に避難しました。</a:t>
            </a:r>
            <a:endParaRPr dirty="0"/>
          </a:p>
          <a:p>
            <a:pPr marL="0" lvl="0" indent="0" algn="l" rtl="0">
              <a:lnSpc>
                <a:spcPct val="100000"/>
              </a:lnSpc>
              <a:spcBef>
                <a:spcPts val="0"/>
              </a:spcBef>
              <a:spcAft>
                <a:spcPts val="0"/>
              </a:spcAft>
              <a:buSzPts val="1100"/>
              <a:buNone/>
            </a:pPr>
            <a:r>
              <a:rPr lang="ja-JP" dirty="0"/>
              <a:t>8月10日、帰宅しないお父さんを心配し</a:t>
            </a:r>
            <a:r>
              <a:rPr lang="ja-JP" altLang="en-US" dirty="0"/>
              <a:t>た山脇さんは</a:t>
            </a:r>
            <a:r>
              <a:rPr lang="ja-JP" dirty="0"/>
              <a:t>、</a:t>
            </a:r>
            <a:r>
              <a:rPr lang="ja-JP" altLang="en-US" dirty="0"/>
              <a:t>お兄さんたちと一緒に</a:t>
            </a:r>
            <a:r>
              <a:rPr lang="ja-JP" dirty="0"/>
              <a:t>お父さんの職場へ</a:t>
            </a:r>
            <a:r>
              <a:rPr lang="ja-JP" altLang="en-US" dirty="0"/>
              <a:t>向かい</a:t>
            </a:r>
            <a:r>
              <a:rPr lang="ja-JP" dirty="0"/>
              <a:t>、</a:t>
            </a:r>
            <a:r>
              <a:rPr lang="ja-JP" altLang="en-US" dirty="0"/>
              <a:t>そこで</a:t>
            </a:r>
            <a:r>
              <a:rPr lang="ja-JP" dirty="0"/>
              <a:t>お父さんの遺体と対面しました。</a:t>
            </a:r>
            <a:r>
              <a:rPr lang="ja-JP" altLang="en-US" dirty="0"/>
              <a:t>お父さんの職場は爆心地からわずか</a:t>
            </a:r>
            <a:r>
              <a:rPr lang="en-US" altLang="ja-JP" dirty="0"/>
              <a:t>500</a:t>
            </a:r>
            <a:r>
              <a:rPr lang="ja-JP" altLang="en-US" dirty="0"/>
              <a:t>ｍほどの場所にありました。山脇さんは、</a:t>
            </a:r>
            <a:r>
              <a:rPr lang="ja-JP" dirty="0"/>
              <a:t>お兄さん</a:t>
            </a:r>
            <a:r>
              <a:rPr lang="ja-JP" altLang="en-US" dirty="0"/>
              <a:t>たち</a:t>
            </a:r>
            <a:r>
              <a:rPr lang="ja-JP" dirty="0"/>
              <a:t>と一緒に自分たちの手でお父さんを火葬し、8月11日、遺骨を拾いに行きました。</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この文章はお父さんを探しに行った時に爆心地に近い場所に行った時のシーンです。</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この文から分かること</a:t>
            </a:r>
            <a:endParaRPr dirty="0"/>
          </a:p>
          <a:p>
            <a:pPr marL="0" lvl="0" indent="0" algn="l" rtl="0">
              <a:lnSpc>
                <a:spcPct val="100000"/>
              </a:lnSpc>
              <a:spcBef>
                <a:spcPts val="0"/>
              </a:spcBef>
              <a:spcAft>
                <a:spcPts val="0"/>
              </a:spcAft>
              <a:buSzPts val="1100"/>
              <a:buNone/>
            </a:pPr>
            <a:r>
              <a:rPr lang="ja-JP" dirty="0"/>
              <a:t>・たくさんの方が亡くなり、地面に積み重なっていたこと</a:t>
            </a:r>
            <a:endParaRPr dirty="0"/>
          </a:p>
          <a:p>
            <a:pPr marL="0" lvl="0" indent="0" algn="l" rtl="0">
              <a:lnSpc>
                <a:spcPct val="100000"/>
              </a:lnSpc>
              <a:spcBef>
                <a:spcPts val="0"/>
              </a:spcBef>
              <a:spcAft>
                <a:spcPts val="0"/>
              </a:spcAft>
              <a:buSzPts val="1100"/>
              <a:buNone/>
            </a:pPr>
            <a:r>
              <a:rPr lang="ja-JP" dirty="0"/>
              <a:t>・目を閉じてしまいたいほどの光景が広がっていたということ</a:t>
            </a:r>
            <a:endParaRPr dirty="0"/>
          </a:p>
          <a:p>
            <a:pPr marL="0" lvl="0" indent="0" algn="l" rtl="0">
              <a:lnSpc>
                <a:spcPct val="100000"/>
              </a:lnSpc>
              <a:spcBef>
                <a:spcPts val="0"/>
              </a:spcBef>
              <a:spcAft>
                <a:spcPts val="0"/>
              </a:spcAft>
              <a:buSzPts val="1100"/>
              <a:buNone/>
            </a:pPr>
            <a:r>
              <a:rPr lang="ja-JP" dirty="0"/>
              <a:t>・気をつけて歩かないと、遺体の皮が剥がれてしまったりするということ</a:t>
            </a:r>
            <a:endParaRPr dirty="0"/>
          </a:p>
          <a:p>
            <a:pPr marL="0" lvl="0" indent="0" algn="l" rtl="0">
              <a:lnSpc>
                <a:spcPct val="100000"/>
              </a:lnSpc>
              <a:spcBef>
                <a:spcPts val="0"/>
              </a:spcBef>
              <a:spcAft>
                <a:spcPts val="0"/>
              </a:spcAft>
              <a:buSzPts val="1100"/>
              <a:buNone/>
            </a:pPr>
            <a:r>
              <a:rPr lang="ja-JP" dirty="0"/>
              <a:t>　　　（最後の一文）「それでもひどく</a:t>
            </a:r>
            <a:r>
              <a:rPr lang="ja-JP" altLang="en-US" dirty="0"/>
              <a:t>気</a:t>
            </a:r>
            <a:r>
              <a:rPr lang="ja-JP" dirty="0"/>
              <a:t>をつかわねばならなかったのです。」</a:t>
            </a:r>
            <a:endParaRPr dirty="0"/>
          </a:p>
          <a:p>
            <a:pPr marL="0" lvl="0" indent="0" algn="l" rtl="0">
              <a:lnSpc>
                <a:spcPct val="100000"/>
              </a:lnSpc>
              <a:spcBef>
                <a:spcPts val="0"/>
              </a:spcBef>
              <a:spcAft>
                <a:spcPts val="0"/>
              </a:spcAft>
              <a:buSzPts val="1100"/>
              <a:buNone/>
            </a:pPr>
            <a:r>
              <a:rPr lang="ja-JP" dirty="0"/>
              <a:t>　　　　　　　　　　→遺体は火傷などで傷がひどく、少し触れてしまっただけで皮や肉が剥がれてしまう恐れがあったため</a:t>
            </a:r>
            <a:endParaRPr dirty="0"/>
          </a:p>
        </p:txBody>
      </p:sp>
    </p:spTree>
    <p:extLst>
      <p:ext uri="{BB962C8B-B14F-4D97-AF65-F5344CB8AC3E}">
        <p14:creationId xmlns:p14="http://schemas.microsoft.com/office/powerpoint/2010/main" val="1563253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8: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18: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sz="1200" dirty="0">
                <a:solidFill>
                  <a:schemeClr val="dk1"/>
                </a:solidFill>
                <a:latin typeface="Calibri"/>
                <a:ea typeface="Calibri"/>
                <a:cs typeface="Calibri"/>
                <a:sym typeface="Calibri"/>
              </a:rPr>
              <a:t>原子爆弾が落ちた当時10歳だった下平作江（しもひらさくえ）さんの体験の一部です。下平さんは防空壕の中で被爆し、原爆でお母さん、お兄さん、お姉さんを失いました。また、原爆投下から10年後に、妹さんも失いました。上記は、妹さんについての内容です。</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ja-JP" sz="1200" dirty="0">
                <a:solidFill>
                  <a:schemeClr val="dk1"/>
                </a:solidFill>
                <a:latin typeface="Calibri"/>
                <a:ea typeface="Calibri"/>
                <a:cs typeface="Calibri"/>
                <a:sym typeface="Calibri"/>
              </a:rPr>
              <a:t>差別＝妹さん、傷に関して同級生から悪口を言われた。</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ja-JP" sz="1200" dirty="0">
                <a:solidFill>
                  <a:schemeClr val="dk1"/>
                </a:solidFill>
                <a:latin typeface="Calibri"/>
                <a:ea typeface="Calibri"/>
                <a:cs typeface="Calibri"/>
                <a:sym typeface="Calibri"/>
              </a:rPr>
              <a:t>ーメモー</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ja-JP" sz="1200" dirty="0">
                <a:solidFill>
                  <a:schemeClr val="dk1"/>
                </a:solidFill>
                <a:latin typeface="Calibri"/>
                <a:ea typeface="Calibri"/>
                <a:cs typeface="Calibri"/>
                <a:sym typeface="Calibri"/>
              </a:rPr>
              <a:t>下平さんの妹さんの傷口とは、盲腸の術後の傷を指します。被爆したことにより白血球が減少し、傷口がふさがりにくかったのではないかと書かれています。</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ja-JP"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sz="1200" dirty="0">
                <a:solidFill>
                  <a:schemeClr val="dk1"/>
                </a:solidFill>
                <a:latin typeface="Calibri"/>
                <a:ea typeface="Calibri"/>
                <a:cs typeface="Calibri"/>
                <a:sym typeface="Calibri"/>
              </a:rPr>
              <a:t>（ガマと関連すると思い載せています。ご参考までに。）</a:t>
            </a:r>
          </a:p>
          <a:p>
            <a:pPr marL="0" lvl="0" indent="0" algn="l" rtl="0">
              <a:lnSpc>
                <a:spcPct val="100000"/>
              </a:lnSpc>
              <a:spcBef>
                <a:spcPts val="0"/>
              </a:spcBef>
              <a:spcAft>
                <a:spcPts val="0"/>
              </a:spcAft>
              <a:buSzPts val="1100"/>
              <a:buNone/>
            </a:pPr>
            <a:r>
              <a:rPr lang="ja-JP" sz="1200" dirty="0">
                <a:solidFill>
                  <a:schemeClr val="dk1"/>
                </a:solidFill>
                <a:latin typeface="Calibri"/>
                <a:ea typeface="Calibri"/>
                <a:cs typeface="Calibri"/>
                <a:sym typeface="Calibri"/>
              </a:rPr>
              <a:t>●防空壕について</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ja-JP" sz="1200" dirty="0">
                <a:solidFill>
                  <a:schemeClr val="dk1"/>
                </a:solidFill>
                <a:latin typeface="Calibri"/>
                <a:ea typeface="Calibri"/>
                <a:cs typeface="Calibri"/>
                <a:sym typeface="Calibri"/>
              </a:rPr>
              <a:t>防空壕と</a:t>
            </a:r>
            <a:r>
              <a:rPr lang="ja-JP" altLang="en-US" sz="1200" dirty="0">
                <a:solidFill>
                  <a:schemeClr val="dk1"/>
                </a:solidFill>
                <a:latin typeface="Calibri"/>
                <a:ea typeface="Calibri"/>
                <a:cs typeface="Calibri"/>
                <a:sym typeface="Calibri"/>
              </a:rPr>
              <a:t>は</a:t>
            </a:r>
            <a:r>
              <a:rPr lang="ja-JP" sz="1200" dirty="0">
                <a:solidFill>
                  <a:schemeClr val="dk1"/>
                </a:solidFill>
                <a:latin typeface="Calibri"/>
                <a:ea typeface="Calibri"/>
                <a:cs typeface="Calibri"/>
                <a:sym typeface="Calibri"/>
              </a:rPr>
              <a:t>、空襲警報</a:t>
            </a:r>
            <a:r>
              <a:rPr lang="ja-JP" altLang="en-US" sz="1200" dirty="0">
                <a:solidFill>
                  <a:schemeClr val="dk1"/>
                </a:solidFill>
                <a:latin typeface="Calibri"/>
                <a:ea typeface="Calibri"/>
                <a:cs typeface="Calibri"/>
                <a:sym typeface="Calibri"/>
              </a:rPr>
              <a:t>など</a:t>
            </a:r>
            <a:r>
              <a:rPr lang="ja-JP" sz="1200" dirty="0">
                <a:solidFill>
                  <a:schemeClr val="dk1"/>
                </a:solidFill>
                <a:latin typeface="Calibri"/>
                <a:ea typeface="Calibri"/>
                <a:cs typeface="Calibri"/>
                <a:sym typeface="Calibri"/>
              </a:rPr>
              <a:t>が発令された場合などに人々が避難</a:t>
            </a:r>
            <a:r>
              <a:rPr lang="ja-JP" altLang="en-US" sz="1200" dirty="0">
                <a:solidFill>
                  <a:schemeClr val="dk1"/>
                </a:solidFill>
                <a:latin typeface="Calibri"/>
                <a:ea typeface="Calibri"/>
                <a:cs typeface="Calibri"/>
                <a:sym typeface="Calibri"/>
              </a:rPr>
              <a:t>していた場所です</a:t>
            </a:r>
            <a:r>
              <a:rPr lang="ja-JP" sz="1200" dirty="0">
                <a:solidFill>
                  <a:schemeClr val="dk1"/>
                </a:solidFill>
                <a:latin typeface="Calibri"/>
                <a:ea typeface="Calibri"/>
                <a:cs typeface="Calibri"/>
                <a:sym typeface="Calibri"/>
              </a:rPr>
              <a:t>。戦時中、爆弾に備えて掘られたものが多く、沖縄のガマとは違い、自然のものは少なかったです。</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ja-JP" sz="1200" dirty="0">
                <a:solidFill>
                  <a:schemeClr val="dk1"/>
                </a:solidFill>
                <a:latin typeface="Calibri"/>
                <a:ea typeface="Calibri"/>
                <a:cs typeface="Calibri"/>
                <a:sym typeface="Calibri"/>
              </a:rPr>
              <a:t>以下、下平さんの防空壕での出来事。</a:t>
            </a:r>
            <a:endParaRPr lang="en-US" altLang="ja-JP"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ja-JP" sz="1200" dirty="0">
                <a:solidFill>
                  <a:schemeClr val="dk1"/>
                </a:solidFill>
                <a:latin typeface="Calibri"/>
                <a:ea typeface="Calibri"/>
                <a:cs typeface="Calibri"/>
                <a:sym typeface="Calibri"/>
              </a:rPr>
              <a:t>防空壕のなかの空気はだんだん臭くなっていき、いきもつまるような気がしました。</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ja-JP" sz="1200" dirty="0">
                <a:solidFill>
                  <a:schemeClr val="dk1"/>
                </a:solidFill>
                <a:latin typeface="Calibri"/>
                <a:ea typeface="Calibri"/>
                <a:cs typeface="Calibri"/>
                <a:sym typeface="Calibri"/>
              </a:rPr>
              <a:t>夕方になってから壕の入口で声がしたのです。</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ja-JP" sz="1200" dirty="0">
                <a:solidFill>
                  <a:schemeClr val="dk1"/>
                </a:solidFill>
                <a:latin typeface="Calibri"/>
                <a:ea typeface="Calibri"/>
                <a:cs typeface="Calibri"/>
                <a:sym typeface="Calibri"/>
              </a:rPr>
              <a:t>「あっ父ちゃんだ」と思うと妹といっしょに、わんわんと声をあげて泣きました。</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4189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9: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9: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a:t>今まで長崎原爆の被害や、実際に経験した方の体験記を読んでみましたね。それではここでクイズです。この数字が何を表すか、皆さん予想してみてください！</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ja-JP"/>
              <a:t>生徒からの予想がでなかったら、、、</a:t>
            </a:r>
            <a:endParaRPr/>
          </a:p>
          <a:p>
            <a:pPr marL="0" lvl="0" indent="0" algn="l" rtl="0">
              <a:lnSpc>
                <a:spcPct val="100000"/>
              </a:lnSpc>
              <a:spcBef>
                <a:spcPts val="0"/>
              </a:spcBef>
              <a:spcAft>
                <a:spcPts val="0"/>
              </a:spcAft>
              <a:buSzPts val="1100"/>
              <a:buNone/>
            </a:pPr>
            <a:r>
              <a:rPr lang="ja-JP"/>
              <a:t>３択</a:t>
            </a:r>
            <a:endParaRPr/>
          </a:p>
          <a:p>
            <a:pPr marL="0" lvl="0" indent="0" algn="l" rtl="0">
              <a:lnSpc>
                <a:spcPct val="100000"/>
              </a:lnSpc>
              <a:spcBef>
                <a:spcPts val="0"/>
              </a:spcBef>
              <a:spcAft>
                <a:spcPts val="0"/>
              </a:spcAft>
              <a:buSzPts val="1100"/>
              <a:buNone/>
            </a:pPr>
            <a:r>
              <a:rPr lang="ja-JP"/>
              <a:t>①被爆者の数</a:t>
            </a:r>
            <a:endParaRPr/>
          </a:p>
          <a:p>
            <a:pPr marL="0" lvl="0" indent="0" algn="l" rtl="0">
              <a:lnSpc>
                <a:spcPct val="100000"/>
              </a:lnSpc>
              <a:spcBef>
                <a:spcPts val="0"/>
              </a:spcBef>
              <a:spcAft>
                <a:spcPts val="0"/>
              </a:spcAft>
              <a:buSzPts val="1100"/>
              <a:buNone/>
            </a:pPr>
            <a:r>
              <a:rPr lang="ja-JP"/>
              <a:t>②壊れた家の数</a:t>
            </a:r>
            <a:endParaRPr/>
          </a:p>
          <a:p>
            <a:pPr marL="0" lvl="0" indent="0" algn="l" rtl="0">
              <a:lnSpc>
                <a:spcPct val="100000"/>
              </a:lnSpc>
              <a:spcBef>
                <a:spcPts val="0"/>
              </a:spcBef>
              <a:spcAft>
                <a:spcPts val="0"/>
              </a:spcAft>
              <a:buSzPts val="1100"/>
              <a:buNone/>
            </a:pPr>
            <a:r>
              <a:rPr lang="ja-JP"/>
              <a:t>③核兵器の数</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17118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dirty="0"/>
              <a:t>【さらっと紹介】</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（学習を始める前に）みなさんは長崎のことを知っていますか？？このスライドに見えるのは長崎の有名なものです！</a:t>
            </a:r>
            <a:endParaRPr dirty="0"/>
          </a:p>
          <a:p>
            <a:pPr marL="0" lvl="0" indent="0" algn="l" rtl="0">
              <a:lnSpc>
                <a:spcPct val="100000"/>
              </a:lnSpc>
              <a:spcBef>
                <a:spcPts val="0"/>
              </a:spcBef>
              <a:spcAft>
                <a:spcPts val="0"/>
              </a:spcAft>
              <a:buSzPts val="1100"/>
              <a:buNone/>
            </a:pPr>
            <a:r>
              <a:rPr lang="ja-JP" dirty="0"/>
              <a:t>分かる人？？観光名所（Glover garden）、名物（Castella）、歴史（The Church）、沖縄との共通点（US military bases）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b="0" dirty="0"/>
              <a:t>左下の船は軍艦です。</a:t>
            </a:r>
            <a:r>
              <a:rPr lang="ja-JP" b="1" dirty="0"/>
              <a:t>実は、長崎も佐世保というところに米軍基地があります。</a:t>
            </a:r>
            <a:endParaRPr dirty="0"/>
          </a:p>
          <a:p>
            <a:pPr marL="0" lvl="0" indent="0" algn="l" rtl="0">
              <a:lnSpc>
                <a:spcPct val="100000"/>
              </a:lnSpc>
              <a:spcBef>
                <a:spcPts val="0"/>
              </a:spcBef>
              <a:spcAft>
                <a:spcPts val="0"/>
              </a:spcAft>
              <a:buSzPts val="1100"/>
              <a:buNone/>
            </a:pPr>
            <a:r>
              <a:rPr lang="ja-JP" sz="1100" b="0" i="0" u="none" strike="noStrike" cap="none" dirty="0">
                <a:solidFill>
                  <a:srgbClr val="000000"/>
                </a:solidFill>
                <a:latin typeface="Arial"/>
                <a:ea typeface="Arial"/>
                <a:cs typeface="Arial"/>
                <a:sym typeface="Arial"/>
              </a:rPr>
              <a:t>※沖縄と共通する部分なので省略しない</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外国とのつながりの歴史を簡単に紹介。(画像に関連して)</a:t>
            </a:r>
            <a:endParaRPr dirty="0"/>
          </a:p>
          <a:p>
            <a:pPr marL="0" lvl="0" indent="0" algn="l" rtl="0">
              <a:lnSpc>
                <a:spcPct val="100000"/>
              </a:lnSpc>
              <a:spcBef>
                <a:spcPts val="0"/>
              </a:spcBef>
              <a:spcAft>
                <a:spcPts val="0"/>
              </a:spcAft>
              <a:buSzPts val="1100"/>
              <a:buNone/>
            </a:pPr>
            <a:r>
              <a:rPr lang="ja-JP" dirty="0"/>
              <a:t>長崎は</a:t>
            </a:r>
            <a:r>
              <a:rPr lang="ja-JP" altLang="en-US" dirty="0"/>
              <a:t>江戸時代</a:t>
            </a:r>
            <a:r>
              <a:rPr lang="ja-JP" dirty="0"/>
              <a:t>、</a:t>
            </a:r>
            <a:r>
              <a:rPr lang="ja-JP" altLang="en-US" dirty="0"/>
              <a:t>「鎖国」政策中も、</a:t>
            </a:r>
            <a:r>
              <a:rPr lang="ja-JP" dirty="0"/>
              <a:t>世界へと開かれた窓として主にオランダ</a:t>
            </a:r>
            <a:r>
              <a:rPr lang="ja-JP" altLang="en-US" dirty="0"/>
              <a:t>など</a:t>
            </a:r>
            <a:r>
              <a:rPr lang="ja-JP" dirty="0"/>
              <a:t>と貿易を行っていました（出島）。</a:t>
            </a:r>
            <a:r>
              <a:rPr lang="ja-JP" altLang="en-US" dirty="0"/>
              <a:t>現在の</a:t>
            </a:r>
            <a:r>
              <a:rPr lang="ja-JP" dirty="0"/>
              <a:t>中国と</a:t>
            </a:r>
            <a:r>
              <a:rPr lang="ja-JP" altLang="en-US" dirty="0"/>
              <a:t>なっている地域と</a:t>
            </a:r>
            <a:r>
              <a:rPr lang="ja-JP" dirty="0"/>
              <a:t>の</a:t>
            </a:r>
            <a:endParaRPr lang="en-US" altLang="ja-JP" dirty="0"/>
          </a:p>
          <a:p>
            <a:pPr marL="0" lvl="0" indent="0" algn="l" rtl="0">
              <a:lnSpc>
                <a:spcPct val="100000"/>
              </a:lnSpc>
              <a:spcBef>
                <a:spcPts val="0"/>
              </a:spcBef>
              <a:spcAft>
                <a:spcPts val="0"/>
              </a:spcAft>
              <a:buSzPts val="1100"/>
              <a:buNone/>
            </a:pPr>
            <a:r>
              <a:rPr lang="ja-JP" dirty="0"/>
              <a:t>やり取りも多く、中国人がたくさん住んでいる地域もありました。また、キリスト教も広く伝わっており、長崎には教会がたくさんあります。</a:t>
            </a:r>
            <a:endParaRPr dirty="0"/>
          </a:p>
          <a:p>
            <a:pPr marL="0" lvl="0" indent="0" algn="l" rtl="0">
              <a:lnSpc>
                <a:spcPct val="100000"/>
              </a:lnSpc>
              <a:spcBef>
                <a:spcPts val="0"/>
              </a:spcBef>
              <a:spcAft>
                <a:spcPts val="0"/>
              </a:spcAft>
              <a:buSzPts val="1100"/>
              <a:buNone/>
            </a:pPr>
            <a:r>
              <a:rPr lang="ja-JP" dirty="0"/>
              <a:t>→海外との繋がりが深い！</a:t>
            </a:r>
            <a:endParaRPr dirty="0"/>
          </a:p>
          <a:p>
            <a:pPr marL="0" lvl="0" indent="0" algn="l" rtl="0">
              <a:lnSpc>
                <a:spcPct val="100000"/>
              </a:lnSpc>
              <a:spcBef>
                <a:spcPts val="0"/>
              </a:spcBef>
              <a:spcAft>
                <a:spcPts val="0"/>
              </a:spcAft>
              <a:buSzPts val="1100"/>
              <a:buNone/>
            </a:pPr>
            <a:endParaRPr dirty="0"/>
          </a:p>
          <a:p>
            <a:pPr marL="0" lvl="0" indent="0" algn="l" rtl="0">
              <a:lnSpc>
                <a:spcPct val="115000"/>
              </a:lnSpc>
              <a:spcBef>
                <a:spcPts val="0"/>
              </a:spcBef>
              <a:spcAft>
                <a:spcPts val="0"/>
              </a:spcAft>
              <a:buClr>
                <a:schemeClr val="dk1"/>
              </a:buClr>
              <a:buSzPts val="1100"/>
              <a:buFont typeface="Arial"/>
              <a:buNone/>
            </a:pPr>
            <a:r>
              <a:rPr lang="ja-JP" dirty="0">
                <a:solidFill>
                  <a:schemeClr val="dk1"/>
                </a:solidFill>
              </a:rPr>
              <a:t>皆さん、長崎に関してたくさん知っていましたね！今日はそんな長崎で起きた悲しい歴史について学びましょう。</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dirty="0">
                <a:solidFill>
                  <a:schemeClr val="dk1"/>
                </a:solidFill>
              </a:rPr>
              <a:t>※イラスト（右上より）</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dirty="0">
                <a:solidFill>
                  <a:schemeClr val="dk1"/>
                </a:solidFill>
              </a:rPr>
              <a:t>ペンギン水族館、ちゃんぽん、長崎ランタンフェスティバル</a:t>
            </a:r>
            <a:r>
              <a:rPr lang="ja-JP" dirty="0"/>
              <a:t>、大浦天主堂、カステラ</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dirty="0">
                <a:solidFill>
                  <a:schemeClr val="dk1"/>
                </a:solidFill>
              </a:rPr>
              <a:t>ミルクセーキ（シャーベット）、</a:t>
            </a:r>
            <a:r>
              <a:rPr lang="ja-JP" altLang="ja-JP" dirty="0">
                <a:solidFill>
                  <a:schemeClr val="dk1"/>
                </a:solidFill>
              </a:rPr>
              <a:t>角煮まんじゅう、</a:t>
            </a:r>
            <a:r>
              <a:rPr lang="ja-JP" dirty="0">
                <a:solidFill>
                  <a:schemeClr val="dk1"/>
                </a:solidFill>
              </a:rPr>
              <a:t>ハウステンボス（風車）、グラバー園（グラバー邸）</a:t>
            </a:r>
            <a:r>
              <a:rPr lang="ja-JP" altLang="en-US" dirty="0">
                <a:solidFill>
                  <a:schemeClr val="dk1"/>
                </a:solidFill>
              </a:rPr>
              <a:t>、</a:t>
            </a:r>
            <a:r>
              <a:rPr lang="ja-JP" altLang="ja-JP" dirty="0">
                <a:solidFill>
                  <a:schemeClr val="dk1"/>
                </a:solidFill>
              </a:rPr>
              <a:t>米軍基地、</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ja-JP" dirty="0">
                <a:solidFill>
                  <a:schemeClr val="dk1"/>
                </a:solidFill>
              </a:rPr>
              <a:t>イラスト：フリー素材</a:t>
            </a:r>
            <a:endParaRPr dirty="0"/>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p:txBody>
      </p:sp>
      <p:sp>
        <p:nvSpPr>
          <p:cNvPr id="89" name="Google Shape;89;p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023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0: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20: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dirty="0"/>
              <a:t>核兵器のこわいところは・・・</a:t>
            </a:r>
            <a:endParaRPr dirty="0"/>
          </a:p>
          <a:p>
            <a:pPr marL="0" lvl="0" indent="0" algn="l" rtl="0">
              <a:lnSpc>
                <a:spcPct val="100000"/>
              </a:lnSpc>
              <a:spcBef>
                <a:spcPts val="0"/>
              </a:spcBef>
              <a:spcAft>
                <a:spcPts val="0"/>
              </a:spcAft>
              <a:buSzPts val="1100"/>
              <a:buNone/>
            </a:pPr>
            <a:r>
              <a:rPr lang="ja-JP" dirty="0"/>
              <a:t>・爆発時の大きなエネルギー（6枚目のスライドのように、町が無くなってしまう。）</a:t>
            </a:r>
            <a:endParaRPr dirty="0"/>
          </a:p>
          <a:p>
            <a:pPr marL="0" lvl="0" indent="0" algn="l" rtl="0">
              <a:lnSpc>
                <a:spcPct val="100000"/>
              </a:lnSpc>
              <a:spcBef>
                <a:spcPts val="0"/>
              </a:spcBef>
              <a:spcAft>
                <a:spcPts val="0"/>
              </a:spcAft>
              <a:buSzPts val="1100"/>
              <a:buNone/>
            </a:pPr>
            <a:r>
              <a:rPr lang="ja-JP" dirty="0"/>
              <a:t>・放射線を出す（被爆者を長く苦しめている。がんの発生率が高い。）</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使用された都市の破壊、科学的に解明されていないことが多く未来にどんな影響が残るかわからない点</a:t>
            </a:r>
            <a:endParaRPr dirty="0"/>
          </a:p>
        </p:txBody>
      </p:sp>
    </p:spTree>
    <p:extLst>
      <p:ext uri="{BB962C8B-B14F-4D97-AF65-F5344CB8AC3E}">
        <p14:creationId xmlns:p14="http://schemas.microsoft.com/office/powerpoint/2010/main" val="395266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21: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sz="1100" b="0" i="0" u="none" strike="noStrike" cap="none">
                <a:solidFill>
                  <a:srgbClr val="000000"/>
                </a:solidFill>
                <a:latin typeface="Arial"/>
                <a:ea typeface="Arial"/>
                <a:cs typeface="Arial"/>
                <a:sym typeface="Arial"/>
              </a:rPr>
              <a:t>現在、世界には約13,000発以上の核兵器が存在しています。</a:t>
            </a:r>
            <a:endParaRPr b="0"/>
          </a:p>
          <a:p>
            <a:pPr marL="0" lvl="0" indent="0" algn="l" rtl="0">
              <a:lnSpc>
                <a:spcPct val="100000"/>
              </a:lnSpc>
              <a:spcBef>
                <a:spcPts val="0"/>
              </a:spcBef>
              <a:spcAft>
                <a:spcPts val="0"/>
              </a:spcAft>
              <a:buSzPts val="1100"/>
              <a:buNone/>
            </a:pPr>
            <a:r>
              <a:rPr lang="ja-JP" sz="1100" b="0" i="0" u="none" strike="noStrike" cap="none">
                <a:solidFill>
                  <a:srgbClr val="000000"/>
                </a:solidFill>
                <a:latin typeface="Arial"/>
                <a:ea typeface="Arial"/>
                <a:cs typeface="Arial"/>
                <a:sym typeface="Arial"/>
              </a:rPr>
              <a:t>青の方は2013年の核弾頭数、白の方が今年度の核弾頭数です。みてわかるように核弾頭の数は</a:t>
            </a:r>
            <a:r>
              <a:rPr lang="ja-JP"/>
              <a:t>減って</a:t>
            </a:r>
            <a:r>
              <a:rPr lang="ja-JP" sz="1100" b="0" i="0" u="none" strike="noStrike" cap="none">
                <a:solidFill>
                  <a:srgbClr val="000000"/>
                </a:solidFill>
                <a:latin typeface="Arial"/>
                <a:ea typeface="Arial"/>
                <a:cs typeface="Arial"/>
                <a:sym typeface="Arial"/>
              </a:rPr>
              <a:t>いることがわかります。</a:t>
            </a:r>
            <a:endParaRPr sz="11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ja-JP" sz="1100" b="0" i="0" u="none" strike="noStrike" cap="none">
                <a:solidFill>
                  <a:srgbClr val="000000"/>
                </a:solidFill>
                <a:latin typeface="Arial"/>
                <a:ea typeface="Arial"/>
                <a:cs typeface="Arial"/>
                <a:sym typeface="Arial"/>
              </a:rPr>
              <a:t>2013年から今年度までで、約4170発</a:t>
            </a:r>
            <a:r>
              <a:rPr lang="ja-JP"/>
              <a:t>減っ</a:t>
            </a:r>
            <a:r>
              <a:rPr lang="ja-JP" sz="1100" b="0" i="0" u="none" strike="noStrike" cap="none">
                <a:solidFill>
                  <a:srgbClr val="000000"/>
                </a:solidFill>
                <a:latin typeface="Arial"/>
                <a:ea typeface="Arial"/>
                <a:cs typeface="Arial"/>
                <a:sym typeface="Arial"/>
              </a:rPr>
              <a:t>ています。</a:t>
            </a:r>
            <a:endParaRPr b="0"/>
          </a:p>
          <a:p>
            <a:pPr marL="0" lvl="0" indent="0" algn="l" rtl="0">
              <a:lnSpc>
                <a:spcPct val="100000"/>
              </a:lnSpc>
              <a:spcBef>
                <a:spcPts val="0"/>
              </a:spcBef>
              <a:spcAft>
                <a:spcPts val="0"/>
              </a:spcAft>
              <a:buSzPts val="1100"/>
              <a:buNone/>
            </a:pPr>
            <a:r>
              <a:rPr lang="ja-JP" sz="1100" b="0" i="0" u="none" strike="noStrike" cap="none">
                <a:solidFill>
                  <a:srgbClr val="000000"/>
                </a:solidFill>
                <a:latin typeface="Arial"/>
                <a:ea typeface="Arial"/>
                <a:cs typeface="Arial"/>
                <a:sym typeface="Arial"/>
              </a:rPr>
              <a:t>しかし</a:t>
            </a:r>
            <a:r>
              <a:rPr lang="ja-JP"/>
              <a:t>減った</a:t>
            </a:r>
            <a:r>
              <a:rPr lang="ja-JP" sz="1100" b="0" i="0" u="none" strike="noStrike" cap="none">
                <a:solidFill>
                  <a:srgbClr val="000000"/>
                </a:solidFill>
                <a:latin typeface="Arial"/>
                <a:ea typeface="Arial"/>
                <a:cs typeface="Arial"/>
                <a:sym typeface="Arial"/>
              </a:rPr>
              <a:t>からといって、0になったわけではありません。</a:t>
            </a:r>
            <a:r>
              <a:rPr lang="ja-JP"/>
              <a:t>一つ一つの核兵器のパワーは広島・長崎に落とされたものよりもとても大きくなっています。</a:t>
            </a:r>
            <a:endParaRPr/>
          </a:p>
          <a:p>
            <a:pPr marL="0" lvl="0" indent="0" algn="l" rtl="0">
              <a:lnSpc>
                <a:spcPct val="100000"/>
              </a:lnSpc>
              <a:spcBef>
                <a:spcPts val="0"/>
              </a:spcBef>
              <a:spcAft>
                <a:spcPts val="0"/>
              </a:spcAft>
              <a:buSzPts val="1100"/>
              <a:buNone/>
            </a:pPr>
            <a:r>
              <a:rPr lang="ja-JP"/>
              <a:t>核兵器が</a:t>
            </a:r>
            <a:r>
              <a:rPr lang="ja-JP" sz="1100" b="0" i="0" u="none" strike="noStrike" cap="none">
                <a:solidFill>
                  <a:srgbClr val="000000"/>
                </a:solidFill>
                <a:latin typeface="Arial"/>
                <a:ea typeface="Arial"/>
                <a:cs typeface="Arial"/>
                <a:sym typeface="Arial"/>
              </a:rPr>
              <a:t>完全に無くならない限り、核兵器</a:t>
            </a:r>
            <a:r>
              <a:rPr lang="ja-JP"/>
              <a:t>の怖さは今この瞬間も、私たちに迫っているのです。</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ja-JP"/>
              <a:t>ー伝えたいことー</a:t>
            </a:r>
            <a:endParaRPr/>
          </a:p>
          <a:p>
            <a:pPr marL="0" lvl="0" indent="0" algn="l" rtl="0">
              <a:lnSpc>
                <a:spcPct val="100000"/>
              </a:lnSpc>
              <a:spcBef>
                <a:spcPts val="0"/>
              </a:spcBef>
              <a:spcAft>
                <a:spcPts val="0"/>
              </a:spcAft>
              <a:buSzPts val="1100"/>
              <a:buNone/>
            </a:pPr>
            <a:r>
              <a:rPr lang="ja-JP"/>
              <a:t>・広島・長崎に落とされたものよりも強力になっている</a:t>
            </a:r>
            <a:endParaRPr/>
          </a:p>
          <a:p>
            <a:pPr marL="0" lvl="0" indent="0" algn="l" rtl="0">
              <a:lnSpc>
                <a:spcPct val="100000"/>
              </a:lnSpc>
              <a:spcBef>
                <a:spcPts val="0"/>
              </a:spcBef>
              <a:spcAft>
                <a:spcPts val="0"/>
              </a:spcAft>
              <a:buSzPts val="1100"/>
              <a:buNone/>
            </a:pPr>
            <a:r>
              <a:rPr lang="ja-JP"/>
              <a:t>・減っているが、ゼロではないこと</a:t>
            </a:r>
            <a:endParaRPr/>
          </a:p>
        </p:txBody>
      </p:sp>
    </p:spTree>
    <p:extLst>
      <p:ext uri="{BB962C8B-B14F-4D97-AF65-F5344CB8AC3E}">
        <p14:creationId xmlns:p14="http://schemas.microsoft.com/office/powerpoint/2010/main" val="3528523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22: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dirty="0"/>
              <a:t>みなさんは今、長崎原爆について学習していますが、長崎市ではどのような平和教育が行われて</a:t>
            </a:r>
            <a:r>
              <a:rPr lang="ja-JP" altLang="en-US" dirty="0"/>
              <a:t>い</a:t>
            </a:r>
            <a:r>
              <a:rPr lang="ja-JP" dirty="0"/>
              <a:t>るのでしょうか。</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長崎では小学生の頃から長崎原爆について学んだりする平和学習が行われています。</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行われていること→スライドに挙げている項目</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・総合学習の利用</a:t>
            </a:r>
            <a:endParaRPr dirty="0"/>
          </a:p>
          <a:p>
            <a:pPr marL="0" lvl="0" indent="0" algn="l" rtl="0">
              <a:lnSpc>
                <a:spcPct val="100000"/>
              </a:lnSpc>
              <a:spcBef>
                <a:spcPts val="0"/>
              </a:spcBef>
              <a:spcAft>
                <a:spcPts val="0"/>
              </a:spcAft>
              <a:buSzPts val="1100"/>
              <a:buNone/>
            </a:pPr>
            <a:r>
              <a:rPr lang="ja-JP" dirty="0"/>
              <a:t>→数時間分利用し、平和教育の時間としています。長崎原爆について学び、さらに調べ学習をしてクラス内で発表も行っています。</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・資料館見学・フィールドワーク</a:t>
            </a:r>
            <a:endParaRPr dirty="0"/>
          </a:p>
          <a:p>
            <a:pPr marL="0" lvl="0" indent="0" algn="l" rtl="0">
              <a:lnSpc>
                <a:spcPct val="100000"/>
              </a:lnSpc>
              <a:spcBef>
                <a:spcPts val="0"/>
              </a:spcBef>
              <a:spcAft>
                <a:spcPts val="0"/>
              </a:spcAft>
              <a:buSzPts val="1100"/>
              <a:buNone/>
            </a:pPr>
            <a:r>
              <a:rPr lang="ja-JP" dirty="0"/>
              <a:t>→原爆に関する情報をたくさん得ることができる資料館にも見学に行っています。また、長崎に残っている被爆遺構にも行き、実際に自分の目で見て被害の大きさを学んでいます。</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・被爆体験講話</a:t>
            </a:r>
            <a:endParaRPr dirty="0"/>
          </a:p>
          <a:p>
            <a:pPr marL="0" lvl="0" indent="0" algn="l" rtl="0">
              <a:lnSpc>
                <a:spcPct val="100000"/>
              </a:lnSpc>
              <a:spcBef>
                <a:spcPts val="0"/>
              </a:spcBef>
              <a:spcAft>
                <a:spcPts val="0"/>
              </a:spcAft>
              <a:buSzPts val="1100"/>
              <a:buNone/>
            </a:pPr>
            <a:r>
              <a:rPr lang="ja-JP" dirty="0"/>
              <a:t>→被爆者に学校に来ていただき、実際に体験を聞いています。</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・登校日</a:t>
            </a:r>
            <a:endParaRPr dirty="0"/>
          </a:p>
          <a:p>
            <a:pPr marL="0" lvl="0" indent="0" algn="l" rtl="0">
              <a:lnSpc>
                <a:spcPct val="100000"/>
              </a:lnSpc>
              <a:spcBef>
                <a:spcPts val="0"/>
              </a:spcBef>
              <a:spcAft>
                <a:spcPts val="0"/>
              </a:spcAft>
              <a:buSzPts val="1100"/>
              <a:buNone/>
            </a:pPr>
            <a:r>
              <a:rPr lang="ja-JP" dirty="0"/>
              <a:t>→原爆が落とされた日である8月9日は夏休み中ですが、登校日となっています。その日には学校ごとに平和集会を開き、代表の生徒に平和への誓いを発表してもらったり、8月9日に向けて折った折り鶴を捧げたり、平和の歌を歌ったりしています。</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学校ごとに行っていく学習が少し違うかもしれませんが、</a:t>
            </a:r>
            <a:r>
              <a:rPr lang="ja-JP" altLang="en-US" dirty="0"/>
              <a:t>長崎の子どもたちは</a:t>
            </a:r>
            <a:r>
              <a:rPr lang="ja-JP" dirty="0"/>
              <a:t>幼い頃から中学生頃まで学びを続けています。</a:t>
            </a:r>
            <a:endParaRPr dirty="0"/>
          </a:p>
        </p:txBody>
      </p:sp>
    </p:spTree>
    <p:extLst>
      <p:ext uri="{BB962C8B-B14F-4D97-AF65-F5344CB8AC3E}">
        <p14:creationId xmlns:p14="http://schemas.microsoft.com/office/powerpoint/2010/main" val="3890201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3: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23: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dirty="0"/>
              <a:t>8月9日、小学校などで平和集会がある一方、平和公園では平和祈念式典が行われています。</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11時2分には平和公園にある長崎の鐘を鳴らし、参列者</a:t>
            </a:r>
            <a:r>
              <a:rPr lang="ja-JP" altLang="en-US" dirty="0"/>
              <a:t>は</a:t>
            </a:r>
            <a:r>
              <a:rPr lang="ja-JP" dirty="0"/>
              <a:t>黙とうをささげます。</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毎年たくさんの方が参列しますが、現在は</a:t>
            </a:r>
            <a:r>
              <a:rPr lang="ja-JP" altLang="en-US" dirty="0"/>
              <a:t>新型</a:t>
            </a:r>
            <a:r>
              <a:rPr lang="ja-JP" dirty="0"/>
              <a:t>コロナ</a:t>
            </a:r>
            <a:r>
              <a:rPr lang="ja-JP" altLang="en-US" dirty="0"/>
              <a:t>ウィルス</a:t>
            </a:r>
            <a:r>
              <a:rPr lang="ja-JP" dirty="0"/>
              <a:t>の影響で人数を制限して開催</a:t>
            </a:r>
            <a:r>
              <a:rPr lang="ja-JP" altLang="en-US" dirty="0"/>
              <a:t>されて</a:t>
            </a:r>
            <a:r>
              <a:rPr lang="ja-JP" dirty="0"/>
              <a:t>います。</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左の写真がコロナ前のもの、右がコロナ後の写真です。毎年、代表の小学生中学生も出席しています。</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もし式典の様子を見たい方は、YouTubeで様子を公開しているので、見てみてください！</a:t>
            </a:r>
            <a:endParaRPr dirty="0"/>
          </a:p>
        </p:txBody>
      </p:sp>
    </p:spTree>
    <p:extLst>
      <p:ext uri="{BB962C8B-B14F-4D97-AF65-F5344CB8AC3E}">
        <p14:creationId xmlns:p14="http://schemas.microsoft.com/office/powerpoint/2010/main" val="4183241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24: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dirty="0"/>
              <a:t>そしてこの写真は、式典が行われる平和公園にあるものです。</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左：平和の泉</a:t>
            </a:r>
            <a:endParaRPr dirty="0"/>
          </a:p>
          <a:p>
            <a:pPr marL="0" lvl="0" indent="0" algn="l" rtl="0">
              <a:lnSpc>
                <a:spcPct val="100000"/>
              </a:lnSpc>
              <a:spcBef>
                <a:spcPts val="0"/>
              </a:spcBef>
              <a:spcAft>
                <a:spcPts val="0"/>
              </a:spcAft>
              <a:buSzPts val="1100"/>
              <a:buNone/>
            </a:pPr>
            <a:r>
              <a:rPr lang="ja-JP" dirty="0"/>
              <a:t>水を求めて亡くなった方が多く、平和の泉は犠牲者を追悼。水を求めて亡くなったことから、水を用いた平和スポットがいくつかあります。（例：平和</a:t>
            </a:r>
            <a:r>
              <a:rPr lang="ja-JP" altLang="en-US" dirty="0"/>
              <a:t>祈念</a:t>
            </a:r>
            <a:r>
              <a:rPr lang="ja-JP" dirty="0"/>
              <a:t>像の土台、国立長崎原爆死没者追悼平和祈念館内など）</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泉の正面の石碑には</a:t>
            </a:r>
            <a:endParaRPr dirty="0"/>
          </a:p>
          <a:p>
            <a:pPr marL="0" lvl="0" indent="0" algn="l" rtl="0">
              <a:lnSpc>
                <a:spcPct val="100000"/>
              </a:lnSpc>
              <a:spcBef>
                <a:spcPts val="0"/>
              </a:spcBef>
              <a:spcAft>
                <a:spcPts val="0"/>
              </a:spcAft>
              <a:buSzPts val="1100"/>
              <a:buNone/>
            </a:pPr>
            <a:r>
              <a:rPr lang="ja-JP" dirty="0"/>
              <a:t>「のどが乾いてたまりませんでした　水にはあぶらのようなものが一面に浮いていました　どうしても水が欲しくて　とうとうあぶらの浮いたまま飲みました」　あの日のある少女の手記から　</a:t>
            </a:r>
            <a:endParaRPr dirty="0"/>
          </a:p>
          <a:p>
            <a:pPr marL="0" lvl="0" indent="0" algn="l" rtl="0">
              <a:lnSpc>
                <a:spcPct val="100000"/>
              </a:lnSpc>
              <a:spcBef>
                <a:spcPts val="0"/>
              </a:spcBef>
              <a:spcAft>
                <a:spcPts val="0"/>
              </a:spcAft>
              <a:buSzPts val="1100"/>
              <a:buNone/>
            </a:pPr>
            <a:r>
              <a:rPr lang="ja-JP" dirty="0"/>
              <a:t>と掘られています。泉の水の形は長崎の象徴である鶴*・平和の象徴であるハトの羽ばたきを表しています。</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※長崎の港は鶴の港と呼ばれていることより。</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右：平和</a:t>
            </a:r>
            <a:r>
              <a:rPr lang="ja-JP" altLang="en-US" dirty="0"/>
              <a:t>祈念</a:t>
            </a:r>
            <a:r>
              <a:rPr lang="ja-JP" dirty="0"/>
              <a:t>像（一度は見たことあるかな？？）</a:t>
            </a:r>
            <a:endParaRPr dirty="0"/>
          </a:p>
          <a:p>
            <a:pPr marL="0" lvl="0" indent="0" algn="l" rtl="0">
              <a:lnSpc>
                <a:spcPct val="100000"/>
              </a:lnSpc>
              <a:spcBef>
                <a:spcPts val="0"/>
              </a:spcBef>
              <a:spcAft>
                <a:spcPts val="0"/>
              </a:spcAft>
              <a:buSzPts val="1100"/>
              <a:buNone/>
            </a:pPr>
            <a:r>
              <a:rPr lang="ja-JP" dirty="0"/>
              <a:t>北村西望（きたむらせいぼう）氏作。被爆10周年を記念して作られた。空を指す右手は原爆の恐ろしさを、水平に伸ばした左手は平和を、軽く閉じた目は原爆で亡くなられた方へのご冥福を祈ることを表しています。この像の前で平和祈念式典が開かれています。</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長崎に来たらぜひ行ってみてください。</a:t>
            </a:r>
            <a:endParaRPr dirty="0"/>
          </a:p>
        </p:txBody>
      </p:sp>
    </p:spTree>
    <p:extLst>
      <p:ext uri="{BB962C8B-B14F-4D97-AF65-F5344CB8AC3E}">
        <p14:creationId xmlns:p14="http://schemas.microsoft.com/office/powerpoint/2010/main" val="1195629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5: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25: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dirty="0"/>
              <a:t>皆さんのワークシートにも載せていますが、これらは被爆者や長崎からのメッセージです。一瞬にして日常、家族、友達を奪う核兵器と私たち人間は一緒に暮らすことはできない。</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平和を考えるうえで大切なこと、それは相手の気持ちになること。</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そして原子爆弾によって亡くなる人、苦しむ人、悲しむ人が二度と生まれないよう、長崎を最後の被爆地にすること。</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これらのような願いをもって、被爆者は今でもご自身の体験を語り続けています。今回の授業を通して皆さんにもこのメッセージを受け取ってもらえればと思います。</a:t>
            </a:r>
            <a:endParaRPr dirty="0"/>
          </a:p>
        </p:txBody>
      </p:sp>
    </p:spTree>
    <p:extLst>
      <p:ext uri="{BB962C8B-B14F-4D97-AF65-F5344CB8AC3E}">
        <p14:creationId xmlns:p14="http://schemas.microsoft.com/office/powerpoint/2010/main" val="2382821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6: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26: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dirty="0"/>
              <a:t>そろそろ授業も終わりに近づいてきました。今日学んだことを思い出しながら、ワークシートの感想の欄に思ったことを自由に書いてください。すべてのぎょうを埋める必要はないですよ。自由に感じたこと、考えてことを書いてみてください。</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あとから班の中で発表する時間をとります。</a:t>
            </a:r>
            <a:endParaRPr dirty="0"/>
          </a:p>
        </p:txBody>
      </p:sp>
    </p:spTree>
    <p:extLst>
      <p:ext uri="{BB962C8B-B14F-4D97-AF65-F5344CB8AC3E}">
        <p14:creationId xmlns:p14="http://schemas.microsoft.com/office/powerpoint/2010/main" val="4064348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7: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p27: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dirty="0"/>
              <a:t>この教材の制作者です。（長崎の大学生5名）</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819930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ja-JP" sz="1400" dirty="0"/>
              <a:t>【しっかりと説明】</a:t>
            </a:r>
            <a:endParaRPr b="0" dirty="0"/>
          </a:p>
          <a:p>
            <a:pPr marL="158750" lvl="0" indent="0" algn="l" rtl="0">
              <a:lnSpc>
                <a:spcPct val="100000"/>
              </a:lnSpc>
              <a:spcBef>
                <a:spcPts val="0"/>
              </a:spcBef>
              <a:spcAft>
                <a:spcPts val="0"/>
              </a:spcAft>
              <a:buSzPts val="1100"/>
              <a:buNone/>
            </a:pPr>
            <a:endParaRPr b="0" dirty="0"/>
          </a:p>
          <a:p>
            <a:pPr marL="158750" lvl="0" indent="0" algn="l" rtl="0">
              <a:lnSpc>
                <a:spcPct val="100000"/>
              </a:lnSpc>
              <a:spcBef>
                <a:spcPts val="0"/>
              </a:spcBef>
              <a:spcAft>
                <a:spcPts val="0"/>
              </a:spcAft>
              <a:buSzPts val="1100"/>
              <a:buNone/>
            </a:pPr>
            <a:r>
              <a:rPr lang="ja-JP" sz="1400" dirty="0"/>
              <a:t>（2021年時点で76年前の）</a:t>
            </a:r>
            <a:r>
              <a:rPr lang="ja-JP" sz="1400" b="1" i="0" u="none" strike="noStrike" cap="none" dirty="0">
                <a:solidFill>
                  <a:srgbClr val="000000"/>
                </a:solidFill>
                <a:latin typeface="Arial"/>
                <a:ea typeface="Arial"/>
                <a:cs typeface="Arial"/>
                <a:sym typeface="Arial"/>
              </a:rPr>
              <a:t>1945年8月9日午前11時2分</a:t>
            </a:r>
            <a:r>
              <a:rPr lang="ja-JP" sz="1400" b="0" i="0" u="none" strike="noStrike" cap="none" dirty="0">
                <a:solidFill>
                  <a:srgbClr val="000000"/>
                </a:solidFill>
                <a:latin typeface="Arial"/>
                <a:ea typeface="Arial"/>
                <a:cs typeface="Arial"/>
                <a:sym typeface="Arial"/>
              </a:rPr>
              <a:t>に</a:t>
            </a:r>
            <a:r>
              <a:rPr lang="ja-JP" sz="1400" dirty="0"/>
              <a:t>、</a:t>
            </a:r>
            <a:r>
              <a:rPr lang="ja-JP" sz="1400" b="0" i="0" u="none" strike="noStrike" cap="none" dirty="0">
                <a:solidFill>
                  <a:srgbClr val="000000"/>
                </a:solidFill>
                <a:latin typeface="Arial"/>
                <a:ea typeface="Arial"/>
                <a:cs typeface="Arial"/>
                <a:sym typeface="Arial"/>
              </a:rPr>
              <a:t>一発の原子爆弾が長崎市</a:t>
            </a:r>
            <a:r>
              <a:rPr lang="ja-JP" sz="1400" dirty="0"/>
              <a:t>松山町</a:t>
            </a:r>
            <a:r>
              <a:rPr lang="ja-JP" altLang="en-US" sz="1400" dirty="0"/>
              <a:t>（まつやままち）</a:t>
            </a:r>
            <a:r>
              <a:rPr lang="ja-JP" sz="1400" dirty="0"/>
              <a:t>の</a:t>
            </a:r>
            <a:r>
              <a:rPr lang="ja-JP" sz="1400" b="1" dirty="0"/>
              <a:t>上空約500㍍</a:t>
            </a:r>
            <a:r>
              <a:rPr lang="ja-JP" sz="1400" dirty="0"/>
              <a:t>で爆発しました。</a:t>
            </a:r>
            <a:endParaRPr dirty="0"/>
          </a:p>
          <a:p>
            <a:pPr marL="158750" lvl="0" indent="0" algn="l" rtl="0">
              <a:lnSpc>
                <a:spcPct val="100000"/>
              </a:lnSpc>
              <a:spcBef>
                <a:spcPts val="0"/>
              </a:spcBef>
              <a:spcAft>
                <a:spcPts val="0"/>
              </a:spcAft>
              <a:buSzPts val="1100"/>
              <a:buNone/>
            </a:pPr>
            <a:r>
              <a:rPr lang="ja-JP" sz="1400" b="0" i="0" u="none" strike="noStrike" cap="none" dirty="0">
                <a:solidFill>
                  <a:srgbClr val="000000"/>
                </a:solidFill>
                <a:latin typeface="Arial"/>
                <a:ea typeface="Arial"/>
                <a:cs typeface="Arial"/>
                <a:sym typeface="Arial"/>
              </a:rPr>
              <a:t>（当時の長崎市の人口約240,000人、犠牲者は</a:t>
            </a:r>
            <a:r>
              <a:rPr lang="ja-JP" sz="1400" b="1" i="0" u="none" strike="noStrike" cap="none" dirty="0">
                <a:solidFill>
                  <a:srgbClr val="000000"/>
                </a:solidFill>
                <a:latin typeface="Arial"/>
                <a:ea typeface="Arial"/>
                <a:cs typeface="Arial"/>
                <a:sym typeface="Arial"/>
              </a:rPr>
              <a:t>死者約74,000人</a:t>
            </a:r>
            <a:r>
              <a:rPr lang="ja-JP" sz="1400" b="0" i="0" u="none" strike="noStrike" cap="none" dirty="0">
                <a:solidFill>
                  <a:srgbClr val="000000"/>
                </a:solidFill>
                <a:latin typeface="Arial"/>
                <a:ea typeface="Arial"/>
                <a:cs typeface="Arial"/>
                <a:sym typeface="Arial"/>
              </a:rPr>
              <a:t>、負傷者約75</a:t>
            </a:r>
            <a:r>
              <a:rPr lang="ja-JP" sz="1400" dirty="0"/>
              <a:t>,</a:t>
            </a:r>
            <a:r>
              <a:rPr lang="ja-JP" sz="1400" b="0" i="0" u="none" strike="noStrike" cap="none" dirty="0">
                <a:solidFill>
                  <a:srgbClr val="000000"/>
                </a:solidFill>
                <a:latin typeface="Arial"/>
                <a:ea typeface="Arial"/>
                <a:cs typeface="Arial"/>
                <a:sym typeface="Arial"/>
              </a:rPr>
              <a:t>000人。）</a:t>
            </a:r>
            <a:endParaRPr b="0" dirty="0"/>
          </a:p>
          <a:p>
            <a:pPr marL="158750" lvl="0" indent="0" algn="l" rtl="0">
              <a:lnSpc>
                <a:spcPct val="100000"/>
              </a:lnSpc>
              <a:spcBef>
                <a:spcPts val="0"/>
              </a:spcBef>
              <a:spcAft>
                <a:spcPts val="0"/>
              </a:spcAft>
              <a:buSzPts val="1100"/>
              <a:buNone/>
            </a:pPr>
            <a:r>
              <a:rPr lang="ja-JP" sz="1400" b="1" i="0" u="none" strike="noStrike" cap="none" dirty="0">
                <a:solidFill>
                  <a:srgbClr val="000000"/>
                </a:solidFill>
                <a:latin typeface="Arial"/>
                <a:ea typeface="Arial"/>
                <a:cs typeface="Arial"/>
                <a:sym typeface="Arial"/>
              </a:rPr>
              <a:t>たった一発の爆弾</a:t>
            </a:r>
            <a:r>
              <a:rPr lang="ja-JP" sz="1400" b="0" i="0" u="none" strike="noStrike" cap="none" dirty="0">
                <a:solidFill>
                  <a:srgbClr val="000000"/>
                </a:solidFill>
                <a:latin typeface="Arial"/>
                <a:ea typeface="Arial"/>
                <a:cs typeface="Arial"/>
                <a:sym typeface="Arial"/>
              </a:rPr>
              <a:t>によって、</a:t>
            </a:r>
            <a:r>
              <a:rPr lang="ja-JP" sz="1800" b="1" i="0" u="none" strike="noStrike" cap="none" dirty="0">
                <a:solidFill>
                  <a:srgbClr val="000000"/>
                </a:solidFill>
                <a:latin typeface="Arial"/>
                <a:ea typeface="Arial"/>
                <a:cs typeface="Arial"/>
                <a:sym typeface="Arial"/>
              </a:rPr>
              <a:t>当時の長崎市民の</a:t>
            </a:r>
            <a:r>
              <a:rPr lang="ja-JP" sz="1800" b="1" dirty="0"/>
              <a:t>半数</a:t>
            </a:r>
            <a:r>
              <a:rPr lang="ja-JP" sz="1800" b="1" i="0" u="none" strike="noStrike" cap="none" dirty="0">
                <a:solidFill>
                  <a:srgbClr val="000000"/>
                </a:solidFill>
                <a:latin typeface="Arial"/>
                <a:ea typeface="Arial"/>
                <a:cs typeface="Arial"/>
                <a:sym typeface="Arial"/>
              </a:rPr>
              <a:t>以上が被害をうけた</a:t>
            </a:r>
            <a:r>
              <a:rPr lang="ja-JP" sz="1400" b="0" i="0" u="none" strike="noStrike" cap="none" dirty="0">
                <a:solidFill>
                  <a:srgbClr val="000000"/>
                </a:solidFill>
                <a:latin typeface="Arial"/>
                <a:ea typeface="Arial"/>
                <a:cs typeface="Arial"/>
                <a:sym typeface="Arial"/>
              </a:rPr>
              <a:t>ことになります。</a:t>
            </a:r>
            <a:endParaRPr b="0" dirty="0"/>
          </a:p>
          <a:p>
            <a:pPr marL="158750" lvl="0" indent="0" algn="l" rtl="0">
              <a:lnSpc>
                <a:spcPct val="100000"/>
              </a:lnSpc>
              <a:spcBef>
                <a:spcPts val="0"/>
              </a:spcBef>
              <a:spcAft>
                <a:spcPts val="0"/>
              </a:spcAft>
              <a:buSzPts val="1100"/>
              <a:buNone/>
            </a:pPr>
            <a:r>
              <a:rPr lang="ja-JP" sz="1400" b="0" i="0" u="none" strike="noStrike" cap="none" dirty="0">
                <a:solidFill>
                  <a:srgbClr val="000000"/>
                </a:solidFill>
                <a:latin typeface="Arial"/>
                <a:ea typeface="Arial"/>
                <a:cs typeface="Arial"/>
                <a:sym typeface="Arial"/>
              </a:rPr>
              <a:t>このほか、家族を突然失った多くの人々が深い悲しみを受け、それは今でも続いています。</a:t>
            </a:r>
            <a:endParaRPr b="0" dirty="0"/>
          </a:p>
          <a:p>
            <a:pPr marL="158750" lvl="0" indent="0" algn="l" rtl="0">
              <a:lnSpc>
                <a:spcPct val="100000"/>
              </a:lnSpc>
              <a:spcBef>
                <a:spcPts val="0"/>
              </a:spcBef>
              <a:spcAft>
                <a:spcPts val="0"/>
              </a:spcAft>
              <a:buSzPts val="1100"/>
              <a:buNone/>
            </a:pPr>
            <a:endParaRPr b="0" dirty="0"/>
          </a:p>
          <a:p>
            <a:pPr marL="158750" lvl="0" indent="0" algn="l" rtl="0">
              <a:lnSpc>
                <a:spcPct val="100000"/>
              </a:lnSpc>
              <a:spcBef>
                <a:spcPts val="0"/>
              </a:spcBef>
              <a:spcAft>
                <a:spcPts val="0"/>
              </a:spcAft>
              <a:buSzPts val="1100"/>
              <a:buNone/>
            </a:pPr>
            <a:endParaRPr b="0" dirty="0"/>
          </a:p>
          <a:p>
            <a:pPr marL="158750" lvl="0" indent="0" algn="l" rtl="0">
              <a:lnSpc>
                <a:spcPct val="100000"/>
              </a:lnSpc>
              <a:spcBef>
                <a:spcPts val="0"/>
              </a:spcBef>
              <a:spcAft>
                <a:spcPts val="0"/>
              </a:spcAft>
              <a:buSzPts val="1100"/>
              <a:buNone/>
            </a:pPr>
            <a:r>
              <a:rPr lang="ja-JP" sz="1400" b="0" i="0" u="none" strike="noStrike" cap="none" dirty="0">
                <a:solidFill>
                  <a:srgbClr val="000000"/>
                </a:solidFill>
                <a:latin typeface="Arial"/>
                <a:ea typeface="Arial"/>
                <a:cs typeface="Arial"/>
                <a:sym typeface="Arial"/>
              </a:rPr>
              <a:t>写真：「</a:t>
            </a:r>
            <a:r>
              <a:rPr lang="ja-JP" dirty="0"/>
              <a:t>きのこ雲」</a:t>
            </a:r>
            <a:endParaRPr dirty="0"/>
          </a:p>
          <a:p>
            <a:pPr marL="158750" lvl="0" indent="0" algn="l" rtl="0">
              <a:lnSpc>
                <a:spcPct val="100000"/>
              </a:lnSpc>
              <a:spcBef>
                <a:spcPts val="0"/>
              </a:spcBef>
              <a:spcAft>
                <a:spcPts val="0"/>
              </a:spcAft>
              <a:buSzPts val="1100"/>
              <a:buNone/>
            </a:pPr>
            <a:endParaRPr dirty="0"/>
          </a:p>
        </p:txBody>
      </p:sp>
      <p:sp>
        <p:nvSpPr>
          <p:cNvPr id="103" name="Google Shape;103;p3: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9270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ja-JP"/>
              <a:t>【簡単に説明】</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ja-JP"/>
              <a:t>日本への原爆投下までの流れを簡単に説明します。</a:t>
            </a:r>
            <a:endParaRPr/>
          </a:p>
          <a:p>
            <a:pPr marL="158750" lvl="0" indent="0" algn="l" rtl="0">
              <a:lnSpc>
                <a:spcPct val="100000"/>
              </a:lnSpc>
              <a:spcBef>
                <a:spcPts val="0"/>
              </a:spcBef>
              <a:spcAft>
                <a:spcPts val="0"/>
              </a:spcAft>
              <a:buSzPts val="1100"/>
              <a:buNone/>
            </a:pPr>
            <a:r>
              <a:rPr lang="ja-JP" sz="1400" b="1" i="0" u="none" strike="noStrike" cap="none">
                <a:solidFill>
                  <a:srgbClr val="000000"/>
                </a:solidFill>
                <a:latin typeface="Arial"/>
                <a:ea typeface="Arial"/>
                <a:cs typeface="Arial"/>
                <a:sym typeface="Arial"/>
              </a:rPr>
              <a:t>1941年、太平洋戦争が始まり日本軍が米ハワイ真珠湾攻撃を開始しました。</a:t>
            </a:r>
            <a:endParaRPr/>
          </a:p>
          <a:p>
            <a:pPr marL="158750" lvl="0" indent="0" algn="l" rtl="0">
              <a:lnSpc>
                <a:spcPct val="100000"/>
              </a:lnSpc>
              <a:spcBef>
                <a:spcPts val="0"/>
              </a:spcBef>
              <a:spcAft>
                <a:spcPts val="0"/>
              </a:spcAft>
              <a:buSzPts val="1100"/>
              <a:buNone/>
            </a:pPr>
            <a:endParaRPr sz="1400" b="1"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ja-JP" sz="1400" b="1" i="0" u="none" strike="noStrike" cap="none">
                <a:solidFill>
                  <a:srgbClr val="000000"/>
                </a:solidFill>
                <a:latin typeface="Arial"/>
                <a:ea typeface="Arial"/>
                <a:cs typeface="Arial"/>
                <a:sym typeface="Arial"/>
              </a:rPr>
              <a:t>1945年</a:t>
            </a:r>
            <a:r>
              <a:rPr lang="ja-JP" sz="1400" b="0" i="0" u="none" strike="noStrike" cap="none">
                <a:solidFill>
                  <a:srgbClr val="000000"/>
                </a:solidFill>
                <a:latin typeface="Arial"/>
                <a:ea typeface="Arial"/>
                <a:cs typeface="Arial"/>
                <a:sym typeface="Arial"/>
              </a:rPr>
              <a:t>3月10日、東京大空襲によって東京の下町（したまち）が全滅し、死者数は約１０万人にのぼりました。</a:t>
            </a:r>
            <a:endParaRPr b="0"/>
          </a:p>
          <a:p>
            <a:pPr marL="158750" lvl="0" indent="0" algn="l" rtl="0">
              <a:lnSpc>
                <a:spcPct val="100000"/>
              </a:lnSpc>
              <a:spcBef>
                <a:spcPts val="0"/>
              </a:spcBef>
              <a:spcAft>
                <a:spcPts val="0"/>
              </a:spcAft>
              <a:buSzPts val="1100"/>
              <a:buNone/>
            </a:pPr>
            <a:r>
              <a:rPr lang="ja-JP" sz="1400" b="0" i="0" u="none" strike="noStrike" cap="none">
                <a:solidFill>
                  <a:srgbClr val="000000"/>
                </a:solidFill>
                <a:latin typeface="Arial"/>
                <a:ea typeface="Arial"/>
                <a:cs typeface="Arial"/>
                <a:sym typeface="Arial"/>
              </a:rPr>
              <a:t>同じく、</a:t>
            </a:r>
            <a:r>
              <a:rPr lang="ja-JP" sz="1400" b="1" i="0" u="none" strike="noStrike" cap="none">
                <a:solidFill>
                  <a:srgbClr val="000000"/>
                </a:solidFill>
                <a:latin typeface="Arial"/>
                <a:ea typeface="Arial"/>
                <a:cs typeface="Arial"/>
                <a:sym typeface="Arial"/>
              </a:rPr>
              <a:t>3月には沖縄戦が始まり、沖縄で地上戦が繰り広げられるようになりました。</a:t>
            </a:r>
            <a:r>
              <a:rPr lang="ja-JP" sz="1400" b="0" i="0" u="none" strike="noStrike" cap="none">
                <a:solidFill>
                  <a:srgbClr val="000000"/>
                </a:solidFill>
                <a:latin typeface="Arial"/>
                <a:ea typeface="Arial"/>
                <a:cs typeface="Arial"/>
                <a:sym typeface="Arial"/>
              </a:rPr>
              <a:t>7月26日には日本に無条件降伏を求めるポツダム宣言が発表されましたが、当時の日本政府はこれを「無視」しました。</a:t>
            </a:r>
            <a:r>
              <a:rPr lang="ja-JP"/>
              <a:t>(アメリカ、中国、イギリスの連合国が日本に無条件降伏を求める宣言をした)</a:t>
            </a:r>
            <a:r>
              <a:rPr lang="ja-JP" sz="1400" b="0" i="0" u="none" strike="noStrike" cap="none">
                <a:solidFill>
                  <a:srgbClr val="000000"/>
                </a:solidFill>
                <a:latin typeface="Arial"/>
                <a:ea typeface="Arial"/>
                <a:cs typeface="Arial"/>
                <a:sym typeface="Arial"/>
              </a:rPr>
              <a:t>その後、</a:t>
            </a:r>
            <a:r>
              <a:rPr lang="ja-JP" sz="1400" b="1" i="0" u="none" strike="noStrike" cap="none">
                <a:solidFill>
                  <a:srgbClr val="000000"/>
                </a:solidFill>
                <a:latin typeface="Arial"/>
                <a:ea typeface="Arial"/>
                <a:cs typeface="Arial"/>
                <a:sym typeface="Arial"/>
              </a:rPr>
              <a:t>８月６日には広島へ、8月9日には長崎へ、原爆が投下されました。</a:t>
            </a:r>
            <a:endParaRPr b="0"/>
          </a:p>
          <a:p>
            <a:pPr marL="158750" lvl="0" indent="0" algn="l" rtl="0">
              <a:lnSpc>
                <a:spcPct val="100000"/>
              </a:lnSpc>
              <a:spcBef>
                <a:spcPts val="0"/>
              </a:spcBef>
              <a:spcAft>
                <a:spcPts val="0"/>
              </a:spcAft>
              <a:buSzPts val="1100"/>
              <a:buNone/>
            </a:pPr>
            <a:endParaRPr b="0"/>
          </a:p>
        </p:txBody>
      </p:sp>
    </p:spTree>
    <p:extLst>
      <p:ext uri="{BB962C8B-B14F-4D97-AF65-F5344CB8AC3E}">
        <p14:creationId xmlns:p14="http://schemas.microsoft.com/office/powerpoint/2010/main" val="3420480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dirty="0"/>
              <a:t>【しっかりと説明】</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1945年8月6日時点においては、米国の原爆投下目標は、第一目標　広島、第二目標　小倉、第三目標　長崎でした。（このとき米国は、2発の原子爆弾の製造に成功していた。）</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第一目標の広島への原爆投下が成功した後、8月9日、もう一発の原爆を乗せた爆撃機（B-29）が第二目標であった小倉に向かいます。</a:t>
            </a:r>
            <a:endParaRPr dirty="0"/>
          </a:p>
          <a:p>
            <a:pPr marL="0" lvl="0" indent="0" algn="l" rtl="0">
              <a:lnSpc>
                <a:spcPct val="100000"/>
              </a:lnSpc>
              <a:spcBef>
                <a:spcPts val="0"/>
              </a:spcBef>
              <a:spcAft>
                <a:spcPts val="0"/>
              </a:spcAft>
              <a:buSzPts val="1100"/>
              <a:buNone/>
            </a:pPr>
            <a:r>
              <a:rPr lang="ja-JP" dirty="0"/>
              <a:t>ところが、原爆投下は爆撃機（B-29）の乗組員が目で目標を確認して行わなければならない決まりになっていたため、</a:t>
            </a:r>
            <a:r>
              <a:rPr lang="ja-JP" altLang="en-US" dirty="0"/>
              <a:t>視界が</a:t>
            </a:r>
            <a:r>
              <a:rPr lang="ja-JP" dirty="0"/>
              <a:t>悪く目標（町、工場）が見えな</a:t>
            </a:r>
            <a:r>
              <a:rPr lang="ja-JP" altLang="en-US" dirty="0"/>
              <a:t>かった</a:t>
            </a:r>
            <a:r>
              <a:rPr lang="ja-JP" b="1" dirty="0"/>
              <a:t>小倉を諦め、次の目標であった長崎へ</a:t>
            </a:r>
            <a:r>
              <a:rPr lang="ja-JP" dirty="0"/>
              <a:t>向かうことになります。</a:t>
            </a:r>
            <a:endParaRPr dirty="0"/>
          </a:p>
          <a:p>
            <a:pPr marL="0" lvl="0" indent="0" algn="l" rtl="0">
              <a:lnSpc>
                <a:spcPct val="100000"/>
              </a:lnSpc>
              <a:spcBef>
                <a:spcPts val="0"/>
              </a:spcBef>
              <a:spcAft>
                <a:spcPts val="0"/>
              </a:spcAft>
              <a:buSzPts val="1100"/>
              <a:buNone/>
            </a:pPr>
            <a:r>
              <a:rPr lang="ja-JP" dirty="0"/>
              <a:t>※「爆撃機」の説明を行う→爆弾を落とすための飛行機</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次の目標の長崎市上空にも雲がたくさんあって、原爆投下はむずかしいかと思われましたが、爆撃機の乗組員たちが</a:t>
            </a:r>
            <a:r>
              <a:rPr lang="ja-JP" b="1" dirty="0"/>
              <a:t>偶然見つけた雲の隙間</a:t>
            </a:r>
            <a:r>
              <a:rPr lang="ja-JP" dirty="0"/>
              <a:t>から目標（町）を確認できたので、そこに原爆を落としました。</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イラスト：フリー素材</a:t>
            </a:r>
            <a:endParaRPr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520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dirty="0"/>
              <a:t>【生徒に発言してもらう】※グループワーク</a:t>
            </a:r>
            <a:endParaRPr dirty="0"/>
          </a:p>
          <a:p>
            <a:pPr marL="0" marR="0" lvl="0" indent="0" algn="l" rtl="0">
              <a:lnSpc>
                <a:spcPct val="100000"/>
              </a:lnSpc>
              <a:spcBef>
                <a:spcPts val="0"/>
              </a:spcBef>
              <a:spcAft>
                <a:spcPts val="0"/>
              </a:spcAft>
              <a:buClr>
                <a:srgbClr val="000000"/>
              </a:buClr>
              <a:buSzPts val="1100"/>
              <a:buFont typeface="Arial"/>
              <a:buNone/>
            </a:pPr>
            <a:endParaRPr dirty="0"/>
          </a:p>
          <a:p>
            <a:pPr marL="0" marR="0" lvl="0" indent="0" algn="l" rtl="0">
              <a:lnSpc>
                <a:spcPct val="100000"/>
              </a:lnSpc>
              <a:spcBef>
                <a:spcPts val="0"/>
              </a:spcBef>
              <a:spcAft>
                <a:spcPts val="0"/>
              </a:spcAft>
              <a:buClr>
                <a:srgbClr val="000000"/>
              </a:buClr>
              <a:buSzPts val="1100"/>
              <a:buFont typeface="Arial"/>
              <a:buNone/>
            </a:pPr>
            <a:r>
              <a:rPr lang="ja-JP" dirty="0"/>
              <a:t>Q1. 爆撃機から撮影した2枚の写真を見て、気づいたことは何かな？</a:t>
            </a:r>
            <a:endParaRPr dirty="0"/>
          </a:p>
          <a:p>
            <a:pPr marL="0" marR="0" lvl="0" indent="0" algn="l" rtl="0">
              <a:lnSpc>
                <a:spcPct val="100000"/>
              </a:lnSpc>
              <a:spcBef>
                <a:spcPts val="0"/>
              </a:spcBef>
              <a:spcAft>
                <a:spcPts val="0"/>
              </a:spcAft>
              <a:buClr>
                <a:srgbClr val="000000"/>
              </a:buClr>
              <a:buSzPts val="1100"/>
              <a:buFont typeface="Arial"/>
              <a:buNone/>
            </a:pPr>
            <a:r>
              <a:rPr lang="ja-JP" dirty="0"/>
              <a:t>（左写真の距離</a:t>
            </a:r>
            <a:r>
              <a:rPr lang="ja-JP" altLang="en-US" dirty="0"/>
              <a:t>の</a:t>
            </a:r>
            <a:r>
              <a:rPr lang="ja-JP" dirty="0"/>
              <a:t>数字</a:t>
            </a:r>
            <a:r>
              <a:rPr lang="ja-JP" altLang="en-US" dirty="0"/>
              <a:t>の単位</a:t>
            </a:r>
            <a:r>
              <a:rPr lang="ja-JP" dirty="0"/>
              <a:t>kmではなく</a:t>
            </a:r>
            <a:r>
              <a:rPr lang="en-US" altLang="ja-JP" dirty="0"/>
              <a:t>feet</a:t>
            </a:r>
            <a:r>
              <a:rPr lang="ja-JP" dirty="0"/>
              <a:t>と考えられる）</a:t>
            </a:r>
            <a:endParaRPr dirty="0"/>
          </a:p>
          <a:p>
            <a:pPr marL="0" marR="0" lvl="0" indent="0" algn="l" rtl="0">
              <a:lnSpc>
                <a:spcPct val="100000"/>
              </a:lnSpc>
              <a:spcBef>
                <a:spcPts val="0"/>
              </a:spcBef>
              <a:spcAft>
                <a:spcPts val="0"/>
              </a:spcAft>
              <a:buClr>
                <a:srgbClr val="000000"/>
              </a:buClr>
              <a:buSzPts val="1100"/>
              <a:buFont typeface="Arial"/>
              <a:buNone/>
            </a:pPr>
            <a:r>
              <a:rPr lang="ja-JP" dirty="0"/>
              <a:t>中央を蛇行する川は浦上川（上、上流）。</a:t>
            </a:r>
            <a:endParaRPr dirty="0"/>
          </a:p>
          <a:p>
            <a:pPr marL="0" marR="0" lvl="0" indent="0" algn="l" rtl="0">
              <a:lnSpc>
                <a:spcPct val="100000"/>
              </a:lnSpc>
              <a:spcBef>
                <a:spcPts val="0"/>
              </a:spcBef>
              <a:spcAft>
                <a:spcPts val="0"/>
              </a:spcAft>
              <a:buClr>
                <a:srgbClr val="000000"/>
              </a:buClr>
              <a:buSzPts val="1100"/>
              <a:buFont typeface="Arial"/>
              <a:buNone/>
            </a:pPr>
            <a:r>
              <a:rPr lang="ja-JP" dirty="0"/>
              <a:t>中央は爆心地（GROUND ZERO）。</a:t>
            </a:r>
            <a:endParaRPr dirty="0"/>
          </a:p>
          <a:p>
            <a:pPr marL="0" marR="0" lvl="0" indent="0" algn="l" rtl="0">
              <a:lnSpc>
                <a:spcPct val="100000"/>
              </a:lnSpc>
              <a:spcBef>
                <a:spcPts val="0"/>
              </a:spcBef>
              <a:spcAft>
                <a:spcPts val="0"/>
              </a:spcAft>
              <a:buClr>
                <a:srgbClr val="000000"/>
              </a:buClr>
              <a:buSzPts val="1100"/>
              <a:buFont typeface="Arial"/>
              <a:buNone/>
            </a:pPr>
            <a:r>
              <a:rPr lang="ja-JP" dirty="0"/>
              <a:t>10枚目のスライドに出てくる城山国民学校（現在の城山小学校：16）。※Q&amp;Aのネタバレ注意</a:t>
            </a:r>
            <a:endParaRPr dirty="0"/>
          </a:p>
          <a:p>
            <a:pPr marL="0" marR="0" lvl="0" indent="0" algn="l" rtl="0">
              <a:lnSpc>
                <a:spcPct val="100000"/>
              </a:lnSpc>
              <a:spcBef>
                <a:spcPts val="0"/>
              </a:spcBef>
              <a:spcAft>
                <a:spcPts val="0"/>
              </a:spcAft>
              <a:buClr>
                <a:srgbClr val="000000"/>
              </a:buClr>
              <a:buSzPts val="1100"/>
              <a:buFont typeface="Arial"/>
              <a:buNone/>
            </a:pPr>
            <a:endParaRPr dirty="0"/>
          </a:p>
          <a:p>
            <a:pPr marL="0" marR="0" lvl="0" indent="0" algn="l" rtl="0">
              <a:lnSpc>
                <a:spcPct val="100000"/>
              </a:lnSpc>
              <a:spcBef>
                <a:spcPts val="0"/>
              </a:spcBef>
              <a:spcAft>
                <a:spcPts val="0"/>
              </a:spcAft>
              <a:buClr>
                <a:srgbClr val="000000"/>
              </a:buClr>
              <a:buSzPts val="1100"/>
              <a:buFont typeface="Arial"/>
              <a:buNone/>
            </a:pPr>
            <a:r>
              <a:rPr lang="ja-JP" dirty="0"/>
              <a:t>A1. 左の写真にはあった凹凸が、右の写真には見られない → 凹凸部分、</a:t>
            </a:r>
            <a:r>
              <a:rPr lang="ja-JP" b="0" dirty="0"/>
              <a:t>すなわち</a:t>
            </a:r>
            <a:r>
              <a:rPr lang="ja-JP" b="1" dirty="0"/>
              <a:t>街（日常）が一瞬にして吹き飛んだ</a:t>
            </a:r>
            <a:endParaRPr dirty="0"/>
          </a:p>
          <a:p>
            <a:pPr marL="0" marR="0" lvl="0" indent="0" algn="l" rtl="0">
              <a:lnSpc>
                <a:spcPct val="100000"/>
              </a:lnSpc>
              <a:spcBef>
                <a:spcPts val="0"/>
              </a:spcBef>
              <a:spcAft>
                <a:spcPts val="0"/>
              </a:spcAft>
              <a:buClr>
                <a:srgbClr val="000000"/>
              </a:buClr>
              <a:buSzPts val="1100"/>
              <a:buFont typeface="Arial"/>
              <a:buNone/>
            </a:pPr>
            <a:endParaRPr dirty="0"/>
          </a:p>
          <a:p>
            <a:pPr marL="0" marR="0" lvl="0" indent="0" algn="l" rtl="0">
              <a:lnSpc>
                <a:spcPct val="100000"/>
              </a:lnSpc>
              <a:spcBef>
                <a:spcPts val="0"/>
              </a:spcBef>
              <a:spcAft>
                <a:spcPts val="0"/>
              </a:spcAft>
              <a:buClr>
                <a:srgbClr val="000000"/>
              </a:buClr>
              <a:buSzPts val="1100"/>
              <a:buFont typeface="Arial"/>
              <a:buNone/>
            </a:pPr>
            <a:r>
              <a:rPr lang="ja-JP" dirty="0"/>
              <a:t>Q2. どちらが原ばくが落とされる前かな？後かな？</a:t>
            </a:r>
            <a:endParaRPr dirty="0"/>
          </a:p>
          <a:p>
            <a:pPr marL="0" marR="0" lvl="0" indent="0" algn="l" rtl="0">
              <a:lnSpc>
                <a:spcPct val="100000"/>
              </a:lnSpc>
              <a:spcBef>
                <a:spcPts val="0"/>
              </a:spcBef>
              <a:spcAft>
                <a:spcPts val="0"/>
              </a:spcAft>
              <a:buClr>
                <a:srgbClr val="000000"/>
              </a:buClr>
              <a:buSzPts val="1100"/>
              <a:buFont typeface="Arial"/>
              <a:buNone/>
            </a:pPr>
            <a:r>
              <a:rPr lang="ja-JP" sz="1100" b="0" i="0" u="none" strike="noStrike" cap="none" dirty="0">
                <a:solidFill>
                  <a:srgbClr val="000000"/>
                </a:solidFill>
                <a:latin typeface="Arial"/>
                <a:ea typeface="Arial"/>
                <a:cs typeface="Arial"/>
                <a:sym typeface="Arial"/>
              </a:rPr>
              <a:t>A2. 左の写真が原爆投下前、右の写真が投下後。</a:t>
            </a:r>
            <a:r>
              <a:rPr lang="ja-JP" altLang="en-US" sz="11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dirty="0"/>
          </a:p>
          <a:p>
            <a:pPr marL="0" marR="0" lvl="0" indent="0" algn="l" rtl="0">
              <a:lnSpc>
                <a:spcPct val="100000"/>
              </a:lnSpc>
              <a:spcBef>
                <a:spcPts val="0"/>
              </a:spcBef>
              <a:spcAft>
                <a:spcPts val="0"/>
              </a:spcAft>
              <a:buClr>
                <a:srgbClr val="000000"/>
              </a:buClr>
              <a:buSzPts val="1100"/>
              <a:buFont typeface="Arial"/>
              <a:buNone/>
            </a:pPr>
            <a:r>
              <a:rPr lang="ja-JP" dirty="0"/>
              <a:t>写真：「竹ノ久保上空から爆心地方面を望む（被爆前）」</a:t>
            </a:r>
            <a:endParaRPr dirty="0"/>
          </a:p>
          <a:p>
            <a:pPr marL="0" marR="0" lvl="0" indent="0" algn="l" rtl="0">
              <a:lnSpc>
                <a:spcPct val="100000"/>
              </a:lnSpc>
              <a:spcBef>
                <a:spcPts val="0"/>
              </a:spcBef>
              <a:spcAft>
                <a:spcPts val="0"/>
              </a:spcAft>
              <a:buClr>
                <a:srgbClr val="000000"/>
              </a:buClr>
              <a:buSzPts val="1100"/>
              <a:buFont typeface="Arial"/>
              <a:buNone/>
            </a:pPr>
            <a:r>
              <a:rPr lang="ja-JP" dirty="0"/>
              <a:t>写真：「城山町１丁目上空から爆心地方面を望む」</a:t>
            </a:r>
            <a:endParaRPr dirty="0"/>
          </a:p>
          <a:p>
            <a:pPr marL="0" marR="0" lvl="0" indent="0" algn="l" rtl="0">
              <a:lnSpc>
                <a:spcPct val="100000"/>
              </a:lnSpc>
              <a:spcBef>
                <a:spcPts val="0"/>
              </a:spcBef>
              <a:spcAft>
                <a:spcPts val="0"/>
              </a:spcAft>
              <a:buClr>
                <a:srgbClr val="000000"/>
              </a:buClr>
              <a:buSzPts val="1100"/>
              <a:buFont typeface="Arial"/>
              <a:buNone/>
            </a:pPr>
            <a:endParaRPr dirty="0"/>
          </a:p>
        </p:txBody>
      </p:sp>
      <p:sp>
        <p:nvSpPr>
          <p:cNvPr id="127" name="Google Shape;127;p6: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9418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dirty="0"/>
              <a:t>【生徒に発言してもらう】※グループワーク</a:t>
            </a:r>
            <a:endParaRPr dirty="0"/>
          </a:p>
          <a:p>
            <a:pPr marL="0" marR="0" lvl="0" indent="0" algn="l" rtl="0">
              <a:lnSpc>
                <a:spcPct val="100000"/>
              </a:lnSpc>
              <a:spcBef>
                <a:spcPts val="0"/>
              </a:spcBef>
              <a:spcAft>
                <a:spcPts val="0"/>
              </a:spcAft>
              <a:buClr>
                <a:srgbClr val="000000"/>
              </a:buClr>
              <a:buSzPts val="1100"/>
              <a:buFont typeface="Arial"/>
              <a:buNone/>
            </a:pPr>
            <a:endParaRPr dirty="0"/>
          </a:p>
          <a:p>
            <a:pPr marL="0" marR="0" lvl="0" indent="0" algn="l" rtl="0">
              <a:lnSpc>
                <a:spcPct val="100000"/>
              </a:lnSpc>
              <a:spcBef>
                <a:spcPts val="0"/>
              </a:spcBef>
              <a:spcAft>
                <a:spcPts val="0"/>
              </a:spcAft>
              <a:buClr>
                <a:srgbClr val="000000"/>
              </a:buClr>
              <a:buSzPts val="1100"/>
              <a:buFont typeface="Arial"/>
              <a:buNone/>
            </a:pPr>
            <a:r>
              <a:rPr lang="ja-JP" dirty="0"/>
              <a:t>Q3. これは何でしょう？</a:t>
            </a:r>
            <a:endParaRPr dirty="0"/>
          </a:p>
          <a:p>
            <a:pPr marL="0" marR="0" lvl="0" indent="0" algn="l" rtl="0">
              <a:lnSpc>
                <a:spcPct val="100000"/>
              </a:lnSpc>
              <a:spcBef>
                <a:spcPts val="0"/>
              </a:spcBef>
              <a:spcAft>
                <a:spcPts val="0"/>
              </a:spcAft>
              <a:buClr>
                <a:srgbClr val="000000"/>
              </a:buClr>
              <a:buSzPts val="1100"/>
              <a:buFont typeface="Arial"/>
              <a:buNone/>
            </a:pPr>
            <a:r>
              <a:rPr lang="ja-JP" dirty="0"/>
              <a:t>A3. 左：瓦（家の屋根に使われる！）、右：ガラス瓶（昔のコーラやサイダーの瓶的な）</a:t>
            </a:r>
            <a:endParaRPr dirty="0"/>
          </a:p>
          <a:p>
            <a:pPr marL="0" marR="0" lvl="0" indent="0" algn="l" rtl="0">
              <a:lnSpc>
                <a:spcPct val="100000"/>
              </a:lnSpc>
              <a:spcBef>
                <a:spcPts val="0"/>
              </a:spcBef>
              <a:spcAft>
                <a:spcPts val="0"/>
              </a:spcAft>
              <a:buClr>
                <a:srgbClr val="000000"/>
              </a:buClr>
              <a:buSzPts val="1100"/>
              <a:buFont typeface="Arial"/>
              <a:buNone/>
            </a:pPr>
            <a:endParaRPr dirty="0"/>
          </a:p>
          <a:p>
            <a:pPr marL="0" marR="0" lvl="0" indent="0" algn="l" rtl="0">
              <a:lnSpc>
                <a:spcPct val="100000"/>
              </a:lnSpc>
              <a:spcBef>
                <a:spcPts val="0"/>
              </a:spcBef>
              <a:spcAft>
                <a:spcPts val="0"/>
              </a:spcAft>
              <a:buClr>
                <a:srgbClr val="000000"/>
              </a:buClr>
              <a:buSzPts val="1100"/>
              <a:buFont typeface="Arial"/>
              <a:buNone/>
            </a:pPr>
            <a:r>
              <a:rPr lang="ja-JP" dirty="0"/>
              <a:t>※沖縄の瓦＝赤瓦有名！サラサラ（表面のイメージ）！</a:t>
            </a:r>
            <a:endParaRPr dirty="0"/>
          </a:p>
          <a:p>
            <a:pPr marL="0" marR="0" lvl="0" indent="0" algn="l" rtl="0">
              <a:lnSpc>
                <a:spcPct val="100000"/>
              </a:lnSpc>
              <a:spcBef>
                <a:spcPts val="0"/>
              </a:spcBef>
              <a:spcAft>
                <a:spcPts val="0"/>
              </a:spcAft>
              <a:buClr>
                <a:srgbClr val="000000"/>
              </a:buClr>
              <a:buSzPts val="1100"/>
              <a:buFont typeface="Arial"/>
              <a:buNone/>
            </a:pPr>
            <a:endParaRPr dirty="0"/>
          </a:p>
          <a:p>
            <a:pPr marL="0" marR="0" lvl="0" indent="0" algn="l" rtl="0">
              <a:lnSpc>
                <a:spcPct val="100000"/>
              </a:lnSpc>
              <a:spcBef>
                <a:spcPts val="0"/>
              </a:spcBef>
              <a:spcAft>
                <a:spcPts val="0"/>
              </a:spcAft>
              <a:buClr>
                <a:srgbClr val="000000"/>
              </a:buClr>
              <a:buSzPts val="1100"/>
              <a:buFont typeface="Arial"/>
              <a:buNone/>
            </a:pPr>
            <a:endParaRPr dirty="0"/>
          </a:p>
          <a:p>
            <a:pPr marL="0" marR="0" lvl="0" indent="0" algn="l" rtl="0">
              <a:lnSpc>
                <a:spcPct val="100000"/>
              </a:lnSpc>
              <a:spcBef>
                <a:spcPts val="0"/>
              </a:spcBef>
              <a:spcAft>
                <a:spcPts val="0"/>
              </a:spcAft>
              <a:buClr>
                <a:srgbClr val="000000"/>
              </a:buClr>
              <a:buSzPts val="1100"/>
              <a:buFont typeface="Arial"/>
              <a:buNone/>
            </a:pPr>
            <a:r>
              <a:rPr lang="ja-JP" sz="1100" b="0" i="0" u="none" strike="noStrike" cap="none" dirty="0">
                <a:solidFill>
                  <a:srgbClr val="000000"/>
                </a:solidFill>
                <a:latin typeface="Arial"/>
                <a:ea typeface="Arial"/>
                <a:cs typeface="Arial"/>
                <a:sym typeface="Arial"/>
              </a:rPr>
              <a:t>被爆資料：「浅瓦（爆心地より約450m）」</a:t>
            </a:r>
            <a:endParaRPr dirty="0"/>
          </a:p>
          <a:p>
            <a:pPr marL="0" marR="0" lvl="0" indent="0" algn="l" rtl="0">
              <a:lnSpc>
                <a:spcPct val="100000"/>
              </a:lnSpc>
              <a:spcBef>
                <a:spcPts val="0"/>
              </a:spcBef>
              <a:spcAft>
                <a:spcPts val="0"/>
              </a:spcAft>
              <a:buClr>
                <a:srgbClr val="000000"/>
              </a:buClr>
              <a:buSzPts val="1100"/>
              <a:buFont typeface="Arial"/>
              <a:buNone/>
            </a:pPr>
            <a:r>
              <a:rPr lang="ja-JP" dirty="0"/>
              <a:t>被爆資料：「溶けた6本の瓶」</a:t>
            </a:r>
            <a:endParaRPr dirty="0"/>
          </a:p>
          <a:p>
            <a:pPr marL="0" marR="0" lvl="0" indent="0" algn="l" rtl="0">
              <a:lnSpc>
                <a:spcPct val="100000"/>
              </a:lnSpc>
              <a:spcBef>
                <a:spcPts val="0"/>
              </a:spcBef>
              <a:spcAft>
                <a:spcPts val="0"/>
              </a:spcAft>
              <a:buClr>
                <a:srgbClr val="000000"/>
              </a:buClr>
              <a:buSzPts val="1100"/>
              <a:buFont typeface="Arial"/>
              <a:buNone/>
            </a:pPr>
            <a:endParaRPr dirty="0"/>
          </a:p>
        </p:txBody>
      </p:sp>
      <p:sp>
        <p:nvSpPr>
          <p:cNvPr id="137" name="Google Shape;137;p7: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264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ja-JP" dirty="0">
                <a:solidFill>
                  <a:schemeClr val="dk1"/>
                </a:solidFill>
              </a:rPr>
              <a:t>【前スライドの解説】※PPT資料をプリントアウトして配布する場合は、8枚目（このスライド）を省くこと</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ja-JP" b="1" dirty="0">
                <a:solidFill>
                  <a:schemeClr val="dk1"/>
                </a:solidFill>
              </a:rPr>
              <a:t>生徒に伝えてほしいポイント</a:t>
            </a:r>
            <a:endParaRPr dirty="0"/>
          </a:p>
          <a:p>
            <a:pPr marL="0" lvl="0" indent="0" algn="l" rtl="0">
              <a:lnSpc>
                <a:spcPct val="100000"/>
              </a:lnSpc>
              <a:spcBef>
                <a:spcPts val="0"/>
              </a:spcBef>
              <a:spcAft>
                <a:spcPts val="0"/>
              </a:spcAft>
              <a:buSzPts val="1100"/>
              <a:buNone/>
            </a:pPr>
            <a:r>
              <a:rPr lang="ja-JP" dirty="0">
                <a:solidFill>
                  <a:schemeClr val="dk1"/>
                </a:solidFill>
              </a:rPr>
              <a:t>・通常の瓦の表面はなめらか。しかし、原爆の熱（熱線）によってざらざらに。(表面が沸騰して泡立ったため)</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ja-JP" dirty="0">
                <a:solidFill>
                  <a:schemeClr val="dk1"/>
                </a:solidFill>
              </a:rPr>
              <a:t>・堅いガラス瓶が熱で溶けてくっついている。（6本の瓶がくっついてしまっている）</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
        <p:nvSpPr>
          <p:cNvPr id="145" name="Google Shape;145;p8: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3452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9: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dirty="0">
                <a:solidFill>
                  <a:schemeClr val="dk1"/>
                </a:solidFill>
              </a:rPr>
              <a:t>【熱線】※ここからは爆発の下で何が起きていたのかを知ってもらう</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ja-JP" dirty="0">
                <a:solidFill>
                  <a:schemeClr val="dk1"/>
                </a:solidFill>
              </a:rPr>
              <a:t>原爆は、</a:t>
            </a:r>
            <a:r>
              <a:rPr lang="ja-JP" b="1" dirty="0">
                <a:solidFill>
                  <a:schemeClr val="dk1"/>
                </a:solidFill>
              </a:rPr>
              <a:t>「熱線」「爆風」「放射線」</a:t>
            </a:r>
            <a:r>
              <a:rPr lang="ja-JP" altLang="en-US" b="0" dirty="0">
                <a:solidFill>
                  <a:schemeClr val="dk1"/>
                </a:solidFill>
              </a:rPr>
              <a:t>の</a:t>
            </a:r>
            <a:r>
              <a:rPr lang="ja-JP" dirty="0">
                <a:solidFill>
                  <a:schemeClr val="dk1"/>
                </a:solidFill>
              </a:rPr>
              <a:t>3つ</a:t>
            </a:r>
            <a:r>
              <a:rPr lang="ja-JP" altLang="en-US" dirty="0">
                <a:solidFill>
                  <a:schemeClr val="dk1"/>
                </a:solidFill>
              </a:rPr>
              <a:t>のエネルギーによって</a:t>
            </a:r>
            <a:r>
              <a:rPr lang="ja-JP" dirty="0">
                <a:solidFill>
                  <a:schemeClr val="dk1"/>
                </a:solidFill>
              </a:rPr>
              <a:t>大きな被害をもたらします。</a:t>
            </a:r>
            <a:endParaRPr lang="en-US" altLang="ja-JP" dirty="0">
              <a:solidFill>
                <a:schemeClr val="dk1"/>
              </a:solidFill>
            </a:endParaRPr>
          </a:p>
          <a:p>
            <a:pPr marL="0" lvl="0" indent="0" algn="l" rtl="0">
              <a:lnSpc>
                <a:spcPct val="100000"/>
              </a:lnSpc>
              <a:spcBef>
                <a:spcPts val="0"/>
              </a:spcBef>
              <a:spcAft>
                <a:spcPts val="0"/>
              </a:spcAft>
              <a:buSzPts val="1100"/>
              <a:buNone/>
            </a:pPr>
            <a:r>
              <a:rPr lang="ja-JP" altLang="en-US" dirty="0">
                <a:solidFill>
                  <a:schemeClr val="dk1"/>
                </a:solidFill>
              </a:rPr>
              <a:t>（原爆はそれまでの爆弾と大きくちがっていて、ものすごいエネルギーが放出されました。</a:t>
            </a:r>
            <a:endParaRPr lang="en-US" altLang="ja-JP" dirty="0">
              <a:solidFill>
                <a:schemeClr val="dk1"/>
              </a:solidFill>
            </a:endParaRPr>
          </a:p>
          <a:p>
            <a:pPr marL="0" lvl="0" indent="0" algn="l" rtl="0">
              <a:lnSpc>
                <a:spcPct val="100000"/>
              </a:lnSpc>
              <a:spcBef>
                <a:spcPts val="0"/>
              </a:spcBef>
              <a:spcAft>
                <a:spcPts val="0"/>
              </a:spcAft>
              <a:buSzPts val="1100"/>
              <a:buNone/>
            </a:pPr>
            <a:r>
              <a:rPr lang="ja-JP" altLang="en-US" dirty="0">
                <a:solidFill>
                  <a:schemeClr val="dk1"/>
                </a:solidFill>
              </a:rPr>
              <a:t>そのエネルギーは、</a:t>
            </a:r>
            <a:r>
              <a:rPr lang="ja-JP" altLang="en-US" b="1" dirty="0">
                <a:solidFill>
                  <a:schemeClr val="dk1"/>
                </a:solidFill>
              </a:rPr>
              <a:t>「熱線」「爆風」「放射線」</a:t>
            </a:r>
            <a:r>
              <a:rPr lang="ja-JP" altLang="en-US" dirty="0">
                <a:solidFill>
                  <a:schemeClr val="dk1"/>
                </a:solidFill>
              </a:rPr>
              <a:t>の３つです。これによって、大きな被害をもたらしました。）</a:t>
            </a:r>
            <a:endParaRPr dirty="0"/>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ja-JP" dirty="0">
                <a:solidFill>
                  <a:schemeClr val="dk1"/>
                </a:solidFill>
              </a:rPr>
              <a:t>一つ目は、熱線です。原爆が爆発した時に巨大な火の玉ができて、爆心地（原爆投下直下）付近の地面の温度は約3000度に達したと考えられています。それは、まるでもう一つの</a:t>
            </a:r>
            <a:r>
              <a:rPr lang="ja-JP" b="1" dirty="0">
                <a:solidFill>
                  <a:schemeClr val="dk1"/>
                </a:solidFill>
              </a:rPr>
              <a:t>太陽</a:t>
            </a:r>
            <a:r>
              <a:rPr lang="ja-JP" dirty="0">
                <a:solidFill>
                  <a:schemeClr val="dk1"/>
                </a:solidFill>
              </a:rPr>
              <a:t>が500m上空に出現したかのようでした。</a:t>
            </a:r>
            <a:br>
              <a:rPr lang="ja-JP" dirty="0">
                <a:solidFill>
                  <a:schemeClr val="dk1"/>
                </a:solidFill>
              </a:rPr>
            </a:br>
            <a:endParaRPr dirty="0"/>
          </a:p>
          <a:p>
            <a:pPr marL="0" lvl="0" indent="0" algn="l" rtl="0">
              <a:lnSpc>
                <a:spcPct val="100000"/>
              </a:lnSpc>
              <a:spcBef>
                <a:spcPts val="0"/>
              </a:spcBef>
              <a:spcAft>
                <a:spcPts val="0"/>
              </a:spcAft>
              <a:buSzPts val="1100"/>
              <a:buNone/>
            </a:pPr>
            <a:endParaRPr lang="en-US" altLang="ja-JP" dirty="0">
              <a:solidFill>
                <a:schemeClr val="dk1"/>
              </a:solidFill>
            </a:endParaRPr>
          </a:p>
          <a:p>
            <a:pPr marL="0" lvl="0" indent="0" algn="l" rtl="0">
              <a:lnSpc>
                <a:spcPct val="100000"/>
              </a:lnSpc>
              <a:spcBef>
                <a:spcPts val="0"/>
              </a:spcBef>
              <a:spcAft>
                <a:spcPts val="0"/>
              </a:spcAft>
              <a:buSzPts val="1100"/>
              <a:buNone/>
            </a:pPr>
            <a:r>
              <a:rPr lang="ja-JP" altLang="en-US" dirty="0">
                <a:solidFill>
                  <a:schemeClr val="dk1"/>
                </a:solidFill>
              </a:rPr>
              <a:t>人体へは、人間の皮フは焼けてはがれ落ちたり、身体が炭のように真っ黒に焼け焦げるなど、</a:t>
            </a:r>
            <a:r>
              <a:rPr lang="ja-JP" altLang="en-US" b="1" dirty="0">
                <a:solidFill>
                  <a:schemeClr val="dk1"/>
                </a:solidFill>
              </a:rPr>
              <a:t>通常のやけどでは考えられない</a:t>
            </a:r>
            <a:r>
              <a:rPr lang="ja-JP" altLang="en-US" dirty="0">
                <a:solidFill>
                  <a:schemeClr val="dk1"/>
                </a:solidFill>
              </a:rPr>
              <a:t>被害をあたえました。</a:t>
            </a:r>
            <a:endParaRPr lang="ja-JP" altLang="en-US" dirty="0"/>
          </a:p>
          <a:p>
            <a:pPr marL="0" lvl="0" indent="0" algn="l" rtl="0">
              <a:lnSpc>
                <a:spcPct val="100000"/>
              </a:lnSpc>
              <a:spcBef>
                <a:spcPts val="0"/>
              </a:spcBef>
              <a:spcAft>
                <a:spcPts val="0"/>
              </a:spcAft>
              <a:buSzPts val="1100"/>
              <a:buNone/>
            </a:pPr>
            <a:r>
              <a:rPr lang="ja-JP" dirty="0">
                <a:solidFill>
                  <a:schemeClr val="dk1"/>
                </a:solidFill>
              </a:rPr>
              <a:t>さらに、熱線は広い場所で</a:t>
            </a:r>
            <a:r>
              <a:rPr lang="ja-JP" b="1" dirty="0">
                <a:solidFill>
                  <a:schemeClr val="dk1"/>
                </a:solidFill>
              </a:rPr>
              <a:t>火災</a:t>
            </a:r>
            <a:r>
              <a:rPr lang="ja-JP" dirty="0">
                <a:solidFill>
                  <a:schemeClr val="dk1"/>
                </a:solidFill>
              </a:rPr>
              <a:t>を引き起こす原因となりました。</a:t>
            </a:r>
            <a:endParaRPr dirty="0">
              <a:solidFill>
                <a:schemeClr val="dk1"/>
              </a:solidFill>
            </a:endParaRPr>
          </a:p>
          <a:p>
            <a:pPr marL="0" lvl="0" indent="0" algn="l" rtl="0">
              <a:lnSpc>
                <a:spcPct val="100000"/>
              </a:lnSpc>
              <a:spcBef>
                <a:spcPts val="0"/>
              </a:spcBef>
              <a:spcAft>
                <a:spcPts val="0"/>
              </a:spcAft>
              <a:buSzPts val="1100"/>
              <a:buNone/>
            </a:pPr>
            <a:r>
              <a:rPr lang="ja-JP" dirty="0">
                <a:solidFill>
                  <a:schemeClr val="dk1"/>
                </a:solidFill>
              </a:rPr>
              <a:t>（火災とは火事が大きく広がったものです←子どもたちの反応次第で解説を入れる）</a:t>
            </a:r>
            <a:endParaRPr dirty="0">
              <a:solidFill>
                <a:schemeClr val="dk1"/>
              </a:solidFill>
            </a:endParaRPr>
          </a:p>
          <a:p>
            <a:pPr marL="15875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ja-JP" dirty="0"/>
              <a:t>補足：これから登場する絵は、被爆体験が風化しつつある中、絵で実相を伝え核兵器（原爆）の脅威が少しでもわかってもらえればとの思いから制作されたものです。</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ja-JP" dirty="0"/>
              <a:t>絵画：「母と子」</a:t>
            </a:r>
            <a:endParaRPr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73932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1"/>
        <p:cNvGrpSpPr/>
        <p:nvPr/>
      </p:nvGrpSpPr>
      <p:grpSpPr>
        <a:xfrm>
          <a:off x="0" y="0"/>
          <a:ext cx="0" cy="0"/>
          <a:chOff x="0" y="0"/>
          <a:chExt cx="0" cy="0"/>
        </a:xfrm>
      </p:grpSpPr>
      <p:sp>
        <p:nvSpPr>
          <p:cNvPr id="12" name="Google Shape;12;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68"/>
        <p:cNvGrpSpPr/>
        <p:nvPr/>
      </p:nvGrpSpPr>
      <p:grpSpPr>
        <a:xfrm>
          <a:off x="0" y="0"/>
          <a:ext cx="0" cy="0"/>
          <a:chOff x="0" y="0"/>
          <a:chExt cx="0" cy="0"/>
        </a:xfrm>
      </p:grpSpPr>
      <p:sp>
        <p:nvSpPr>
          <p:cNvPr id="69" name="Google Shape;69;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 縦書きテキスト" type="vertTitleAndTx">
  <p:cSld name="VERTICAL_TITLE_AND_VERTICAL_TEXT">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7"/>
        <p:cNvGrpSpPr/>
        <p:nvPr/>
      </p:nvGrpSpPr>
      <p:grpSpPr>
        <a:xfrm>
          <a:off x="0" y="0"/>
          <a:ext cx="0" cy="0"/>
          <a:chOff x="0" y="0"/>
          <a:chExt cx="0" cy="0"/>
        </a:xfrm>
      </p:grpSpPr>
      <p:sp>
        <p:nvSpPr>
          <p:cNvPr id="18" name="Google Shape;1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23"/>
        <p:cNvGrpSpPr/>
        <p:nvPr/>
      </p:nvGrpSpPr>
      <p:grpSpPr>
        <a:xfrm>
          <a:off x="0" y="0"/>
          <a:ext cx="0" cy="0"/>
          <a:chOff x="0" y="0"/>
          <a:chExt cx="0" cy="0"/>
        </a:xfrm>
      </p:grpSpPr>
      <p:sp>
        <p:nvSpPr>
          <p:cNvPr id="24" name="Google Shape;2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3"/>
        <p:cNvGrpSpPr/>
        <p:nvPr/>
      </p:nvGrpSpPr>
      <p:grpSpPr>
        <a:xfrm>
          <a:off x="0" y="0"/>
          <a:ext cx="0" cy="0"/>
          <a:chOff x="0" y="0"/>
          <a:chExt cx="0" cy="0"/>
        </a:xfrm>
      </p:grpSpPr>
      <p:sp>
        <p:nvSpPr>
          <p:cNvPr id="34" name="Google Shape;3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0"/>
        <p:cNvGrpSpPr/>
        <p:nvPr/>
      </p:nvGrpSpPr>
      <p:grpSpPr>
        <a:xfrm>
          <a:off x="0" y="0"/>
          <a:ext cx="0" cy="0"/>
          <a:chOff x="0" y="0"/>
          <a:chExt cx="0" cy="0"/>
        </a:xfrm>
      </p:grpSpPr>
      <p:sp>
        <p:nvSpPr>
          <p:cNvPr id="41" name="Google Shape;41;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9"/>
        <p:cNvGrpSpPr/>
        <p:nvPr/>
      </p:nvGrpSpPr>
      <p:grpSpPr>
        <a:xfrm>
          <a:off x="0" y="0"/>
          <a:ext cx="0" cy="0"/>
          <a:chOff x="0" y="0"/>
          <a:chExt cx="0" cy="0"/>
        </a:xfrm>
      </p:grpSpPr>
      <p:sp>
        <p:nvSpPr>
          <p:cNvPr id="50" name="Google Shape;5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4"/>
        <p:cNvGrpSpPr/>
        <p:nvPr/>
      </p:nvGrpSpPr>
      <p:grpSpPr>
        <a:xfrm>
          <a:off x="0" y="0"/>
          <a:ext cx="0" cy="0"/>
          <a:chOff x="0" y="0"/>
          <a:chExt cx="0" cy="0"/>
        </a:xfrm>
      </p:grpSpPr>
      <p:sp>
        <p:nvSpPr>
          <p:cNvPr id="55" name="Google Shape;55;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1"/>
        <p:cNvGrpSpPr/>
        <p:nvPr/>
      </p:nvGrpSpPr>
      <p:grpSpPr>
        <a:xfrm>
          <a:off x="0" y="0"/>
          <a:ext cx="0" cy="0"/>
          <a:chOff x="0" y="0"/>
          <a:chExt cx="0" cy="0"/>
        </a:xfrm>
      </p:grpSpPr>
      <p:sp>
        <p:nvSpPr>
          <p:cNvPr id="62" name="Google Shape;62;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7"/>
          <p:cNvSpPr>
            <a:spLocks noGrp="1"/>
          </p:cNvSpPr>
          <p:nvPr>
            <p:ph type="pic" idx="2"/>
          </p:nvPr>
        </p:nvSpPr>
        <p:spPr>
          <a:xfrm>
            <a:off x="5183188" y="987425"/>
            <a:ext cx="6172200" cy="4873625"/>
          </a:xfrm>
          <a:prstGeom prst="rect">
            <a:avLst/>
          </a:prstGeom>
          <a:noFill/>
          <a:ln>
            <a:noFill/>
          </a:ln>
        </p:spPr>
      </p:sp>
      <p:sp>
        <p:nvSpPr>
          <p:cNvPr id="64" name="Google Shape;64;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customXml" Target="../ink/ink1.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EAF6"/>
        </a:solid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3999" y="2266709"/>
            <a:ext cx="9144000" cy="159075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ja-JP" sz="8800" b="1">
                <a:latin typeface="Arial"/>
                <a:ea typeface="Arial"/>
                <a:cs typeface="Arial"/>
                <a:sym typeface="Arial"/>
              </a:rPr>
              <a:t>長崎原ばく</a:t>
            </a:r>
            <a:endParaRPr sz="8800" b="1">
              <a:latin typeface="Arial"/>
              <a:ea typeface="Arial"/>
              <a:cs typeface="Arial"/>
              <a:sym typeface="Arial"/>
            </a:endParaRPr>
          </a:p>
        </p:txBody>
      </p:sp>
      <p:pic>
        <p:nvPicPr>
          <p:cNvPr id="2" name="図 2" descr="飛ぶ, 鳥, キジ, 食品 が含まれている画像&#10;&#10;説明は自動で生成されたものです">
            <a:extLst>
              <a:ext uri="{FF2B5EF4-FFF2-40B4-BE49-F238E27FC236}">
                <a16:creationId xmlns:a16="http://schemas.microsoft.com/office/drawing/2014/main" id="{A67341D5-A4CF-48FB-B021-3C167B589153}"/>
              </a:ext>
            </a:extLst>
          </p:cNvPr>
          <p:cNvPicPr>
            <a:picLocks noChangeAspect="1"/>
          </p:cNvPicPr>
          <p:nvPr/>
        </p:nvPicPr>
        <p:blipFill>
          <a:blip r:embed="rId3"/>
          <a:stretch>
            <a:fillRect/>
          </a:stretch>
        </p:blipFill>
        <p:spPr>
          <a:xfrm>
            <a:off x="409962" y="232389"/>
            <a:ext cx="3121756" cy="2751443"/>
          </a:xfrm>
          <a:prstGeom prst="rect">
            <a:avLst/>
          </a:prstGeom>
        </p:spPr>
      </p:pic>
      <p:pic>
        <p:nvPicPr>
          <p:cNvPr id="3" name="図 3">
            <a:extLst>
              <a:ext uri="{FF2B5EF4-FFF2-40B4-BE49-F238E27FC236}">
                <a16:creationId xmlns:a16="http://schemas.microsoft.com/office/drawing/2014/main" id="{CB37839B-50D0-482F-99E0-E409035781F4}"/>
              </a:ext>
            </a:extLst>
          </p:cNvPr>
          <p:cNvPicPr>
            <a:picLocks noChangeAspect="1"/>
          </p:cNvPicPr>
          <p:nvPr/>
        </p:nvPicPr>
        <p:blipFill>
          <a:blip r:embed="rId4"/>
          <a:stretch>
            <a:fillRect/>
          </a:stretch>
        </p:blipFill>
        <p:spPr>
          <a:xfrm>
            <a:off x="8202662" y="3288956"/>
            <a:ext cx="3198125" cy="3411325"/>
          </a:xfrm>
          <a:prstGeom prst="rect">
            <a:avLst/>
          </a:prstGeom>
        </p:spPr>
      </p:pic>
      <p:pic>
        <p:nvPicPr>
          <p:cNvPr id="4" name="図 4">
            <a:extLst>
              <a:ext uri="{FF2B5EF4-FFF2-40B4-BE49-F238E27FC236}">
                <a16:creationId xmlns:a16="http://schemas.microsoft.com/office/drawing/2014/main" id="{F7997C03-E1B5-42B0-81F9-CB97951012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01725" y="446142"/>
            <a:ext cx="2102171" cy="20969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838200" y="486293"/>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Font typeface="Arial"/>
              <a:buNone/>
            </a:pPr>
            <a:r>
              <a:rPr lang="ja-JP" sz="5400" b="1">
                <a:latin typeface="Arial"/>
                <a:ea typeface="Arial"/>
                <a:cs typeface="Arial"/>
                <a:sym typeface="Arial"/>
              </a:rPr>
              <a:t>ばく風</a:t>
            </a:r>
            <a:endParaRPr sz="5400" b="1">
              <a:latin typeface="Arial"/>
              <a:ea typeface="Arial"/>
              <a:cs typeface="Arial"/>
              <a:sym typeface="Arial"/>
            </a:endParaRPr>
          </a:p>
        </p:txBody>
      </p:sp>
      <p:sp>
        <p:nvSpPr>
          <p:cNvPr id="167" name="Google Shape;167;p10"/>
          <p:cNvSpPr txBox="1"/>
          <p:nvPr/>
        </p:nvSpPr>
        <p:spPr>
          <a:xfrm>
            <a:off x="8085604" y="6231711"/>
            <a:ext cx="433175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林重男 撮影 長崎原爆資料館 所蔵</a:t>
            </a:r>
            <a:endParaRPr sz="1400" b="0" i="0" u="none" strike="noStrike" cap="none">
              <a:solidFill>
                <a:srgbClr val="000000"/>
              </a:solidFill>
              <a:latin typeface="Arial"/>
              <a:ea typeface="Arial"/>
              <a:cs typeface="Arial"/>
              <a:sym typeface="Arial"/>
            </a:endParaRPr>
          </a:p>
        </p:txBody>
      </p:sp>
      <p:pic>
        <p:nvPicPr>
          <p:cNvPr id="2" name="図 2" descr="屋外, 草, 写真, フィールド が含まれている画像&#10;&#10;説明は自動で生成されたものです">
            <a:extLst>
              <a:ext uri="{FF2B5EF4-FFF2-40B4-BE49-F238E27FC236}">
                <a16:creationId xmlns:a16="http://schemas.microsoft.com/office/drawing/2014/main" id="{7B818282-08A1-4C8A-9B31-BF93EBE20A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713" y="1986436"/>
            <a:ext cx="5955268" cy="4045571"/>
          </a:xfrm>
          <a:prstGeom prst="rect">
            <a:avLst/>
          </a:prstGeom>
        </p:spPr>
      </p:pic>
      <p:pic>
        <p:nvPicPr>
          <p:cNvPr id="3" name="図 3" descr="古い建物の白黒写真&#10;&#10;説明は自動で生成されたものです">
            <a:extLst>
              <a:ext uri="{FF2B5EF4-FFF2-40B4-BE49-F238E27FC236}">
                <a16:creationId xmlns:a16="http://schemas.microsoft.com/office/drawing/2014/main" id="{196DA930-72FC-4736-B759-2F1FFC6B84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79067" y="1988117"/>
            <a:ext cx="5992186" cy="40449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11"/>
          <p:cNvSpPr txBox="1"/>
          <p:nvPr/>
        </p:nvSpPr>
        <p:spPr>
          <a:xfrm>
            <a:off x="6924975" y="2062750"/>
            <a:ext cx="4594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4" name="Google Shape;174;p11"/>
          <p:cNvSpPr txBox="1"/>
          <p:nvPr/>
        </p:nvSpPr>
        <p:spPr>
          <a:xfrm>
            <a:off x="3415725" y="6241875"/>
            <a:ext cx="3006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Calibri"/>
                <a:ea typeface="Calibri"/>
                <a:cs typeface="Calibri"/>
                <a:sym typeface="Calibri"/>
              </a:rPr>
              <a:t>林重男 撮影 長崎原爆資料館 所蔵 </a:t>
            </a:r>
            <a:endParaRPr sz="1400" b="0" i="0" u="none" strike="noStrike" cap="none">
              <a:solidFill>
                <a:srgbClr val="000000"/>
              </a:solidFill>
              <a:latin typeface="Calibri"/>
              <a:ea typeface="Calibri"/>
              <a:cs typeface="Calibri"/>
              <a:sym typeface="Calibri"/>
            </a:endParaRPr>
          </a:p>
        </p:txBody>
      </p:sp>
      <p:sp>
        <p:nvSpPr>
          <p:cNvPr id="176" name="Google Shape;176;p11"/>
          <p:cNvSpPr txBox="1"/>
          <p:nvPr/>
        </p:nvSpPr>
        <p:spPr>
          <a:xfrm>
            <a:off x="7935850" y="6241875"/>
            <a:ext cx="4594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Calibri"/>
                <a:ea typeface="Calibri"/>
                <a:cs typeface="Calibri"/>
                <a:sym typeface="Calibri"/>
              </a:rPr>
              <a:t> 寄贈 久保忠八 長崎原爆資料館 所蔵</a:t>
            </a:r>
            <a:endParaRPr sz="1400" b="0" i="0" u="none" strike="noStrike" cap="none">
              <a:solidFill>
                <a:srgbClr val="000000"/>
              </a:solidFill>
              <a:latin typeface="Calibri"/>
              <a:ea typeface="Calibri"/>
              <a:cs typeface="Calibri"/>
              <a:sym typeface="Calibri"/>
            </a:endParaRPr>
          </a:p>
        </p:txBody>
      </p:sp>
      <p:pic>
        <p:nvPicPr>
          <p:cNvPr id="2" name="図 2">
            <a:extLst>
              <a:ext uri="{FF2B5EF4-FFF2-40B4-BE49-F238E27FC236}">
                <a16:creationId xmlns:a16="http://schemas.microsoft.com/office/drawing/2014/main" id="{C9B08514-4A0F-4E24-9C6D-136AF47508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5216" y="731332"/>
            <a:ext cx="5469172" cy="5393937"/>
          </a:xfrm>
          <a:prstGeom prst="rect">
            <a:avLst/>
          </a:prstGeom>
        </p:spPr>
      </p:pic>
      <p:pic>
        <p:nvPicPr>
          <p:cNvPr id="3" name="図 3" descr="時計が付いている&#10;&#10;説明は自動で生成されたものです">
            <a:extLst>
              <a:ext uri="{FF2B5EF4-FFF2-40B4-BE49-F238E27FC236}">
                <a16:creationId xmlns:a16="http://schemas.microsoft.com/office/drawing/2014/main" id="{39E20538-B394-4A1E-AD99-2C597EB2A0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2733" y="210445"/>
            <a:ext cx="4267200" cy="603494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12"/>
          <p:cNvSpPr txBox="1">
            <a:spLocks noGrp="1"/>
          </p:cNvSpPr>
          <p:nvPr>
            <p:ph type="body" idx="1"/>
          </p:nvPr>
        </p:nvSpPr>
        <p:spPr>
          <a:xfrm>
            <a:off x="6167150" y="6387600"/>
            <a:ext cx="4463100" cy="470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852"/>
              <a:buNone/>
            </a:pPr>
            <a:r>
              <a:rPr lang="ja-JP" sz="1770"/>
              <a:t>寄贈 松添博 長崎原爆資料館 所蔵</a:t>
            </a:r>
            <a:endParaRPr sz="1770"/>
          </a:p>
        </p:txBody>
      </p:sp>
      <p:pic>
        <p:nvPicPr>
          <p:cNvPr id="2" name="図 2" descr="建物, 表示, 写真, 多い が含まれている画像&#10;&#10;説明は自動で生成されたものです">
            <a:extLst>
              <a:ext uri="{FF2B5EF4-FFF2-40B4-BE49-F238E27FC236}">
                <a16:creationId xmlns:a16="http://schemas.microsoft.com/office/drawing/2014/main" id="{9D186AF0-C584-4AF0-A149-5009EC07E854}"/>
              </a:ext>
            </a:extLst>
          </p:cNvPr>
          <p:cNvPicPr>
            <a:picLocks noChangeAspect="1"/>
          </p:cNvPicPr>
          <p:nvPr/>
        </p:nvPicPr>
        <p:blipFill>
          <a:blip r:embed="rId3"/>
          <a:stretch>
            <a:fillRect/>
          </a:stretch>
        </p:blipFill>
        <p:spPr>
          <a:xfrm>
            <a:off x="2184401" y="143785"/>
            <a:ext cx="7823199" cy="62000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a:spLocks noGrp="1"/>
          </p:cNvSpPr>
          <p:nvPr>
            <p:ph type="title"/>
          </p:nvPr>
        </p:nvSpPr>
        <p:spPr>
          <a:xfrm>
            <a:off x="1189158" y="594458"/>
            <a:ext cx="10254205" cy="84197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Font typeface="Arial"/>
              <a:buNone/>
            </a:pPr>
            <a:r>
              <a:rPr lang="ja-JP" sz="5400" b="1">
                <a:latin typeface="Arial"/>
                <a:ea typeface="Arial"/>
                <a:cs typeface="Arial"/>
                <a:sym typeface="Arial"/>
              </a:rPr>
              <a:t>ほうしゃ線は目に見えない</a:t>
            </a:r>
            <a:endParaRPr sz="5400" b="1">
              <a:latin typeface="Arial"/>
              <a:ea typeface="Arial"/>
              <a:cs typeface="Arial"/>
              <a:sym typeface="Arial"/>
            </a:endParaRPr>
          </a:p>
        </p:txBody>
      </p:sp>
      <p:sp>
        <p:nvSpPr>
          <p:cNvPr id="188" name="Google Shape;188;p13"/>
          <p:cNvSpPr txBox="1"/>
          <p:nvPr/>
        </p:nvSpPr>
        <p:spPr>
          <a:xfrm>
            <a:off x="2613361" y="5805549"/>
            <a:ext cx="3702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撮影者不明　長崎原爆資料館所蔵</a:t>
            </a:r>
            <a:endParaRPr sz="1400" b="0" i="0" u="none" strike="noStrike" cap="none">
              <a:solidFill>
                <a:srgbClr val="000000"/>
              </a:solidFill>
              <a:latin typeface="Arial"/>
              <a:ea typeface="Arial"/>
              <a:cs typeface="Arial"/>
              <a:sym typeface="Arial"/>
            </a:endParaRPr>
          </a:p>
        </p:txBody>
      </p:sp>
      <p:sp>
        <p:nvSpPr>
          <p:cNvPr id="189" name="Google Shape;189;p13"/>
          <p:cNvSpPr txBox="1"/>
          <p:nvPr/>
        </p:nvSpPr>
        <p:spPr>
          <a:xfrm>
            <a:off x="6388675" y="1743350"/>
            <a:ext cx="6201600" cy="50487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2800"/>
              <a:buFont typeface="Arial"/>
              <a:buNone/>
            </a:pPr>
            <a:r>
              <a:rPr lang="ja-JP" sz="2800" b="1" i="0" u="none" strike="noStrike" cap="none">
                <a:solidFill>
                  <a:schemeClr val="dk1"/>
                </a:solidFill>
                <a:latin typeface="Arial"/>
                <a:ea typeface="Arial"/>
                <a:cs typeface="Arial"/>
                <a:sym typeface="Arial"/>
              </a:rPr>
              <a:t>すぐに起こる体の変化</a:t>
            </a:r>
            <a:endParaRPr sz="2800" b="1"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800"/>
              <a:buFont typeface="Arial"/>
              <a:buNone/>
            </a:pPr>
            <a:r>
              <a:rPr lang="ja-JP" sz="2800" b="0" i="0" u="none" strike="noStrike" cap="none">
                <a:solidFill>
                  <a:schemeClr val="dk1"/>
                </a:solidFill>
                <a:latin typeface="Arial"/>
                <a:ea typeface="Arial"/>
                <a:cs typeface="Arial"/>
                <a:sym typeface="Arial"/>
              </a:rPr>
              <a:t>げり、頭痛、髪の毛が抜ける、</a:t>
            </a:r>
            <a:endParaRPr sz="28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800"/>
              <a:buFont typeface="Arial"/>
              <a:buNone/>
            </a:pPr>
            <a:r>
              <a:rPr lang="ja-JP" sz="2800" b="0" i="0" u="none" strike="noStrike" cap="none">
                <a:solidFill>
                  <a:schemeClr val="dk1"/>
                </a:solidFill>
                <a:latin typeface="Arial"/>
                <a:ea typeface="Arial"/>
                <a:cs typeface="Arial"/>
                <a:sym typeface="Arial"/>
              </a:rPr>
              <a:t>体が疲れやすくなる、</a:t>
            </a:r>
            <a:endParaRPr sz="28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800"/>
              <a:buFont typeface="Arial"/>
              <a:buNone/>
            </a:pPr>
            <a:r>
              <a:rPr lang="ja-JP" sz="2800" b="0" i="0" u="none" strike="noStrike" cap="none">
                <a:solidFill>
                  <a:schemeClr val="dk1"/>
                </a:solidFill>
                <a:latin typeface="Arial"/>
                <a:ea typeface="Arial"/>
                <a:cs typeface="Arial"/>
                <a:sym typeface="Arial"/>
              </a:rPr>
              <a:t>口から血を吐く</a:t>
            </a:r>
            <a:endParaRPr sz="28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800"/>
              <a:buFont typeface="Arial"/>
              <a:buNone/>
            </a:pPr>
            <a:r>
              <a:rPr lang="ja-JP" sz="2800" b="1" i="0" u="none" strike="noStrike" cap="none">
                <a:solidFill>
                  <a:schemeClr val="dk1"/>
                </a:solidFill>
                <a:latin typeface="Arial"/>
                <a:ea typeface="Arial"/>
                <a:cs typeface="Arial"/>
                <a:sym typeface="Arial"/>
              </a:rPr>
              <a:t>あとからあらわれる病気</a:t>
            </a:r>
            <a:endParaRPr sz="2800" b="1"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800"/>
              <a:buFont typeface="Arial"/>
              <a:buNone/>
            </a:pPr>
            <a:r>
              <a:rPr lang="ja-JP" sz="2800" b="0" i="0" u="none" strike="noStrike" cap="none">
                <a:solidFill>
                  <a:schemeClr val="dk1"/>
                </a:solidFill>
                <a:latin typeface="Arial"/>
                <a:ea typeface="Arial"/>
                <a:cs typeface="Arial"/>
                <a:sym typeface="Arial"/>
              </a:rPr>
              <a:t>がん、白血病（血液のがん）など</a:t>
            </a:r>
            <a:endParaRPr sz="28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pic>
        <p:nvPicPr>
          <p:cNvPr id="2" name="図 2" descr="ポーズをとっている男たちの白黒写真&#10;&#10;説明は自動で生成されたものです">
            <a:extLst>
              <a:ext uri="{FF2B5EF4-FFF2-40B4-BE49-F238E27FC236}">
                <a16:creationId xmlns:a16="http://schemas.microsoft.com/office/drawing/2014/main" id="{B77713AF-7505-4ACC-80EA-B2F817DA02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8651" y="1439335"/>
            <a:ext cx="5462876" cy="434975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6" name="Google Shape;196;p14"/>
          <p:cNvSpPr txBox="1"/>
          <p:nvPr/>
        </p:nvSpPr>
        <p:spPr>
          <a:xfrm>
            <a:off x="6197450" y="6235675"/>
            <a:ext cx="38844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rgbClr val="000000"/>
                </a:solidFill>
                <a:latin typeface="Calibri"/>
                <a:ea typeface="Calibri"/>
                <a:cs typeface="Calibri"/>
                <a:sym typeface="Calibri"/>
              </a:rPr>
              <a:t>寄贈 松添博 長崎原爆資料館 所蔵</a:t>
            </a:r>
            <a:endParaRPr sz="1600" b="0" i="0" u="none" strike="noStrike" cap="none">
              <a:solidFill>
                <a:srgbClr val="000000"/>
              </a:solidFill>
              <a:latin typeface="Calibri"/>
              <a:ea typeface="Calibri"/>
              <a:cs typeface="Calibri"/>
              <a:sym typeface="Calibri"/>
            </a:endParaRPr>
          </a:p>
        </p:txBody>
      </p:sp>
      <p:pic>
        <p:nvPicPr>
          <p:cNvPr id="2" name="図 2" descr="屋内, 建物, 男, 若い が含まれている画像&#10;&#10;説明は自動で生成されたものです">
            <a:extLst>
              <a:ext uri="{FF2B5EF4-FFF2-40B4-BE49-F238E27FC236}">
                <a16:creationId xmlns:a16="http://schemas.microsoft.com/office/drawing/2014/main" id="{A3332F7C-C6D0-407B-8D59-7830D58A7149}"/>
              </a:ext>
            </a:extLst>
          </p:cNvPr>
          <p:cNvPicPr>
            <a:picLocks noChangeAspect="1"/>
          </p:cNvPicPr>
          <p:nvPr/>
        </p:nvPicPr>
        <p:blipFill>
          <a:blip r:embed="rId3"/>
          <a:stretch>
            <a:fillRect/>
          </a:stretch>
        </p:blipFill>
        <p:spPr>
          <a:xfrm>
            <a:off x="2279650" y="183713"/>
            <a:ext cx="7632700" cy="604607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5"/>
          <p:cNvSpPr txBox="1"/>
          <p:nvPr/>
        </p:nvSpPr>
        <p:spPr>
          <a:xfrm>
            <a:off x="459695" y="6175826"/>
            <a:ext cx="97536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rgbClr val="000000"/>
                </a:solidFill>
                <a:latin typeface="Calibri"/>
                <a:ea typeface="Calibri"/>
                <a:cs typeface="Calibri"/>
                <a:sym typeface="Calibri"/>
              </a:rPr>
              <a:t>林重男 撮影 長崎原爆資料館 所蔵</a:t>
            </a:r>
            <a:endParaRPr sz="1400" b="0" i="0" u="none" strike="noStrike" cap="none" dirty="0">
              <a:solidFill>
                <a:srgbClr val="000000"/>
              </a:solidFill>
              <a:latin typeface="Calibri"/>
              <a:ea typeface="Calibri"/>
              <a:cs typeface="Calibri"/>
              <a:sym typeface="Calibri"/>
            </a:endParaRPr>
          </a:p>
        </p:txBody>
      </p:sp>
      <p:pic>
        <p:nvPicPr>
          <p:cNvPr id="2" name="図 2" descr="写真, 座る, 木, 古い が含まれている画像&#10;&#10;説明は自動で生成されたものです">
            <a:extLst>
              <a:ext uri="{FF2B5EF4-FFF2-40B4-BE49-F238E27FC236}">
                <a16:creationId xmlns:a16="http://schemas.microsoft.com/office/drawing/2014/main" id="{98FA3984-8A58-4B00-B2AD-F6D49909AC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4734" y="484024"/>
            <a:ext cx="5388674" cy="5446325"/>
          </a:xfrm>
          <a:prstGeom prst="rect">
            <a:avLst/>
          </a:prstGeom>
        </p:spPr>
      </p:pic>
      <p:pic>
        <p:nvPicPr>
          <p:cNvPr id="3" name="図 3">
            <a:extLst>
              <a:ext uri="{FF2B5EF4-FFF2-40B4-BE49-F238E27FC236}">
                <a16:creationId xmlns:a16="http://schemas.microsoft.com/office/drawing/2014/main" id="{E68768AB-034F-42DC-AB9E-61B44A1467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7484" y="866182"/>
            <a:ext cx="6278033" cy="468113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6"/>
          <p:cNvSpPr txBox="1"/>
          <p:nvPr/>
        </p:nvSpPr>
        <p:spPr>
          <a:xfrm>
            <a:off x="673750" y="497600"/>
            <a:ext cx="11256300" cy="13392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ja-JP" sz="3000" b="1" i="0" u="none" strike="noStrike" cap="none">
                <a:solidFill>
                  <a:srgbClr val="000000"/>
                </a:solidFill>
                <a:latin typeface="Arial"/>
                <a:ea typeface="Arial"/>
                <a:cs typeface="Arial"/>
                <a:sym typeface="Arial"/>
              </a:rPr>
              <a:t>壕の外に出てみると、さっきまで元気に遊んでいた、</a:t>
            </a:r>
            <a:endParaRPr sz="3000" b="1"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ja-JP" sz="3000" b="1" i="0" u="none" strike="noStrike" cap="none">
                <a:solidFill>
                  <a:srgbClr val="000000"/>
                </a:solidFill>
                <a:latin typeface="Arial"/>
                <a:ea typeface="Arial"/>
                <a:cs typeface="Arial"/>
                <a:sym typeface="Arial"/>
              </a:rPr>
              <a:t>たくさんの子ども達が校ていに横たわり亡くなっていました。</a:t>
            </a:r>
            <a:endParaRPr sz="3000" b="1" i="0" u="none" strike="noStrike" cap="none">
              <a:solidFill>
                <a:srgbClr val="000000"/>
              </a:solidFill>
              <a:latin typeface="Arial"/>
              <a:ea typeface="Arial"/>
              <a:cs typeface="Arial"/>
              <a:sym typeface="Arial"/>
            </a:endParaRPr>
          </a:p>
        </p:txBody>
      </p:sp>
      <p:sp>
        <p:nvSpPr>
          <p:cNvPr id="209" name="Google Shape;209;p16"/>
          <p:cNvSpPr txBox="1"/>
          <p:nvPr/>
        </p:nvSpPr>
        <p:spPr>
          <a:xfrm>
            <a:off x="673745" y="2897436"/>
            <a:ext cx="12464400" cy="27243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ja-JP" sz="3000" b="1" i="0" u="none" strike="noStrike" cap="none">
                <a:solidFill>
                  <a:srgbClr val="000000"/>
                </a:solidFill>
                <a:latin typeface="Arial"/>
                <a:ea typeface="Arial"/>
                <a:cs typeface="Arial"/>
                <a:sym typeface="Arial"/>
              </a:rPr>
              <a:t>多くの子ども達の死んだ姿を見ましたが、</a:t>
            </a:r>
            <a:endParaRPr sz="3000" b="1"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ja-JP" sz="3000" b="1" i="0" u="none" strike="noStrike" cap="none">
                <a:solidFill>
                  <a:srgbClr val="000000"/>
                </a:solidFill>
                <a:latin typeface="Arial"/>
                <a:ea typeface="Arial"/>
                <a:cs typeface="Arial"/>
                <a:sym typeface="Arial"/>
              </a:rPr>
              <a:t>不思議と涙は出てこないのです。</a:t>
            </a:r>
            <a:endParaRPr sz="3000" b="1"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ja-JP" sz="3000" b="1" i="0" u="none" strike="noStrike" cap="none">
                <a:solidFill>
                  <a:srgbClr val="000000"/>
                </a:solidFill>
                <a:latin typeface="Arial"/>
                <a:ea typeface="Arial"/>
                <a:cs typeface="Arial"/>
                <a:sym typeface="Arial"/>
              </a:rPr>
              <a:t>あまりの痛ましさと衝撃に、</a:t>
            </a:r>
            <a:endParaRPr sz="3000" b="1"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ja-JP" sz="3000" b="1" i="0" u="none" strike="noStrike" cap="none">
                <a:solidFill>
                  <a:srgbClr val="000000"/>
                </a:solidFill>
                <a:latin typeface="Arial"/>
                <a:ea typeface="Arial"/>
                <a:cs typeface="Arial"/>
                <a:sym typeface="Arial"/>
              </a:rPr>
              <a:t>心が感じることを止めてしまったようでした。</a:t>
            </a:r>
            <a:endParaRPr sz="3000" b="1" i="0" u="none" strike="noStrike" cap="none">
              <a:solidFill>
                <a:srgbClr val="000000"/>
              </a:solidFill>
              <a:latin typeface="Arial"/>
              <a:ea typeface="Arial"/>
              <a:cs typeface="Arial"/>
              <a:sym typeface="Arial"/>
            </a:endParaRPr>
          </a:p>
        </p:txBody>
      </p:sp>
      <p:sp>
        <p:nvSpPr>
          <p:cNvPr id="210" name="Google Shape;210;p16"/>
          <p:cNvSpPr txBox="1"/>
          <p:nvPr/>
        </p:nvSpPr>
        <p:spPr>
          <a:xfrm>
            <a:off x="8663110" y="6180924"/>
            <a:ext cx="35289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rgbClr val="000000"/>
                </a:solidFill>
                <a:latin typeface="Arial"/>
                <a:ea typeface="Arial"/>
                <a:cs typeface="Arial"/>
                <a:sym typeface="Arial"/>
              </a:rPr>
              <a:t>田島秀彦作 「瞳の中の子どもたち」</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rgbClr val="000000"/>
                </a:solidFill>
                <a:latin typeface="Arial"/>
                <a:ea typeface="Arial"/>
                <a:cs typeface="Arial"/>
                <a:sym typeface="Arial"/>
              </a:rPr>
              <a:t>弓井一子さんの体験</a:t>
            </a:r>
            <a:endParaRPr sz="1600" b="0" i="0" u="none" strike="noStrike" cap="none">
              <a:solidFill>
                <a:srgbClr val="000000"/>
              </a:solidFill>
              <a:latin typeface="Arial"/>
              <a:ea typeface="Arial"/>
              <a:cs typeface="Arial"/>
              <a:sym typeface="Arial"/>
            </a:endParaRPr>
          </a:p>
        </p:txBody>
      </p:sp>
      <p:sp>
        <p:nvSpPr>
          <p:cNvPr id="211" name="Google Shape;211;p16"/>
          <p:cNvSpPr txBox="1"/>
          <p:nvPr/>
        </p:nvSpPr>
        <p:spPr>
          <a:xfrm>
            <a:off x="2114550" y="1696825"/>
            <a:ext cx="1886100" cy="1200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ja-JP" sz="2200" b="1" i="0" u="none" strike="noStrike" cap="none">
                <a:solidFill>
                  <a:srgbClr val="000000"/>
                </a:solidFill>
                <a:latin typeface="Calibri"/>
                <a:ea typeface="Calibri"/>
                <a:cs typeface="Calibri"/>
                <a:sym typeface="Calibri"/>
              </a:rPr>
              <a:t>・</a:t>
            </a:r>
            <a:endParaRPr sz="2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ja-JP" sz="2200" b="1" i="0" u="none" strike="noStrike" cap="none">
                <a:solidFill>
                  <a:srgbClr val="000000"/>
                </a:solidFill>
                <a:latin typeface="Calibri"/>
                <a:ea typeface="Calibri"/>
                <a:cs typeface="Calibri"/>
                <a:sym typeface="Calibri"/>
              </a:rPr>
              <a:t>・</a:t>
            </a:r>
            <a:endParaRPr sz="2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ja-JP" sz="2200" b="1" i="0" u="none" strike="noStrike" cap="none">
                <a:solidFill>
                  <a:srgbClr val="000000"/>
                </a:solidFill>
                <a:latin typeface="Calibri"/>
                <a:ea typeface="Calibri"/>
                <a:cs typeface="Calibri"/>
                <a:sym typeface="Calibri"/>
              </a:rPr>
              <a:t>・</a:t>
            </a:r>
            <a:endParaRPr sz="2200" b="1"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7"/>
          <p:cNvSpPr txBox="1"/>
          <p:nvPr/>
        </p:nvSpPr>
        <p:spPr>
          <a:xfrm>
            <a:off x="731100" y="1435300"/>
            <a:ext cx="11460900" cy="34170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ja-JP" sz="3000" b="1" i="0" u="none" strike="noStrike" cap="none">
                <a:solidFill>
                  <a:srgbClr val="000000"/>
                </a:solidFill>
                <a:latin typeface="Arial"/>
                <a:ea typeface="Arial"/>
                <a:cs typeface="Arial"/>
                <a:sym typeface="Arial"/>
              </a:rPr>
              <a:t>歩くといっても、実際には折り重なった死体を</a:t>
            </a:r>
            <a:endParaRPr sz="3000" b="1"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ja-JP" sz="3000" b="1" i="0" u="none" strike="noStrike" cap="none">
                <a:solidFill>
                  <a:srgbClr val="000000"/>
                </a:solidFill>
                <a:latin typeface="Arial"/>
                <a:ea typeface="Arial"/>
                <a:cs typeface="Arial"/>
                <a:sym typeface="Arial"/>
              </a:rPr>
              <a:t>ひとつひとつまたいでいかねばなりませんでした。</a:t>
            </a:r>
            <a:endParaRPr sz="3000" b="1"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ja-JP" sz="3000" b="1" i="0" u="none" strike="noStrike" cap="none">
                <a:solidFill>
                  <a:srgbClr val="000000"/>
                </a:solidFill>
                <a:latin typeface="Arial"/>
                <a:ea typeface="Arial"/>
                <a:cs typeface="Arial"/>
                <a:sym typeface="Arial"/>
              </a:rPr>
              <a:t>できることなら、目をつむって駆け抜けたいくらいでしたが、</a:t>
            </a:r>
            <a:endParaRPr sz="3000" b="1"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ja-JP" sz="3000" b="1" i="0" u="none" strike="noStrike" cap="none">
                <a:solidFill>
                  <a:srgbClr val="000000"/>
                </a:solidFill>
                <a:latin typeface="Arial"/>
                <a:ea typeface="Arial"/>
                <a:cs typeface="Arial"/>
                <a:sym typeface="Arial"/>
              </a:rPr>
              <a:t>足を踏み下ろす隙間を見出すのがやっとで、</a:t>
            </a:r>
            <a:endParaRPr sz="3000" b="1"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ja-JP" sz="3000" b="1" i="0" u="none" strike="noStrike" cap="none">
                <a:solidFill>
                  <a:srgbClr val="000000"/>
                </a:solidFill>
                <a:latin typeface="Arial"/>
                <a:ea typeface="Arial"/>
                <a:cs typeface="Arial"/>
                <a:sym typeface="Arial"/>
              </a:rPr>
              <a:t>それでもひどく気をつかわねばならなかったのです。</a:t>
            </a:r>
            <a:endParaRPr sz="3000" b="1" i="0" u="none" strike="noStrike" cap="none">
              <a:solidFill>
                <a:srgbClr val="000000"/>
              </a:solidFill>
              <a:latin typeface="Arial"/>
              <a:ea typeface="Arial"/>
              <a:cs typeface="Arial"/>
              <a:sym typeface="Arial"/>
            </a:endParaRPr>
          </a:p>
        </p:txBody>
      </p:sp>
      <p:sp>
        <p:nvSpPr>
          <p:cNvPr id="217" name="Google Shape;217;p17"/>
          <p:cNvSpPr txBox="1"/>
          <p:nvPr/>
        </p:nvSpPr>
        <p:spPr>
          <a:xfrm>
            <a:off x="4919700" y="6180900"/>
            <a:ext cx="72723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rgbClr val="000000"/>
                </a:solidFill>
                <a:latin typeface="Arial"/>
                <a:ea typeface="Arial"/>
                <a:cs typeface="Arial"/>
                <a:sym typeface="Arial"/>
              </a:rPr>
              <a:t>山脇佳朗さん　当時11歳　</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rgbClr val="000000"/>
                </a:solidFill>
                <a:latin typeface="Arial"/>
                <a:ea typeface="Arial"/>
                <a:cs typeface="Arial"/>
                <a:sym typeface="Arial"/>
              </a:rPr>
              <a:t>（ピース・トーク きみたちにつたえたい Ⅷ くり返すまい ナガサキの体験）</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8"/>
          <p:cNvSpPr txBox="1"/>
          <p:nvPr/>
        </p:nvSpPr>
        <p:spPr>
          <a:xfrm>
            <a:off x="482395" y="505158"/>
            <a:ext cx="11227200" cy="48024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ja-JP" sz="3000" b="1" i="0" u="none" strike="noStrike" cap="none">
                <a:solidFill>
                  <a:srgbClr val="000000"/>
                </a:solidFill>
                <a:latin typeface="Arial"/>
                <a:ea typeface="Arial"/>
                <a:cs typeface="Arial"/>
                <a:sym typeface="Arial"/>
              </a:rPr>
              <a:t>傷口がふさがらないので、</a:t>
            </a:r>
            <a:endParaRPr sz="3000" b="1"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ja-JP" sz="3000" b="1" i="0" u="none" strike="noStrike" cap="none">
                <a:solidFill>
                  <a:srgbClr val="000000"/>
                </a:solidFill>
                <a:latin typeface="Arial"/>
                <a:ea typeface="Arial"/>
                <a:cs typeface="Arial"/>
                <a:sym typeface="Arial"/>
              </a:rPr>
              <a:t>そこからにおう、においに悩んでいたのですね。</a:t>
            </a:r>
            <a:endParaRPr sz="3000" b="1"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ja-JP" sz="3000" b="1" i="0" u="none" strike="noStrike" cap="none">
                <a:solidFill>
                  <a:srgbClr val="000000"/>
                </a:solidFill>
                <a:latin typeface="Arial"/>
                <a:ea typeface="Arial"/>
                <a:cs typeface="Arial"/>
                <a:sym typeface="Arial"/>
              </a:rPr>
              <a:t>19歳の短い人生を、終わったのです。</a:t>
            </a:r>
            <a:endParaRPr sz="3000" b="1"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ja-JP" sz="3000" b="1" i="0" u="none" strike="noStrike" cap="none">
                <a:solidFill>
                  <a:srgbClr val="000000"/>
                </a:solidFill>
                <a:latin typeface="Arial"/>
                <a:ea typeface="Arial"/>
                <a:cs typeface="Arial"/>
                <a:sym typeface="Arial"/>
              </a:rPr>
              <a:t>なやみになやんで鉄道自殺をしてしまったのです。</a:t>
            </a:r>
            <a:endParaRPr sz="3000" b="1"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ja-JP" sz="3000" b="1" i="0" u="none" strike="noStrike" cap="none">
                <a:solidFill>
                  <a:srgbClr val="000000"/>
                </a:solidFill>
                <a:latin typeface="Arial"/>
                <a:ea typeface="Arial"/>
                <a:cs typeface="Arial"/>
                <a:sym typeface="Arial"/>
              </a:rPr>
              <a:t>そこまで悩んでいるとは知らず、</a:t>
            </a:r>
            <a:endParaRPr sz="3000" b="1"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ja-JP" sz="3000" b="1" i="0" u="none" strike="noStrike" cap="none">
                <a:solidFill>
                  <a:srgbClr val="000000"/>
                </a:solidFill>
                <a:latin typeface="Arial"/>
                <a:ea typeface="Arial"/>
                <a:cs typeface="Arial"/>
                <a:sym typeface="Arial"/>
              </a:rPr>
              <a:t>姉として何も相談にのれずに、</a:t>
            </a:r>
            <a:endParaRPr sz="3000" b="1"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ja-JP" sz="3000" b="1" i="0" u="none" strike="noStrike" cap="none">
                <a:solidFill>
                  <a:srgbClr val="000000"/>
                </a:solidFill>
                <a:latin typeface="Arial"/>
                <a:ea typeface="Arial"/>
                <a:cs typeface="Arial"/>
                <a:sym typeface="Arial"/>
              </a:rPr>
              <a:t>力になってあげることができなかった事が、悔やまれます。</a:t>
            </a:r>
            <a:endParaRPr sz="3000" b="1" i="0" u="none" strike="noStrike" cap="none">
              <a:solidFill>
                <a:srgbClr val="000000"/>
              </a:solidFill>
              <a:latin typeface="Arial"/>
              <a:ea typeface="Arial"/>
              <a:cs typeface="Arial"/>
              <a:sym typeface="Arial"/>
            </a:endParaRPr>
          </a:p>
        </p:txBody>
      </p:sp>
      <p:sp>
        <p:nvSpPr>
          <p:cNvPr id="223" name="Google Shape;223;p18"/>
          <p:cNvSpPr txBox="1"/>
          <p:nvPr/>
        </p:nvSpPr>
        <p:spPr>
          <a:xfrm>
            <a:off x="5069100" y="6180900"/>
            <a:ext cx="71229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rgbClr val="000000"/>
                </a:solidFill>
                <a:latin typeface="Arial"/>
                <a:ea typeface="Arial"/>
                <a:cs typeface="Arial"/>
                <a:sym typeface="Arial"/>
              </a:rPr>
              <a:t>下平作江さん　当時10歳　</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rgbClr val="000000"/>
                </a:solidFill>
                <a:latin typeface="Arial"/>
                <a:ea typeface="Arial"/>
                <a:cs typeface="Arial"/>
                <a:sym typeface="Arial"/>
              </a:rPr>
              <a:t>（ピース・トーク きみたちにつたえたい Ⅷ くり返すまい ナガサキの体験）</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9"/>
          <p:cNvSpPr txBox="1"/>
          <p:nvPr/>
        </p:nvSpPr>
        <p:spPr>
          <a:xfrm>
            <a:off x="1032600" y="1930625"/>
            <a:ext cx="10126800" cy="2647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0"/>
              <a:buFont typeface="Arial"/>
              <a:buNone/>
            </a:pPr>
            <a:r>
              <a:rPr lang="ja-JP" sz="16000" b="1" i="0" u="none" strike="noStrike" cap="none">
                <a:solidFill>
                  <a:srgbClr val="CC0000"/>
                </a:solidFill>
                <a:latin typeface="Calibri"/>
                <a:ea typeface="Calibri"/>
                <a:cs typeface="Calibri"/>
                <a:sym typeface="Calibri"/>
              </a:rPr>
              <a:t>13,130</a:t>
            </a:r>
            <a:endParaRPr sz="16000" b="1" i="0" u="none" strike="noStrike" cap="none">
              <a:solidFill>
                <a:srgbClr val="CC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2" name="図 2" descr="テーブル, ボックス が含まれている画像&#10;&#10;説明は自動で生成されたものです">
            <a:extLst>
              <a:ext uri="{FF2B5EF4-FFF2-40B4-BE49-F238E27FC236}">
                <a16:creationId xmlns:a16="http://schemas.microsoft.com/office/drawing/2014/main" id="{80708515-5793-46CA-ADFA-71B1511FBD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655" y="808475"/>
            <a:ext cx="2633911" cy="2239283"/>
          </a:xfrm>
          <a:prstGeom prst="rect">
            <a:avLst/>
          </a:prstGeom>
        </p:spPr>
      </p:pic>
      <p:pic>
        <p:nvPicPr>
          <p:cNvPr id="3" name="図 3">
            <a:extLst>
              <a:ext uri="{FF2B5EF4-FFF2-40B4-BE49-F238E27FC236}">
                <a16:creationId xmlns:a16="http://schemas.microsoft.com/office/drawing/2014/main" id="{CE5B8D27-96E2-477D-B18E-56D765DDDF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0591" y="4297637"/>
            <a:ext cx="2743200" cy="2390013"/>
          </a:xfrm>
          <a:prstGeom prst="rect">
            <a:avLst/>
          </a:prstGeom>
        </p:spPr>
      </p:pic>
      <p:pic>
        <p:nvPicPr>
          <p:cNvPr id="4" name="図 4" descr="皿の上の食べ物&#10;&#10;説明は自動で生成されたものです">
            <a:extLst>
              <a:ext uri="{FF2B5EF4-FFF2-40B4-BE49-F238E27FC236}">
                <a16:creationId xmlns:a16="http://schemas.microsoft.com/office/drawing/2014/main" id="{EEC10DB9-F89F-426D-AD35-95113FB4D1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71369" y="287113"/>
            <a:ext cx="2464970" cy="2159930"/>
          </a:xfrm>
          <a:prstGeom prst="rect">
            <a:avLst/>
          </a:prstGeom>
        </p:spPr>
      </p:pic>
      <p:pic>
        <p:nvPicPr>
          <p:cNvPr id="5" name="図 5" descr="食品, プレート が含まれている画像&#10;&#10;説明は自動で生成されたものです">
            <a:extLst>
              <a:ext uri="{FF2B5EF4-FFF2-40B4-BE49-F238E27FC236}">
                <a16:creationId xmlns:a16="http://schemas.microsoft.com/office/drawing/2014/main" id="{C720E1DD-2275-40AF-8CD2-00CF3C855FC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03854" y="2624178"/>
            <a:ext cx="2101264" cy="2101264"/>
          </a:xfrm>
          <a:prstGeom prst="rect">
            <a:avLst/>
          </a:prstGeom>
        </p:spPr>
      </p:pic>
      <p:pic>
        <p:nvPicPr>
          <p:cNvPr id="6" name="図 6">
            <a:extLst>
              <a:ext uri="{FF2B5EF4-FFF2-40B4-BE49-F238E27FC236}">
                <a16:creationId xmlns:a16="http://schemas.microsoft.com/office/drawing/2014/main" id="{7086E0BF-700C-4CB2-9D8B-815D52957D5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204095" y="3511093"/>
            <a:ext cx="1935707" cy="2882660"/>
          </a:xfrm>
          <a:prstGeom prst="rect">
            <a:avLst/>
          </a:prstGeom>
        </p:spPr>
      </p:pic>
      <p:pic>
        <p:nvPicPr>
          <p:cNvPr id="7" name="図 7" descr="ロゴ&#10;&#10;説明は自動で生成されたものです">
            <a:extLst>
              <a:ext uri="{FF2B5EF4-FFF2-40B4-BE49-F238E27FC236}">
                <a16:creationId xmlns:a16="http://schemas.microsoft.com/office/drawing/2014/main" id="{A303E000-0219-48AC-9A90-8450B0E92AB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57063" y="1639734"/>
            <a:ext cx="1959843" cy="2657903"/>
          </a:xfrm>
          <a:prstGeom prst="rect">
            <a:avLst/>
          </a:prstGeom>
        </p:spPr>
      </p:pic>
      <p:pic>
        <p:nvPicPr>
          <p:cNvPr id="8" name="図 8" descr="建物, 礼拝堂 が含まれている画像&#10;&#10;説明は自動で生成されたものです">
            <a:extLst>
              <a:ext uri="{FF2B5EF4-FFF2-40B4-BE49-F238E27FC236}">
                <a16:creationId xmlns:a16="http://schemas.microsoft.com/office/drawing/2014/main" id="{74B8FD40-D98E-4DD5-96C0-29DA6B8E3C1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23152" y="808475"/>
            <a:ext cx="2592990" cy="3247119"/>
          </a:xfrm>
          <a:prstGeom prst="rect">
            <a:avLst/>
          </a:prstGeom>
        </p:spPr>
      </p:pic>
      <p:pic>
        <p:nvPicPr>
          <p:cNvPr id="9" name="図 9">
            <a:extLst>
              <a:ext uri="{FF2B5EF4-FFF2-40B4-BE49-F238E27FC236}">
                <a16:creationId xmlns:a16="http://schemas.microsoft.com/office/drawing/2014/main" id="{82C5CC7C-E71F-49EF-8140-334C9DDCFE3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30693" y="3491392"/>
            <a:ext cx="2743200" cy="2297430"/>
          </a:xfrm>
          <a:prstGeom prst="rect">
            <a:avLst/>
          </a:prstGeom>
        </p:spPr>
      </p:pic>
      <p:pic>
        <p:nvPicPr>
          <p:cNvPr id="10" name="図 10" descr="ロゴ&#10;&#10;説明は自動で生成されたものです">
            <a:extLst>
              <a:ext uri="{FF2B5EF4-FFF2-40B4-BE49-F238E27FC236}">
                <a16:creationId xmlns:a16="http://schemas.microsoft.com/office/drawing/2014/main" id="{ADB7AA51-1EB5-41F1-AC4D-C003C692459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100498" y="415607"/>
            <a:ext cx="1935707" cy="2101264"/>
          </a:xfrm>
          <a:prstGeom prst="rect">
            <a:avLst/>
          </a:prstGeom>
        </p:spPr>
      </p:pic>
      <p:pic>
        <p:nvPicPr>
          <p:cNvPr id="11" name="図 11" descr="建物, タワー, 時計, 大きい が含まれている画像&#10;&#10;説明は自動で生成されたものです">
            <a:extLst>
              <a:ext uri="{FF2B5EF4-FFF2-40B4-BE49-F238E27FC236}">
                <a16:creationId xmlns:a16="http://schemas.microsoft.com/office/drawing/2014/main" id="{97EA4378-749D-4A5F-951A-17261B645CA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952140" y="4233822"/>
            <a:ext cx="2003947" cy="215993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Google Shape;234;p20"/>
          <p:cNvSpPr/>
          <p:nvPr/>
        </p:nvSpPr>
        <p:spPr>
          <a:xfrm rot="-5400360">
            <a:off x="9138761" y="3805061"/>
            <a:ext cx="5736300" cy="36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https://www.recna.nagasaki-u.ac.jp/recna/nuclear1/poster</a:t>
            </a:r>
            <a:endParaRPr sz="1800" b="0" i="0" u="none" strike="noStrike" cap="none">
              <a:solidFill>
                <a:schemeClr val="dk1"/>
              </a:solidFill>
              <a:latin typeface="Calibri"/>
              <a:ea typeface="Calibri"/>
              <a:cs typeface="Calibri"/>
              <a:sym typeface="Calibri"/>
            </a:endParaRPr>
          </a:p>
        </p:txBody>
      </p:sp>
      <p:sp>
        <p:nvSpPr>
          <p:cNvPr id="235" name="Google Shape;235;p20"/>
          <p:cNvSpPr txBox="1"/>
          <p:nvPr/>
        </p:nvSpPr>
        <p:spPr>
          <a:xfrm>
            <a:off x="196050" y="1280900"/>
            <a:ext cx="4733700" cy="412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ja-JP" sz="3400" b="1" i="0" u="none" strike="noStrike" cap="none">
                <a:solidFill>
                  <a:srgbClr val="000000"/>
                </a:solidFill>
                <a:latin typeface="Arial"/>
                <a:ea typeface="Arial"/>
                <a:cs typeface="Arial"/>
                <a:sym typeface="Arial"/>
              </a:rPr>
              <a:t>世界にある</a:t>
            </a:r>
            <a:r>
              <a:rPr lang="ja-JP" sz="3400" b="1" i="0" u="none" strike="noStrike" cap="none">
                <a:solidFill>
                  <a:srgbClr val="FF0000"/>
                </a:solidFill>
                <a:latin typeface="Arial"/>
                <a:ea typeface="Arial"/>
                <a:cs typeface="Arial"/>
                <a:sym typeface="Arial"/>
              </a:rPr>
              <a:t>核兵器</a:t>
            </a:r>
            <a:r>
              <a:rPr lang="ja-JP" sz="3400" b="1" i="0" u="none" strike="noStrike" cap="none">
                <a:solidFill>
                  <a:srgbClr val="000000"/>
                </a:solidFill>
                <a:latin typeface="Arial"/>
                <a:ea typeface="Arial"/>
                <a:cs typeface="Arial"/>
                <a:sym typeface="Arial"/>
              </a:rPr>
              <a:t>の数</a:t>
            </a:r>
            <a:endParaRPr sz="3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ja-JP" sz="2900" b="1" i="0" u="none" strike="noStrike" cap="none">
                <a:solidFill>
                  <a:srgbClr val="000000"/>
                </a:solidFill>
                <a:latin typeface="Arial"/>
                <a:ea typeface="Arial"/>
                <a:cs typeface="Arial"/>
                <a:sym typeface="Arial"/>
              </a:rPr>
              <a:t>核兵器とは？</a:t>
            </a:r>
            <a:endParaRPr sz="2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ja-JP" sz="2900" b="1" i="0" u="none" strike="noStrike" cap="none">
                <a:solidFill>
                  <a:srgbClr val="000000"/>
                </a:solidFill>
                <a:latin typeface="Arial"/>
                <a:ea typeface="Arial"/>
                <a:cs typeface="Arial"/>
                <a:sym typeface="Arial"/>
              </a:rPr>
              <a:t>核エネルギーを利用した</a:t>
            </a:r>
            <a:endParaRPr sz="2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ja-JP" sz="2900" b="1" i="0" u="none" strike="noStrike" cap="none">
                <a:solidFill>
                  <a:srgbClr val="000000"/>
                </a:solidFill>
                <a:latin typeface="Arial"/>
                <a:ea typeface="Arial"/>
                <a:cs typeface="Arial"/>
                <a:sym typeface="Arial"/>
              </a:rPr>
              <a:t>ばくだんのこと。</a:t>
            </a:r>
            <a:endParaRPr sz="2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ja-JP" sz="2900" b="1" i="0" u="none" strike="noStrike" cap="none">
                <a:solidFill>
                  <a:srgbClr val="000000"/>
                </a:solidFill>
                <a:latin typeface="Arial"/>
                <a:ea typeface="Arial"/>
                <a:cs typeface="Arial"/>
                <a:sym typeface="Arial"/>
              </a:rPr>
              <a:t>・ほうしゃ線を出す</a:t>
            </a:r>
            <a:endParaRPr sz="2900" b="1" i="0" u="none" strike="noStrike" cap="none">
              <a:solidFill>
                <a:srgbClr val="000000"/>
              </a:solidFill>
              <a:latin typeface="Arial"/>
              <a:ea typeface="Arial"/>
              <a:cs typeface="Arial"/>
              <a:sym typeface="Arial"/>
            </a:endParaRPr>
          </a:p>
        </p:txBody>
      </p:sp>
      <p:pic>
        <p:nvPicPr>
          <p:cNvPr id="4" name="図 4" descr="グラフ&#10;&#10;説明は自動で生成されたものです">
            <a:extLst>
              <a:ext uri="{FF2B5EF4-FFF2-40B4-BE49-F238E27FC236}">
                <a16:creationId xmlns:a16="http://schemas.microsoft.com/office/drawing/2014/main" id="{AF7CD763-B4F5-483B-AA25-3188736E88B2}"/>
              </a:ext>
            </a:extLst>
          </p:cNvPr>
          <p:cNvPicPr>
            <a:picLocks noChangeAspect="1"/>
          </p:cNvPicPr>
          <p:nvPr/>
        </p:nvPicPr>
        <p:blipFill>
          <a:blip r:embed="rId3"/>
          <a:stretch>
            <a:fillRect/>
          </a:stretch>
        </p:blipFill>
        <p:spPr>
          <a:xfrm>
            <a:off x="6091163" y="220046"/>
            <a:ext cx="4533295" cy="640581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p21"/>
          <p:cNvSpPr/>
          <p:nvPr/>
        </p:nvSpPr>
        <p:spPr>
          <a:xfrm rot="-5400000">
            <a:off x="9139189" y="3805195"/>
            <a:ext cx="57363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https://www.recna.nagasaki-u.ac.jp/recna/nuclear1/poster</a:t>
            </a:r>
            <a:endParaRPr sz="1800" b="0" i="0" u="none" strike="noStrike" cap="none">
              <a:solidFill>
                <a:schemeClr val="dk1"/>
              </a:solidFill>
              <a:latin typeface="Calibri"/>
              <a:ea typeface="Calibri"/>
              <a:cs typeface="Calibri"/>
              <a:sym typeface="Calibri"/>
            </a:endParaRPr>
          </a:p>
        </p:txBody>
      </p:sp>
      <p:pic>
        <p:nvPicPr>
          <p:cNvPr id="3" name="図 3" descr="グラフ&#10;&#10;説明は自動で生成されたものです">
            <a:extLst>
              <a:ext uri="{FF2B5EF4-FFF2-40B4-BE49-F238E27FC236}">
                <a16:creationId xmlns:a16="http://schemas.microsoft.com/office/drawing/2014/main" id="{625C8756-0954-40EC-93FC-7924B1FFCB48}"/>
              </a:ext>
            </a:extLst>
          </p:cNvPr>
          <p:cNvPicPr>
            <a:picLocks noChangeAspect="1"/>
          </p:cNvPicPr>
          <p:nvPr/>
        </p:nvPicPr>
        <p:blipFill>
          <a:blip r:embed="rId3"/>
          <a:stretch>
            <a:fillRect/>
          </a:stretch>
        </p:blipFill>
        <p:spPr>
          <a:xfrm>
            <a:off x="1463201" y="198950"/>
            <a:ext cx="4497008" cy="6449629"/>
          </a:xfrm>
          <a:prstGeom prst="rect">
            <a:avLst/>
          </a:prstGeom>
        </p:spPr>
      </p:pic>
      <p:pic>
        <p:nvPicPr>
          <p:cNvPr id="4" name="図 4" descr="グラフ&#10;&#10;説明は自動で生成されたものです">
            <a:extLst>
              <a:ext uri="{FF2B5EF4-FFF2-40B4-BE49-F238E27FC236}">
                <a16:creationId xmlns:a16="http://schemas.microsoft.com/office/drawing/2014/main" id="{5DA2BCC8-2E31-4F82-998F-91C66209D243}"/>
              </a:ext>
            </a:extLst>
          </p:cNvPr>
          <p:cNvPicPr>
            <a:picLocks noChangeAspect="1"/>
          </p:cNvPicPr>
          <p:nvPr/>
        </p:nvPicPr>
        <p:blipFill>
          <a:blip r:embed="rId4"/>
          <a:stretch>
            <a:fillRect/>
          </a:stretch>
        </p:blipFill>
        <p:spPr>
          <a:xfrm>
            <a:off x="6236307" y="195676"/>
            <a:ext cx="4630055" cy="645419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ja-JP" b="1">
                <a:latin typeface="Arial"/>
                <a:ea typeface="Arial"/>
                <a:cs typeface="Arial"/>
                <a:sym typeface="Arial"/>
              </a:rPr>
              <a:t>長崎の平和教育</a:t>
            </a:r>
            <a:endParaRPr b="1">
              <a:latin typeface="Arial"/>
              <a:ea typeface="Arial"/>
              <a:cs typeface="Arial"/>
              <a:sym typeface="Arial"/>
            </a:endParaRPr>
          </a:p>
        </p:txBody>
      </p:sp>
      <p:sp>
        <p:nvSpPr>
          <p:cNvPr id="248" name="Google Shape;248;p22"/>
          <p:cNvSpPr txBox="1">
            <a:spLocks noGrp="1"/>
          </p:cNvSpPr>
          <p:nvPr>
            <p:ph type="body" idx="1"/>
          </p:nvPr>
        </p:nvSpPr>
        <p:spPr>
          <a:xfrm>
            <a:off x="391800" y="1690825"/>
            <a:ext cx="105156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ja-JP">
                <a:latin typeface="Arial"/>
                <a:ea typeface="Arial"/>
                <a:cs typeface="Arial"/>
                <a:sym typeface="Arial"/>
              </a:rPr>
              <a:t>原ばく資料館見学・フィールドワーク</a:t>
            </a:r>
            <a:endParaRPr>
              <a:latin typeface="Arial"/>
              <a:ea typeface="Arial"/>
              <a:cs typeface="Arial"/>
              <a:sym typeface="Arial"/>
            </a:endParaRPr>
          </a:p>
          <a:p>
            <a:pPr marL="0" lvl="0" indent="0" algn="l" rtl="0">
              <a:lnSpc>
                <a:spcPct val="90000"/>
              </a:lnSpc>
              <a:spcBef>
                <a:spcPts val="1000"/>
              </a:spcBef>
              <a:spcAft>
                <a:spcPts val="0"/>
              </a:spcAft>
              <a:buSzPts val="1800"/>
              <a:buNone/>
            </a:pPr>
            <a:endParaRPr>
              <a:latin typeface="Arial"/>
              <a:ea typeface="Arial"/>
              <a:cs typeface="Arial"/>
              <a:sym typeface="Arial"/>
            </a:endParaRPr>
          </a:p>
          <a:p>
            <a:pPr marL="457200" lvl="0" indent="-342900" algn="l" rtl="0">
              <a:lnSpc>
                <a:spcPct val="90000"/>
              </a:lnSpc>
              <a:spcBef>
                <a:spcPts val="1000"/>
              </a:spcBef>
              <a:spcAft>
                <a:spcPts val="0"/>
              </a:spcAft>
              <a:buSzPts val="1800"/>
              <a:buFont typeface="Arial"/>
              <a:buChar char="●"/>
            </a:pPr>
            <a:r>
              <a:rPr lang="ja-JP">
                <a:latin typeface="Arial"/>
                <a:ea typeface="Arial"/>
                <a:cs typeface="Arial"/>
                <a:sym typeface="Arial"/>
              </a:rPr>
              <a:t>総合</a:t>
            </a:r>
            <a:r>
              <a:rPr lang="ja-JP" altLang="en-US">
                <a:latin typeface="Arial"/>
                <a:ea typeface="Arial"/>
                <a:cs typeface="Arial"/>
                <a:sym typeface="Arial"/>
              </a:rPr>
              <a:t>授</a:t>
            </a:r>
            <a:r>
              <a:rPr lang="ja-JP">
                <a:latin typeface="Arial"/>
                <a:ea typeface="Arial"/>
                <a:cs typeface="Arial"/>
                <a:sym typeface="Arial"/>
              </a:rPr>
              <a:t>業の時間の利用</a:t>
            </a:r>
            <a:endParaRPr lang="ja-JP" altLang="en-US">
              <a:latin typeface="Arial"/>
              <a:ea typeface="Arial"/>
              <a:cs typeface="Arial"/>
            </a:endParaRPr>
          </a:p>
          <a:p>
            <a:pPr marL="0" lvl="0" indent="0" algn="l" rtl="0">
              <a:lnSpc>
                <a:spcPct val="90000"/>
              </a:lnSpc>
              <a:spcBef>
                <a:spcPts val="1000"/>
              </a:spcBef>
              <a:spcAft>
                <a:spcPts val="0"/>
              </a:spcAft>
              <a:buSzPts val="1800"/>
              <a:buNone/>
            </a:pPr>
            <a:endParaRPr>
              <a:latin typeface="Arial"/>
              <a:ea typeface="Arial"/>
              <a:cs typeface="Arial"/>
              <a:sym typeface="Arial"/>
            </a:endParaRPr>
          </a:p>
          <a:p>
            <a:pPr marL="457200" lvl="0" indent="-342900" algn="l" rtl="0">
              <a:lnSpc>
                <a:spcPct val="90000"/>
              </a:lnSpc>
              <a:spcBef>
                <a:spcPts val="1000"/>
              </a:spcBef>
              <a:spcAft>
                <a:spcPts val="0"/>
              </a:spcAft>
              <a:buSzPts val="1800"/>
              <a:buFont typeface="Arial"/>
              <a:buChar char="●"/>
            </a:pPr>
            <a:r>
              <a:rPr lang="ja-JP">
                <a:latin typeface="Arial"/>
                <a:ea typeface="Arial"/>
                <a:cs typeface="Arial"/>
                <a:sym typeface="Arial"/>
              </a:rPr>
              <a:t>ひばく体験を聞く</a:t>
            </a:r>
            <a:endParaRPr>
              <a:latin typeface="Arial"/>
              <a:ea typeface="Arial"/>
              <a:cs typeface="Arial"/>
              <a:sym typeface="Arial"/>
            </a:endParaRPr>
          </a:p>
          <a:p>
            <a:pPr marL="0" lvl="0" indent="0" algn="l" rtl="0">
              <a:lnSpc>
                <a:spcPct val="90000"/>
              </a:lnSpc>
              <a:spcBef>
                <a:spcPts val="1000"/>
              </a:spcBef>
              <a:spcAft>
                <a:spcPts val="0"/>
              </a:spcAft>
              <a:buSzPts val="1800"/>
              <a:buNone/>
            </a:pPr>
            <a:endParaRPr>
              <a:latin typeface="Arial"/>
              <a:ea typeface="Arial"/>
              <a:cs typeface="Arial"/>
              <a:sym typeface="Arial"/>
            </a:endParaRPr>
          </a:p>
          <a:p>
            <a:pPr marL="457200" lvl="0" indent="-342900" algn="l" rtl="0">
              <a:lnSpc>
                <a:spcPct val="90000"/>
              </a:lnSpc>
              <a:spcBef>
                <a:spcPts val="1000"/>
              </a:spcBef>
              <a:spcAft>
                <a:spcPts val="0"/>
              </a:spcAft>
              <a:buSzPts val="1800"/>
              <a:buFont typeface="Arial"/>
              <a:buChar char="●"/>
            </a:pPr>
            <a:r>
              <a:rPr lang="ja-JP">
                <a:latin typeface="Arial"/>
                <a:ea typeface="Arial"/>
                <a:cs typeface="Arial"/>
                <a:sym typeface="Arial"/>
              </a:rPr>
              <a:t>8月9日の登校日</a:t>
            </a:r>
            <a:endParaRPr>
              <a:latin typeface="Arial"/>
              <a:ea typeface="Arial"/>
              <a:cs typeface="Arial"/>
              <a:sym typeface="Arial"/>
            </a:endParaRPr>
          </a:p>
        </p:txBody>
      </p:sp>
      <p:pic>
        <p:nvPicPr>
          <p:cNvPr id="2" name="図 2">
            <a:extLst>
              <a:ext uri="{FF2B5EF4-FFF2-40B4-BE49-F238E27FC236}">
                <a16:creationId xmlns:a16="http://schemas.microsoft.com/office/drawing/2014/main" id="{E8E73E33-68CA-49FF-8D59-321C13C6ED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3256" y="2124649"/>
            <a:ext cx="6843486" cy="38545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mc:AlternateContent xmlns:mc="http://schemas.openxmlformats.org/markup-compatibility/2006" xmlns:p14="http://schemas.microsoft.com/office/powerpoint/2010/main">
        <mc:Choice Requires="p14">
          <p:contentPart p14:bwMode="auto" r:id="rId4">
            <p14:nvContentPartPr>
              <p14:cNvPr id="3" name="インク 2">
                <a:extLst>
                  <a:ext uri="{FF2B5EF4-FFF2-40B4-BE49-F238E27FC236}">
                    <a16:creationId xmlns:a16="http://schemas.microsoft.com/office/drawing/2014/main" id="{DF83193C-502B-44E7-A1B3-864682562DCC}"/>
                  </a:ext>
                </a:extLst>
              </p14:cNvPr>
              <p14:cNvContentPartPr/>
              <p14:nvPr/>
            </p14:nvContentPartPr>
            <p14:xfrm>
              <a:off x="6997989" y="5000854"/>
              <a:ext cx="257174" cy="76200"/>
            </p14:xfrm>
          </p:contentPart>
        </mc:Choice>
        <mc:Fallback xmlns="">
          <p:pic>
            <p:nvPicPr>
              <p:cNvPr id="3" name="インク 2">
                <a:extLst>
                  <a:ext uri="{FF2B5EF4-FFF2-40B4-BE49-F238E27FC236}">
                    <a16:creationId xmlns:a16="http://schemas.microsoft.com/office/drawing/2014/main" id="{DF83193C-502B-44E7-A1B3-864682562DCC}"/>
                  </a:ext>
                </a:extLst>
              </p:cNvPr>
              <p:cNvPicPr/>
              <p:nvPr/>
            </p:nvPicPr>
            <p:blipFill>
              <a:blip r:embed="rId5"/>
              <a:stretch>
                <a:fillRect/>
              </a:stretch>
            </p:blipFill>
            <p:spPr>
              <a:xfrm>
                <a:off x="6980364" y="4982729"/>
                <a:ext cx="292783" cy="112820"/>
              </a:xfrm>
              <a:prstGeom prst="rect">
                <a:avLst/>
              </a:prstGeom>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6" name="Google Shape;256;p23"/>
          <p:cNvSpPr txBox="1"/>
          <p:nvPr/>
        </p:nvSpPr>
        <p:spPr>
          <a:xfrm>
            <a:off x="418800" y="558400"/>
            <a:ext cx="42405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ja-JP" sz="4800" b="1" i="0" u="none" strike="noStrike" cap="none">
                <a:solidFill>
                  <a:srgbClr val="000000"/>
                </a:solidFill>
                <a:latin typeface="Calibri"/>
                <a:ea typeface="Calibri"/>
                <a:cs typeface="Calibri"/>
                <a:sym typeface="Calibri"/>
              </a:rPr>
              <a:t>平和祈念式典</a:t>
            </a:r>
            <a:endParaRPr sz="4800" b="1" i="0" u="none" strike="noStrike" cap="none">
              <a:solidFill>
                <a:srgbClr val="000000"/>
              </a:solidFill>
              <a:latin typeface="Calibri"/>
              <a:ea typeface="Calibri"/>
              <a:cs typeface="Calibri"/>
              <a:sym typeface="Calibri"/>
            </a:endParaRPr>
          </a:p>
        </p:txBody>
      </p:sp>
      <p:pic>
        <p:nvPicPr>
          <p:cNvPr id="3" name="図 3" descr="テントの下にいる人々&#10;&#10;説明は自動で生成されたものです">
            <a:extLst>
              <a:ext uri="{FF2B5EF4-FFF2-40B4-BE49-F238E27FC236}">
                <a16:creationId xmlns:a16="http://schemas.microsoft.com/office/drawing/2014/main" id="{F98D0E2E-C1E2-47C6-B6F4-5B0440CB49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370" y="2180047"/>
            <a:ext cx="6039612" cy="4508830"/>
          </a:xfrm>
          <a:prstGeom prst="rect">
            <a:avLst/>
          </a:prstGeom>
        </p:spPr>
      </p:pic>
      <p:pic>
        <p:nvPicPr>
          <p:cNvPr id="4" name="図 4">
            <a:extLst>
              <a:ext uri="{FF2B5EF4-FFF2-40B4-BE49-F238E27FC236}">
                <a16:creationId xmlns:a16="http://schemas.microsoft.com/office/drawing/2014/main" id="{7E820AF0-9E7B-4103-A66E-F9D0529574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3588" y="1267057"/>
            <a:ext cx="6039612" cy="458123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4"/>
          <p:cNvSpPr txBox="1">
            <a:spLocks noGrp="1"/>
          </p:cNvSpPr>
          <p:nvPr>
            <p:ph type="title"/>
          </p:nvPr>
        </p:nvSpPr>
        <p:spPr>
          <a:xfrm>
            <a:off x="838200" y="60347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ja-JP" sz="4800" b="1">
                <a:latin typeface="Arial"/>
                <a:ea typeface="Arial"/>
                <a:cs typeface="Arial"/>
                <a:sym typeface="Arial"/>
              </a:rPr>
              <a:t>平和公園</a:t>
            </a:r>
            <a:endParaRPr sz="4800" b="1">
              <a:latin typeface="Arial"/>
              <a:ea typeface="Arial"/>
              <a:cs typeface="Arial"/>
              <a:sym typeface="Arial"/>
            </a:endParaRPr>
          </a:p>
        </p:txBody>
      </p:sp>
      <p:pic>
        <p:nvPicPr>
          <p:cNvPr id="3" name="図 3">
            <a:extLst>
              <a:ext uri="{FF2B5EF4-FFF2-40B4-BE49-F238E27FC236}">
                <a16:creationId xmlns:a16="http://schemas.microsoft.com/office/drawing/2014/main" id="{18ED6713-DF93-4E85-9A78-1403BE8AC6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9537" y="1059496"/>
            <a:ext cx="6199675" cy="46487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図 2" descr="噴水の前に湖&#10;&#10;説明は自動で生成されたものです">
            <a:extLst>
              <a:ext uri="{FF2B5EF4-FFF2-40B4-BE49-F238E27FC236}">
                <a16:creationId xmlns:a16="http://schemas.microsoft.com/office/drawing/2014/main" id="{EED7E8FD-9743-4DA0-967B-8CFA04CA5C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2126" y="1929170"/>
            <a:ext cx="5984542" cy="4456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Google Shape;269;p25"/>
          <p:cNvSpPr txBox="1"/>
          <p:nvPr/>
        </p:nvSpPr>
        <p:spPr>
          <a:xfrm>
            <a:off x="594975" y="922300"/>
            <a:ext cx="8877900" cy="460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sz="3600" b="1" i="0" u="none" strike="noStrike" cap="none">
                <a:solidFill>
                  <a:schemeClr val="dk1"/>
                </a:solidFill>
                <a:latin typeface="Arial"/>
                <a:ea typeface="Arial"/>
                <a:cs typeface="Arial"/>
                <a:sym typeface="Arial"/>
              </a:rPr>
              <a:t>・核と人類は共存できない。</a:t>
            </a:r>
            <a:endParaRPr sz="3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chemeClr val="dk1"/>
              </a:solidFill>
              <a:latin typeface="Arial"/>
              <a:ea typeface="Arial"/>
              <a:cs typeface="Arial"/>
              <a:sym typeface="Arial"/>
            </a:endParaRPr>
          </a:p>
          <a:p>
            <a:pPr marL="0" marR="0" lvl="0" indent="0" algn="l" rtl="0">
              <a:lnSpc>
                <a:spcPct val="200000"/>
              </a:lnSpc>
              <a:spcBef>
                <a:spcPts val="1400"/>
              </a:spcBef>
              <a:spcAft>
                <a:spcPts val="0"/>
              </a:spcAft>
              <a:buClr>
                <a:srgbClr val="000000"/>
              </a:buClr>
              <a:buSzPts val="3600"/>
              <a:buFont typeface="Arial"/>
              <a:buNone/>
            </a:pPr>
            <a:r>
              <a:rPr lang="ja-JP" sz="3600" b="1" i="0" u="none" strike="noStrike" cap="none">
                <a:solidFill>
                  <a:schemeClr val="dk1"/>
                </a:solidFill>
                <a:latin typeface="Arial"/>
                <a:ea typeface="Arial"/>
                <a:cs typeface="Arial"/>
                <a:sym typeface="Arial"/>
              </a:rPr>
              <a:t>・平和の原点は</a:t>
            </a:r>
            <a:endParaRPr sz="3600" b="1" i="0" u="none" strike="noStrike" cap="none">
              <a:solidFill>
                <a:schemeClr val="dk1"/>
              </a:solidFill>
              <a:latin typeface="Arial"/>
              <a:ea typeface="Arial"/>
              <a:cs typeface="Arial"/>
              <a:sym typeface="Arial"/>
            </a:endParaRPr>
          </a:p>
          <a:p>
            <a:pPr marL="0" marR="0" lvl="0" indent="0" algn="l" rtl="0">
              <a:lnSpc>
                <a:spcPct val="200000"/>
              </a:lnSpc>
              <a:spcBef>
                <a:spcPts val="1400"/>
              </a:spcBef>
              <a:spcAft>
                <a:spcPts val="0"/>
              </a:spcAft>
              <a:buClr>
                <a:srgbClr val="000000"/>
              </a:buClr>
              <a:buSzPts val="3600"/>
              <a:buFont typeface="Arial"/>
              <a:buNone/>
            </a:pPr>
            <a:r>
              <a:rPr lang="ja-JP" sz="3600" b="1" i="0" u="none" strike="noStrike" cap="none">
                <a:solidFill>
                  <a:schemeClr val="dk1"/>
                </a:solidFill>
                <a:latin typeface="Arial"/>
                <a:ea typeface="Arial"/>
                <a:cs typeface="Arial"/>
                <a:sym typeface="Arial"/>
              </a:rPr>
              <a:t>　ひとの痛みがわかる心を持つ事です。</a:t>
            </a:r>
            <a:endParaRPr sz="3600" b="1" i="0" u="none" strike="noStrike" cap="none">
              <a:solidFill>
                <a:schemeClr val="dk1"/>
              </a:solidFill>
              <a:latin typeface="Arial"/>
              <a:ea typeface="Arial"/>
              <a:cs typeface="Arial"/>
              <a:sym typeface="Arial"/>
            </a:endParaRPr>
          </a:p>
          <a:p>
            <a:pPr marL="0" marR="0" lvl="0" indent="0" algn="l" rtl="0">
              <a:lnSpc>
                <a:spcPct val="200000"/>
              </a:lnSpc>
              <a:spcBef>
                <a:spcPts val="1400"/>
              </a:spcBef>
              <a:spcAft>
                <a:spcPts val="1400"/>
              </a:spcAft>
              <a:buClr>
                <a:srgbClr val="000000"/>
              </a:buClr>
              <a:buSzPts val="3600"/>
              <a:buFont typeface="Arial"/>
              <a:buNone/>
            </a:pPr>
            <a:r>
              <a:rPr lang="ja-JP" sz="3600" b="1" i="0" u="none" strike="noStrike" cap="none">
                <a:solidFill>
                  <a:schemeClr val="dk1"/>
                </a:solidFill>
                <a:latin typeface="Arial"/>
                <a:ea typeface="Arial"/>
                <a:cs typeface="Arial"/>
                <a:sym typeface="Arial"/>
              </a:rPr>
              <a:t>・長崎を最後の被ばく地に。</a:t>
            </a:r>
            <a:endParaRPr sz="3600" b="1" i="0" u="none" strike="noStrike" cap="none">
              <a:solidFill>
                <a:srgbClr val="000000"/>
              </a:solidFill>
              <a:latin typeface="Calibri"/>
              <a:ea typeface="Calibri"/>
              <a:cs typeface="Calibri"/>
              <a:sym typeface="Calibri"/>
            </a:endParaRPr>
          </a:p>
        </p:txBody>
      </p:sp>
      <p:pic>
        <p:nvPicPr>
          <p:cNvPr id="5" name="図 4">
            <a:extLst>
              <a:ext uri="{FF2B5EF4-FFF2-40B4-BE49-F238E27FC236}">
                <a16:creationId xmlns:a16="http://schemas.microsoft.com/office/drawing/2014/main" id="{CCA9A830-AA79-4A2B-9A92-E5A1FBF22FF9}"/>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899359" y="3565359"/>
            <a:ext cx="3292641" cy="329264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ja-JP" sz="4500" b="1"/>
              <a:t>ふりかえりタイム！</a:t>
            </a:r>
            <a:endParaRPr sz="4500" b="1"/>
          </a:p>
        </p:txBody>
      </p:sp>
      <p:sp>
        <p:nvSpPr>
          <p:cNvPr id="275" name="Google Shape;275;p2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61950" algn="l" rtl="0">
              <a:lnSpc>
                <a:spcPct val="150000"/>
              </a:lnSpc>
              <a:spcBef>
                <a:spcPts val="1000"/>
              </a:spcBef>
              <a:spcAft>
                <a:spcPts val="0"/>
              </a:spcAft>
              <a:buSzPts val="2100"/>
              <a:buChar char="●"/>
            </a:pPr>
            <a:r>
              <a:rPr lang="ja-JP" sz="3100"/>
              <a:t>ワークシートに今日の感想を書いてみよう！</a:t>
            </a:r>
            <a:endParaRPr sz="3100"/>
          </a:p>
          <a:p>
            <a:pPr marL="457200" lvl="0" indent="0" algn="l" rtl="0">
              <a:lnSpc>
                <a:spcPct val="150000"/>
              </a:lnSpc>
              <a:spcBef>
                <a:spcPts val="1000"/>
              </a:spcBef>
              <a:spcAft>
                <a:spcPts val="0"/>
              </a:spcAft>
              <a:buSzPts val="1800"/>
              <a:buNone/>
            </a:pPr>
            <a:endParaRPr sz="3100"/>
          </a:p>
          <a:p>
            <a:pPr marL="457200" lvl="0" indent="-361950" algn="l" rtl="0">
              <a:lnSpc>
                <a:spcPct val="150000"/>
              </a:lnSpc>
              <a:spcBef>
                <a:spcPts val="1000"/>
              </a:spcBef>
              <a:spcAft>
                <a:spcPts val="0"/>
              </a:spcAft>
              <a:buSzPts val="2100"/>
              <a:buChar char="●"/>
            </a:pPr>
            <a:r>
              <a:rPr lang="ja-JP" sz="3100"/>
              <a:t>班の中で感想を言ってみよう！</a:t>
            </a:r>
            <a:endParaRPr sz="3100"/>
          </a:p>
          <a:p>
            <a:pPr marL="0" lvl="0" indent="0" algn="l" rtl="0">
              <a:lnSpc>
                <a:spcPct val="150000"/>
              </a:lnSpc>
              <a:spcBef>
                <a:spcPts val="1000"/>
              </a:spcBef>
              <a:spcAft>
                <a:spcPts val="0"/>
              </a:spcAft>
              <a:buSzPts val="1800"/>
              <a:buNone/>
            </a:pPr>
            <a:endParaRPr sz="3100"/>
          </a:p>
          <a:p>
            <a:pPr marL="457200" lvl="0" indent="-361950" algn="l" rtl="0">
              <a:lnSpc>
                <a:spcPct val="150000"/>
              </a:lnSpc>
              <a:spcBef>
                <a:spcPts val="1000"/>
              </a:spcBef>
              <a:spcAft>
                <a:spcPts val="0"/>
              </a:spcAft>
              <a:buSzPts val="2100"/>
              <a:buChar char="●"/>
            </a:pPr>
            <a:r>
              <a:rPr lang="ja-JP" sz="3100"/>
              <a:t>クラスのみんなの前で発表してみよう！</a:t>
            </a:r>
            <a:endParaRPr sz="3100"/>
          </a:p>
        </p:txBody>
      </p:sp>
      <p:pic>
        <p:nvPicPr>
          <p:cNvPr id="2" name="図 2">
            <a:extLst>
              <a:ext uri="{FF2B5EF4-FFF2-40B4-BE49-F238E27FC236}">
                <a16:creationId xmlns:a16="http://schemas.microsoft.com/office/drawing/2014/main" id="{4F04BA9E-B461-49FB-8B8B-CAD7ED96C5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39201" y="2650113"/>
            <a:ext cx="3000570" cy="384276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4" name="Google Shape;284;p27"/>
          <p:cNvSpPr txBox="1">
            <a:spLocks noGrp="1"/>
          </p:cNvSpPr>
          <p:nvPr>
            <p:ph type="title"/>
          </p:nvPr>
        </p:nvSpPr>
        <p:spPr>
          <a:xfrm>
            <a:off x="2344350" y="5630778"/>
            <a:ext cx="7503300" cy="1149000"/>
          </a:xfrm>
          <a:prstGeom prst="rect">
            <a:avLst/>
          </a:prstGeom>
          <a:noFill/>
          <a:ln>
            <a:noFill/>
          </a:ln>
        </p:spPr>
        <p:txBody>
          <a:bodyPr spcFirstLastPara="1" wrap="square" lIns="91425" tIns="45700" rIns="91425" bIns="45700" anchor="ctr" anchorCtr="0">
            <a:normAutofit/>
          </a:bodyPr>
          <a:lstStyle/>
          <a:p>
            <a:pPr algn="ctr"/>
            <a:r>
              <a:rPr lang="en-US" altLang="ja-JP" sz="4100" b="1" dirty="0"/>
              <a:t>Peace</a:t>
            </a:r>
            <a:r>
              <a:rPr lang="ja-JP" altLang="en-US" sz="4100" b="1" dirty="0"/>
              <a:t> </a:t>
            </a:r>
            <a:r>
              <a:rPr lang="ja-JP" sz="4100" b="1" dirty="0"/>
              <a:t>wishe</a:t>
            </a:r>
            <a:r>
              <a:rPr lang="en-US" altLang="ja-JP" sz="4100" b="1" dirty="0"/>
              <a:t>s.</a:t>
            </a:r>
            <a:endParaRPr lang="ja-JP" b="1" dirty="0"/>
          </a:p>
        </p:txBody>
      </p:sp>
      <p:pic>
        <p:nvPicPr>
          <p:cNvPr id="2" name="図 2">
            <a:extLst>
              <a:ext uri="{FF2B5EF4-FFF2-40B4-BE49-F238E27FC236}">
                <a16:creationId xmlns:a16="http://schemas.microsoft.com/office/drawing/2014/main" id="{005384A4-681E-4D04-88EE-94D06DA4E4E1}"/>
              </a:ext>
            </a:extLst>
          </p:cNvPr>
          <p:cNvPicPr>
            <a:picLocks noChangeAspect="1"/>
          </p:cNvPicPr>
          <p:nvPr/>
        </p:nvPicPr>
        <p:blipFill>
          <a:blip r:embed="rId3"/>
          <a:stretch>
            <a:fillRect/>
          </a:stretch>
        </p:blipFill>
        <p:spPr>
          <a:xfrm>
            <a:off x="1272185" y="340645"/>
            <a:ext cx="9453817" cy="529013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518604" y="46912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ja-JP" b="1">
                <a:latin typeface="Arial"/>
                <a:ea typeface="Arial"/>
                <a:cs typeface="Arial"/>
                <a:sym typeface="Arial"/>
              </a:rPr>
              <a:t>「原ばく」とは… </a:t>
            </a:r>
            <a:endParaRPr b="1">
              <a:latin typeface="Arial"/>
              <a:ea typeface="Arial"/>
              <a:cs typeface="Arial"/>
              <a:sym typeface="Arial"/>
            </a:endParaRPr>
          </a:p>
        </p:txBody>
      </p:sp>
      <p:sp>
        <p:nvSpPr>
          <p:cNvPr id="106" name="Google Shape;106;p3"/>
          <p:cNvSpPr txBox="1"/>
          <p:nvPr/>
        </p:nvSpPr>
        <p:spPr>
          <a:xfrm>
            <a:off x="6650473" y="1458207"/>
            <a:ext cx="5452161" cy="44268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3200"/>
              <a:buFont typeface="Arial"/>
              <a:buNone/>
            </a:pPr>
            <a:r>
              <a:rPr lang="ja-JP" sz="2800" b="1" i="0" u="none" strike="noStrike" cap="none">
                <a:solidFill>
                  <a:srgbClr val="000000"/>
                </a:solidFill>
                <a:latin typeface="Arial"/>
                <a:ea typeface="Arial"/>
                <a:cs typeface="Arial"/>
                <a:sym typeface="Arial"/>
              </a:rPr>
              <a:t>1945年8月9日 午前11時2分</a:t>
            </a:r>
            <a:endParaRPr sz="2800" b="1" i="0" u="none" strike="noStrike" cap="none">
              <a:solidFill>
                <a:srgbClr val="000000"/>
              </a:solidFill>
              <a:latin typeface="Arial"/>
              <a:ea typeface="Arial"/>
              <a:cs typeface="Arial"/>
              <a:sym typeface="Arial"/>
            </a:endParaRPr>
          </a:p>
          <a:p>
            <a:pPr marL="0" marR="0" lvl="0" indent="0" algn="l" rtl="0">
              <a:lnSpc>
                <a:spcPct val="150000"/>
              </a:lnSpc>
              <a:spcBef>
                <a:spcPts val="1000"/>
              </a:spcBef>
              <a:spcAft>
                <a:spcPts val="0"/>
              </a:spcAft>
              <a:buClr>
                <a:srgbClr val="000000"/>
              </a:buClr>
              <a:buSzPts val="2400"/>
              <a:buFont typeface="Arial"/>
              <a:buNone/>
            </a:pPr>
            <a:r>
              <a:rPr lang="ja-JP" sz="2000" b="0" i="0" u="none" strike="noStrike" cap="none">
                <a:solidFill>
                  <a:srgbClr val="000000"/>
                </a:solidFill>
                <a:latin typeface="Arial"/>
                <a:ea typeface="Arial"/>
                <a:cs typeface="Arial"/>
                <a:sym typeface="Arial"/>
              </a:rPr>
              <a:t>当時の長崎市の人口約240,000人に対して</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1000"/>
              </a:spcBef>
              <a:spcAft>
                <a:spcPts val="0"/>
              </a:spcAft>
              <a:buClr>
                <a:srgbClr val="000000"/>
              </a:buClr>
              <a:buSzPts val="2000"/>
              <a:buFont typeface="Arial"/>
              <a:buNone/>
            </a:pPr>
            <a:r>
              <a:rPr lang="ja-JP" sz="2800" b="0" i="0" u="none" strike="noStrike" cap="none">
                <a:solidFill>
                  <a:srgbClr val="000000"/>
                </a:solidFill>
                <a:latin typeface="Arial"/>
                <a:ea typeface="Arial"/>
                <a:cs typeface="Arial"/>
                <a:sym typeface="Arial"/>
              </a:rPr>
              <a:t>亡くなった人</a:t>
            </a:r>
            <a:endParaRPr sz="2800" b="0" i="0" u="none" strike="noStrike" cap="none">
              <a:solidFill>
                <a:srgbClr val="000000"/>
              </a:solidFill>
              <a:latin typeface="Arial"/>
              <a:ea typeface="Arial"/>
              <a:cs typeface="Arial"/>
              <a:sym typeface="Arial"/>
            </a:endParaRPr>
          </a:p>
          <a:p>
            <a:pPr marL="0" marR="0" lvl="0" indent="0" algn="l" rtl="0">
              <a:lnSpc>
                <a:spcPct val="150000"/>
              </a:lnSpc>
              <a:spcBef>
                <a:spcPts val="1000"/>
              </a:spcBef>
              <a:spcAft>
                <a:spcPts val="0"/>
              </a:spcAft>
              <a:buClr>
                <a:srgbClr val="000000"/>
              </a:buClr>
              <a:buSzPts val="3200"/>
              <a:buFont typeface="Arial"/>
              <a:buNone/>
            </a:pPr>
            <a:r>
              <a:rPr lang="ja-JP" sz="2800" b="0" i="0" u="none" strike="noStrike" cap="none">
                <a:solidFill>
                  <a:srgbClr val="000000"/>
                </a:solidFill>
                <a:latin typeface="Arial"/>
                <a:ea typeface="Arial"/>
                <a:cs typeface="Arial"/>
                <a:sym typeface="Arial"/>
              </a:rPr>
              <a:t>→</a:t>
            </a:r>
            <a:r>
              <a:rPr lang="ja-JP" sz="2800" b="1" i="0" u="none" strike="noStrike" cap="none">
                <a:solidFill>
                  <a:srgbClr val="000000"/>
                </a:solidFill>
                <a:latin typeface="Arial"/>
                <a:ea typeface="Arial"/>
                <a:cs typeface="Arial"/>
                <a:sym typeface="Arial"/>
              </a:rPr>
              <a:t>約74,000人</a:t>
            </a:r>
            <a:endParaRPr sz="1800" b="0" i="0" u="none" strike="noStrike" cap="none">
              <a:solidFill>
                <a:schemeClr val="dk1"/>
              </a:solidFill>
              <a:latin typeface="Arial"/>
              <a:ea typeface="Arial"/>
              <a:cs typeface="Arial"/>
              <a:sym typeface="Arial"/>
            </a:endParaRPr>
          </a:p>
          <a:p>
            <a:pPr marL="0" marR="0" lvl="0" indent="0" algn="l" rtl="0">
              <a:lnSpc>
                <a:spcPct val="150000"/>
              </a:lnSpc>
              <a:spcBef>
                <a:spcPts val="1000"/>
              </a:spcBef>
              <a:spcAft>
                <a:spcPts val="0"/>
              </a:spcAft>
              <a:buClr>
                <a:srgbClr val="000000"/>
              </a:buClr>
              <a:buSzPts val="3200"/>
              <a:buFont typeface="Arial"/>
              <a:buNone/>
            </a:pPr>
            <a:r>
              <a:rPr lang="ja-JP" sz="2800" b="0" i="0" u="none" strike="noStrike" cap="none">
                <a:solidFill>
                  <a:srgbClr val="000000"/>
                </a:solidFill>
                <a:latin typeface="Arial"/>
                <a:ea typeface="Arial"/>
                <a:cs typeface="Arial"/>
                <a:sym typeface="Arial"/>
              </a:rPr>
              <a:t>けが人</a:t>
            </a:r>
            <a:endParaRPr sz="2800" b="0" i="0" u="none" strike="noStrike" cap="none">
              <a:solidFill>
                <a:srgbClr val="000000"/>
              </a:solidFill>
              <a:latin typeface="Arial"/>
              <a:ea typeface="Arial"/>
              <a:cs typeface="Arial"/>
              <a:sym typeface="Arial"/>
            </a:endParaRPr>
          </a:p>
          <a:p>
            <a:pPr marL="0" marR="0" lvl="0" indent="0" algn="l" rtl="0">
              <a:lnSpc>
                <a:spcPct val="150000"/>
              </a:lnSpc>
              <a:spcBef>
                <a:spcPts val="1000"/>
              </a:spcBef>
              <a:spcAft>
                <a:spcPts val="0"/>
              </a:spcAft>
              <a:buClr>
                <a:srgbClr val="000000"/>
              </a:buClr>
              <a:buSzPts val="3200"/>
              <a:buFont typeface="Arial"/>
              <a:buNone/>
            </a:pPr>
            <a:r>
              <a:rPr lang="ja-JP" sz="2800" b="0" i="0" u="none" strike="noStrike" cap="none">
                <a:solidFill>
                  <a:srgbClr val="000000"/>
                </a:solidFill>
                <a:latin typeface="Arial"/>
                <a:ea typeface="Arial"/>
                <a:cs typeface="Arial"/>
                <a:sym typeface="Arial"/>
              </a:rPr>
              <a:t>→約75,000人　 </a:t>
            </a:r>
            <a:r>
              <a:rPr lang="ja-JP" sz="1800" b="0" i="0" u="none" strike="noStrike" cap="none">
                <a:solidFill>
                  <a:schemeClr val="dk1"/>
                </a:solidFill>
                <a:latin typeface="Arial"/>
                <a:ea typeface="Arial"/>
                <a:cs typeface="Arial"/>
                <a:sym typeface="Arial"/>
              </a:rPr>
              <a:t>(1945年12月末時点)</a:t>
            </a:r>
            <a:endParaRPr sz="1800" b="0" i="0" u="none" strike="noStrike" cap="none">
              <a:solidFill>
                <a:schemeClr val="dk1"/>
              </a:solidFill>
              <a:latin typeface="Arial"/>
              <a:ea typeface="Arial"/>
              <a:cs typeface="Arial"/>
              <a:sym typeface="Arial"/>
            </a:endParaRPr>
          </a:p>
        </p:txBody>
      </p:sp>
      <p:sp>
        <p:nvSpPr>
          <p:cNvPr id="108" name="Google Shape;108;p3"/>
          <p:cNvSpPr txBox="1"/>
          <p:nvPr/>
        </p:nvSpPr>
        <p:spPr>
          <a:xfrm>
            <a:off x="2494273" y="5864635"/>
            <a:ext cx="4156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Arial"/>
                <a:ea typeface="Arial"/>
                <a:cs typeface="Arial"/>
                <a:sym typeface="Arial"/>
              </a:rPr>
              <a:t>松田弘道 撮影 長崎原爆資料館 所蔵</a:t>
            </a:r>
            <a:r>
              <a:rPr lang="ja-JP" sz="1600" b="0" i="0" u="none" strike="noStrike" cap="none">
                <a:solidFill>
                  <a:srgbClr val="000000"/>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p:txBody>
      </p:sp>
      <p:pic>
        <p:nvPicPr>
          <p:cNvPr id="3" name="図 3" descr="屋外, 写真, 雪, 古い が含まれている画像&#10;&#10;説明は自動で生成されたものです">
            <a:extLst>
              <a:ext uri="{FF2B5EF4-FFF2-40B4-BE49-F238E27FC236}">
                <a16:creationId xmlns:a16="http://schemas.microsoft.com/office/drawing/2014/main" id="{E8E5ACA0-67A8-4E74-91A1-D308F337A2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266" y="1517969"/>
            <a:ext cx="6574793" cy="43561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graphicFrame>
        <p:nvGraphicFramePr>
          <p:cNvPr id="113" name="Google Shape;113;p4"/>
          <p:cNvGraphicFramePr/>
          <p:nvPr/>
        </p:nvGraphicFramePr>
        <p:xfrm>
          <a:off x="893218" y="1529780"/>
          <a:ext cx="10360250" cy="4439325"/>
        </p:xfrm>
        <a:graphic>
          <a:graphicData uri="http://schemas.openxmlformats.org/drawingml/2006/table">
            <a:tbl>
              <a:tblPr firstRow="1" bandRow="1">
                <a:noFill/>
                <a:tableStyleId>{EAFE189E-1347-4CD3-9594-D44B3FEA7D21}</a:tableStyleId>
              </a:tblPr>
              <a:tblGrid>
                <a:gridCol w="3505275">
                  <a:extLst>
                    <a:ext uri="{9D8B030D-6E8A-4147-A177-3AD203B41FA5}">
                      <a16:colId xmlns:a16="http://schemas.microsoft.com/office/drawing/2014/main" val="20000"/>
                    </a:ext>
                  </a:extLst>
                </a:gridCol>
                <a:gridCol w="6854975">
                  <a:extLst>
                    <a:ext uri="{9D8B030D-6E8A-4147-A177-3AD203B41FA5}">
                      <a16:colId xmlns:a16="http://schemas.microsoft.com/office/drawing/2014/main" val="20001"/>
                    </a:ext>
                  </a:extLst>
                </a:gridCol>
              </a:tblGrid>
              <a:tr h="768550">
                <a:tc>
                  <a:txBody>
                    <a:bodyPr/>
                    <a:lstStyle/>
                    <a:p>
                      <a:pPr marL="0" marR="0" lvl="0" indent="0" algn="r" rtl="0">
                        <a:lnSpc>
                          <a:spcPct val="100000"/>
                        </a:lnSpc>
                        <a:spcBef>
                          <a:spcPts val="0"/>
                        </a:spcBef>
                        <a:spcAft>
                          <a:spcPts val="0"/>
                        </a:spcAft>
                        <a:buClr>
                          <a:srgbClr val="000000"/>
                        </a:buClr>
                        <a:buSzPts val="3000"/>
                        <a:buFont typeface="Arial"/>
                        <a:buNone/>
                      </a:pPr>
                      <a:r>
                        <a:rPr lang="ja-JP" sz="3000" b="0" u="none" strike="noStrike" cap="none">
                          <a:solidFill>
                            <a:schemeClr val="dk1"/>
                          </a:solidFill>
                          <a:latin typeface="Arial"/>
                          <a:ea typeface="Arial"/>
                          <a:cs typeface="Arial"/>
                          <a:sym typeface="Arial"/>
                        </a:rPr>
                        <a:t>1941年12月    </a:t>
                      </a:r>
                      <a:endParaRPr sz="160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3000"/>
                        <a:buFont typeface="Arial"/>
                        <a:buNone/>
                      </a:pPr>
                      <a:r>
                        <a:rPr lang="ja-JP" sz="3000" b="0" u="none" strike="noStrike" cap="none">
                          <a:solidFill>
                            <a:schemeClr val="dk1"/>
                          </a:solidFill>
                          <a:latin typeface="Arial"/>
                          <a:ea typeface="Arial"/>
                          <a:cs typeface="Arial"/>
                          <a:sym typeface="Arial"/>
                        </a:rPr>
                        <a:t>太平洋戦争が始まる</a:t>
                      </a:r>
                      <a:endParaRPr sz="160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798625">
                <a:tc>
                  <a:txBody>
                    <a:bodyPr/>
                    <a:lstStyle/>
                    <a:p>
                      <a:pPr marL="0" marR="0" lvl="0" indent="0" algn="r" rtl="0">
                        <a:lnSpc>
                          <a:spcPct val="100000"/>
                        </a:lnSpc>
                        <a:spcBef>
                          <a:spcPts val="0"/>
                        </a:spcBef>
                        <a:spcAft>
                          <a:spcPts val="0"/>
                        </a:spcAft>
                        <a:buClr>
                          <a:srgbClr val="000000"/>
                        </a:buClr>
                        <a:buSzPts val="3000"/>
                        <a:buFont typeface="Arial"/>
                        <a:buNone/>
                      </a:pPr>
                      <a:r>
                        <a:rPr lang="ja-JP" sz="3000" u="none" strike="noStrike" cap="none">
                          <a:latin typeface="Arial"/>
                          <a:ea typeface="Arial"/>
                          <a:cs typeface="Arial"/>
                          <a:sym typeface="Arial"/>
                        </a:rPr>
                        <a:t>1945年3月10日</a:t>
                      </a:r>
                      <a:endParaRPr sz="300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3000"/>
                        <a:buFont typeface="Arial"/>
                        <a:buNone/>
                      </a:pPr>
                      <a:r>
                        <a:rPr lang="ja-JP" sz="3000" u="none" strike="noStrike" cap="none">
                          <a:latin typeface="Arial"/>
                          <a:ea typeface="Arial"/>
                          <a:cs typeface="Arial"/>
                          <a:sym typeface="Arial"/>
                        </a:rPr>
                        <a:t>東京大空しゅう</a:t>
                      </a:r>
                      <a:endParaRPr sz="300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03025">
                <a:tc>
                  <a:txBody>
                    <a:bodyPr/>
                    <a:lstStyle/>
                    <a:p>
                      <a:pPr marL="0" marR="0" lvl="0" indent="0" algn="ctr" rtl="0">
                        <a:lnSpc>
                          <a:spcPct val="100000"/>
                        </a:lnSpc>
                        <a:spcBef>
                          <a:spcPts val="0"/>
                        </a:spcBef>
                        <a:spcAft>
                          <a:spcPts val="0"/>
                        </a:spcAft>
                        <a:buClr>
                          <a:srgbClr val="000000"/>
                        </a:buClr>
                        <a:buSzPts val="3000"/>
                        <a:buFont typeface="Arial"/>
                        <a:buNone/>
                      </a:pPr>
                      <a:r>
                        <a:rPr lang="ja-JP" sz="3000" u="none" strike="noStrike" cap="none">
                          <a:latin typeface="Arial"/>
                          <a:ea typeface="Arial"/>
                          <a:cs typeface="Arial"/>
                          <a:sym typeface="Arial"/>
                        </a:rPr>
                        <a:t>              3月〜</a:t>
                      </a:r>
                      <a:endParaRPr sz="300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3000"/>
                        <a:buFont typeface="Arial"/>
                        <a:buNone/>
                      </a:pPr>
                      <a:r>
                        <a:rPr lang="ja-JP" sz="3000" b="1" u="none" strike="noStrike" cap="none">
                          <a:solidFill>
                            <a:srgbClr val="FF0000"/>
                          </a:solidFill>
                          <a:latin typeface="Arial"/>
                          <a:ea typeface="Arial"/>
                          <a:cs typeface="Arial"/>
                          <a:sym typeface="Arial"/>
                        </a:rPr>
                        <a:t>沖縄戦</a:t>
                      </a:r>
                      <a:r>
                        <a:rPr lang="ja-JP" sz="3000" u="none" strike="noStrike" cap="none">
                          <a:latin typeface="Arial"/>
                          <a:ea typeface="Arial"/>
                          <a:cs typeface="Arial"/>
                          <a:sym typeface="Arial"/>
                        </a:rPr>
                        <a:t>が始まる</a:t>
                      </a:r>
                      <a:endParaRPr sz="160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03025">
                <a:tc>
                  <a:txBody>
                    <a:bodyPr/>
                    <a:lstStyle/>
                    <a:p>
                      <a:pPr marL="0" marR="0" lvl="0" indent="0" algn="r" rtl="0">
                        <a:lnSpc>
                          <a:spcPct val="100000"/>
                        </a:lnSpc>
                        <a:spcBef>
                          <a:spcPts val="0"/>
                        </a:spcBef>
                        <a:spcAft>
                          <a:spcPts val="0"/>
                        </a:spcAft>
                        <a:buClr>
                          <a:srgbClr val="000000"/>
                        </a:buClr>
                        <a:buSzPts val="3000"/>
                        <a:buFont typeface="Arial"/>
                        <a:buNone/>
                      </a:pPr>
                      <a:r>
                        <a:rPr lang="ja-JP" sz="3000" u="none" strike="noStrike" cap="none">
                          <a:latin typeface="Arial"/>
                          <a:ea typeface="Arial"/>
                          <a:cs typeface="Arial"/>
                          <a:sym typeface="Arial"/>
                        </a:rPr>
                        <a:t>　　　 7月26日</a:t>
                      </a:r>
                      <a:endParaRPr sz="160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3000"/>
                        <a:buFont typeface="Arial"/>
                        <a:buNone/>
                      </a:pPr>
                      <a:r>
                        <a:rPr lang="ja-JP" sz="3000" i="0" u="none" strike="noStrike" cap="none">
                          <a:solidFill>
                            <a:schemeClr val="dk1"/>
                          </a:solidFill>
                          <a:latin typeface="Arial"/>
                          <a:ea typeface="Arial"/>
                          <a:cs typeface="Arial"/>
                          <a:sym typeface="Arial"/>
                        </a:rPr>
                        <a:t>ポツダムせん言発表</a:t>
                      </a:r>
                      <a:endParaRPr sz="300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ja-JP" sz="3000" u="none" strike="noStrike" cap="none">
                          <a:latin typeface="Arial"/>
                          <a:ea typeface="Arial"/>
                          <a:cs typeface="Arial"/>
                          <a:sym typeface="Arial"/>
                        </a:rPr>
                        <a:t>→日本政府が無視</a:t>
                      </a:r>
                      <a:endParaRPr sz="300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03025">
                <a:tc>
                  <a:txBody>
                    <a:bodyPr/>
                    <a:lstStyle/>
                    <a:p>
                      <a:pPr marL="0" marR="0" lvl="0" indent="0" algn="r" rtl="0">
                        <a:lnSpc>
                          <a:spcPct val="100000"/>
                        </a:lnSpc>
                        <a:spcBef>
                          <a:spcPts val="0"/>
                        </a:spcBef>
                        <a:spcAft>
                          <a:spcPts val="0"/>
                        </a:spcAft>
                        <a:buClr>
                          <a:srgbClr val="000000"/>
                        </a:buClr>
                        <a:buSzPts val="3000"/>
                        <a:buFont typeface="Arial"/>
                        <a:buNone/>
                      </a:pPr>
                      <a:r>
                        <a:rPr lang="ja-JP" sz="3000" u="none" strike="noStrike" cap="none">
                          <a:latin typeface="Arial"/>
                          <a:ea typeface="Arial"/>
                          <a:cs typeface="Arial"/>
                          <a:sym typeface="Arial"/>
                        </a:rPr>
                        <a:t>　8月6日</a:t>
                      </a:r>
                      <a:endParaRPr sz="160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3000"/>
                        <a:buFont typeface="Arial"/>
                        <a:buNone/>
                      </a:pPr>
                      <a:r>
                        <a:rPr lang="ja-JP" sz="3000" b="1" u="none" strike="noStrike" cap="none">
                          <a:solidFill>
                            <a:srgbClr val="FF0000"/>
                          </a:solidFill>
                          <a:latin typeface="Arial"/>
                          <a:ea typeface="Arial"/>
                          <a:cs typeface="Arial"/>
                          <a:sym typeface="Arial"/>
                        </a:rPr>
                        <a:t>広島</a:t>
                      </a:r>
                      <a:r>
                        <a:rPr lang="ja-JP" sz="3000" u="none" strike="noStrike" cap="none">
                          <a:latin typeface="Arial"/>
                          <a:ea typeface="Arial"/>
                          <a:cs typeface="Arial"/>
                          <a:sym typeface="Arial"/>
                        </a:rPr>
                        <a:t>への原ばく投下</a:t>
                      </a:r>
                      <a:endParaRPr sz="160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60250">
                <a:tc>
                  <a:txBody>
                    <a:bodyPr/>
                    <a:lstStyle/>
                    <a:p>
                      <a:pPr marL="0" marR="0" lvl="0" indent="0" algn="r" rtl="0">
                        <a:lnSpc>
                          <a:spcPct val="100000"/>
                        </a:lnSpc>
                        <a:spcBef>
                          <a:spcPts val="0"/>
                        </a:spcBef>
                        <a:spcAft>
                          <a:spcPts val="0"/>
                        </a:spcAft>
                        <a:buClr>
                          <a:srgbClr val="000000"/>
                        </a:buClr>
                        <a:buSzPts val="3000"/>
                        <a:buFont typeface="Arial"/>
                        <a:buNone/>
                      </a:pPr>
                      <a:r>
                        <a:rPr lang="ja-JP" sz="3000" u="none" strike="noStrike" cap="none">
                          <a:latin typeface="Arial"/>
                          <a:ea typeface="Arial"/>
                          <a:cs typeface="Arial"/>
                          <a:sym typeface="Arial"/>
                        </a:rPr>
                        <a:t>            8月9日</a:t>
                      </a:r>
                      <a:endParaRPr sz="160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3000"/>
                        <a:buFont typeface="Arial"/>
                        <a:buNone/>
                      </a:pPr>
                      <a:r>
                        <a:rPr lang="ja-JP" sz="3000" b="1" i="0" u="none" strike="noStrike" cap="none">
                          <a:solidFill>
                            <a:srgbClr val="FF0000"/>
                          </a:solidFill>
                          <a:latin typeface="Arial"/>
                          <a:ea typeface="Arial"/>
                          <a:cs typeface="Arial"/>
                          <a:sym typeface="Arial"/>
                        </a:rPr>
                        <a:t>長崎</a:t>
                      </a:r>
                      <a:r>
                        <a:rPr lang="ja-JP" sz="3000" i="0" u="none" strike="noStrike" cap="none">
                          <a:solidFill>
                            <a:schemeClr val="dk1"/>
                          </a:solidFill>
                          <a:latin typeface="Arial"/>
                          <a:ea typeface="Arial"/>
                          <a:cs typeface="Arial"/>
                          <a:sym typeface="Arial"/>
                        </a:rPr>
                        <a:t>への原ばく投下</a:t>
                      </a:r>
                      <a:endParaRPr sz="300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114" name="Google Shape;114;p4"/>
          <p:cNvSpPr txBox="1"/>
          <p:nvPr/>
        </p:nvSpPr>
        <p:spPr>
          <a:xfrm>
            <a:off x="2147851" y="634475"/>
            <a:ext cx="7896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a:solidFill>
                  <a:schemeClr val="dk1"/>
                </a:solidFill>
                <a:latin typeface="Arial"/>
                <a:ea typeface="Arial"/>
                <a:cs typeface="Arial"/>
                <a:sym typeface="Arial"/>
              </a:rPr>
              <a:t>長崎への原ばく投下までの流れ</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3" name="Google Shape;123;p5"/>
          <p:cNvSpPr txBox="1"/>
          <p:nvPr/>
        </p:nvSpPr>
        <p:spPr>
          <a:xfrm>
            <a:off x="5135050" y="1438651"/>
            <a:ext cx="6830400" cy="511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0" i="0" u="none" strike="noStrike" cap="none" dirty="0">
                <a:solidFill>
                  <a:srgbClr val="000000"/>
                </a:solidFill>
                <a:latin typeface="Arial"/>
                <a:ea typeface="Arial"/>
                <a:cs typeface="Arial"/>
                <a:sym typeface="Arial"/>
              </a:rPr>
              <a:t>最初落とすはずだったところ</a:t>
            </a:r>
            <a:endParaRPr sz="4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ja-JP" sz="4000" b="0" i="0" u="none" strike="noStrike" cap="none" dirty="0">
                <a:solidFill>
                  <a:srgbClr val="000000"/>
                </a:solidFill>
                <a:latin typeface="Arial"/>
                <a:ea typeface="Arial"/>
                <a:cs typeface="Arial"/>
                <a:sym typeface="Arial"/>
              </a:rPr>
              <a:t>→ </a:t>
            </a:r>
            <a:r>
              <a:rPr lang="ja-JP" sz="4000" b="1" i="0" u="sng" strike="noStrike" cap="none" dirty="0">
                <a:solidFill>
                  <a:srgbClr val="000000"/>
                </a:solidFill>
                <a:latin typeface="Arial"/>
                <a:ea typeface="Arial"/>
                <a:cs typeface="Arial"/>
                <a:sym typeface="Arial"/>
              </a:rPr>
              <a:t>小倉（福岡県）</a:t>
            </a:r>
            <a:endParaRPr sz="4000" b="1"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ja-JP" sz="4000" b="0" i="0" u="none" strike="noStrike" cap="none" dirty="0">
                <a:solidFill>
                  <a:srgbClr val="000000"/>
                </a:solidFill>
                <a:latin typeface="Arial"/>
                <a:ea typeface="Arial"/>
                <a:cs typeface="Arial"/>
                <a:sym typeface="Arial"/>
              </a:rPr>
              <a:t>・厚い雲</a:t>
            </a:r>
            <a:endParaRPr sz="4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endParaRPr sz="4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endParaRPr sz="4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endParaRPr sz="4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ja-JP" sz="4000" b="0" i="0" u="none" strike="noStrike" cap="none" dirty="0">
                <a:solidFill>
                  <a:srgbClr val="000000"/>
                </a:solidFill>
                <a:latin typeface="Arial"/>
                <a:ea typeface="Arial"/>
                <a:cs typeface="Arial"/>
                <a:sym typeface="Arial"/>
              </a:rPr>
              <a:t>※</a:t>
            </a:r>
            <a:r>
              <a:rPr lang="ja-JP" altLang="en-US" sz="4000" dirty="0"/>
              <a:t>小倉がダメだった場合</a:t>
            </a:r>
            <a:endParaRPr sz="4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ja-JP" sz="4000" b="0" i="0" u="none" strike="noStrike" cap="none" dirty="0">
                <a:solidFill>
                  <a:srgbClr val="000000"/>
                </a:solidFill>
                <a:latin typeface="Arial"/>
                <a:ea typeface="Arial"/>
                <a:cs typeface="Arial"/>
                <a:sym typeface="Arial"/>
              </a:rPr>
              <a:t>→ </a:t>
            </a:r>
            <a:r>
              <a:rPr lang="ja-JP" sz="4000" b="1" i="0" u="sng" strike="noStrike" cap="none" dirty="0">
                <a:solidFill>
                  <a:srgbClr val="000000"/>
                </a:solidFill>
                <a:latin typeface="Arial"/>
                <a:ea typeface="Arial"/>
                <a:cs typeface="Arial"/>
                <a:sym typeface="Arial"/>
              </a:rPr>
              <a:t>長崎</a:t>
            </a:r>
            <a:endParaRPr sz="4000" b="1" i="0" u="sng" strike="noStrike" cap="none" dirty="0">
              <a:solidFill>
                <a:srgbClr val="000000"/>
              </a:solidFill>
              <a:latin typeface="Arial"/>
              <a:ea typeface="Arial"/>
              <a:cs typeface="Arial"/>
              <a:sym typeface="Arial"/>
            </a:endParaRPr>
          </a:p>
        </p:txBody>
      </p:sp>
      <p:sp>
        <p:nvSpPr>
          <p:cNvPr id="124" name="Google Shape;124;p5"/>
          <p:cNvSpPr/>
          <p:nvPr/>
        </p:nvSpPr>
        <p:spPr>
          <a:xfrm>
            <a:off x="6041686" y="3336799"/>
            <a:ext cx="704100" cy="1827600"/>
          </a:xfrm>
          <a:prstGeom prst="downArrow">
            <a:avLst>
              <a:gd name="adj1" fmla="val 35052"/>
              <a:gd name="adj2" fmla="val 82821"/>
            </a:avLst>
          </a:prstGeom>
          <a:solidFill>
            <a:srgbClr val="F4B081"/>
          </a:solidFill>
          <a:ln w="25400" cap="flat" cmpd="sng">
            <a:solidFill>
              <a:srgbClr val="AC5B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 name="図 2" descr="マップ&#10;&#10;説明は自動で生成されたものです">
            <a:extLst>
              <a:ext uri="{FF2B5EF4-FFF2-40B4-BE49-F238E27FC236}">
                <a16:creationId xmlns:a16="http://schemas.microsoft.com/office/drawing/2014/main" id="{48886FAB-5DBF-4B55-9DAC-C435D4A0B2FE}"/>
              </a:ext>
            </a:extLst>
          </p:cNvPr>
          <p:cNvPicPr>
            <a:picLocks noChangeAspect="1"/>
          </p:cNvPicPr>
          <p:nvPr/>
        </p:nvPicPr>
        <p:blipFill>
          <a:blip r:embed="rId3"/>
          <a:stretch>
            <a:fillRect/>
          </a:stretch>
        </p:blipFill>
        <p:spPr>
          <a:xfrm>
            <a:off x="-503709" y="0"/>
            <a:ext cx="5628870" cy="7252610"/>
          </a:xfrm>
          <a:prstGeom prst="rect">
            <a:avLst/>
          </a:prstGeom>
        </p:spPr>
      </p:pic>
      <p:pic>
        <p:nvPicPr>
          <p:cNvPr id="3" name="図 3">
            <a:extLst>
              <a:ext uri="{FF2B5EF4-FFF2-40B4-BE49-F238E27FC236}">
                <a16:creationId xmlns:a16="http://schemas.microsoft.com/office/drawing/2014/main" id="{2F3AC51F-67CD-4610-9C36-E9062DE979CA}"/>
              </a:ext>
            </a:extLst>
          </p:cNvPr>
          <p:cNvPicPr>
            <a:picLocks noChangeAspect="1"/>
          </p:cNvPicPr>
          <p:nvPr/>
        </p:nvPicPr>
        <p:blipFill>
          <a:blip r:embed="rId4"/>
          <a:stretch>
            <a:fillRect/>
          </a:stretch>
        </p:blipFill>
        <p:spPr>
          <a:xfrm>
            <a:off x="2310726" y="1747321"/>
            <a:ext cx="628650" cy="800100"/>
          </a:xfrm>
          <a:prstGeom prst="rect">
            <a:avLst/>
          </a:prstGeom>
        </p:spPr>
      </p:pic>
      <p:pic>
        <p:nvPicPr>
          <p:cNvPr id="4" name="図 4">
            <a:extLst>
              <a:ext uri="{FF2B5EF4-FFF2-40B4-BE49-F238E27FC236}">
                <a16:creationId xmlns:a16="http://schemas.microsoft.com/office/drawing/2014/main" id="{F44DB3D4-C76D-4FB2-AEA5-ABBC4A464526}"/>
              </a:ext>
            </a:extLst>
          </p:cNvPr>
          <p:cNvPicPr>
            <a:picLocks noChangeAspect="1"/>
          </p:cNvPicPr>
          <p:nvPr/>
        </p:nvPicPr>
        <p:blipFill>
          <a:blip r:embed="rId4"/>
          <a:stretch>
            <a:fillRect/>
          </a:stretch>
        </p:blipFill>
        <p:spPr>
          <a:xfrm>
            <a:off x="1256284" y="2409399"/>
            <a:ext cx="628650" cy="800100"/>
          </a:xfrm>
          <a:prstGeom prst="rect">
            <a:avLst/>
          </a:prstGeom>
        </p:spPr>
      </p:pic>
      <p:pic>
        <p:nvPicPr>
          <p:cNvPr id="5" name="図 5">
            <a:extLst>
              <a:ext uri="{FF2B5EF4-FFF2-40B4-BE49-F238E27FC236}">
                <a16:creationId xmlns:a16="http://schemas.microsoft.com/office/drawing/2014/main" id="{D897B783-8260-4748-B09F-03C0250E16DC}"/>
              </a:ext>
            </a:extLst>
          </p:cNvPr>
          <p:cNvPicPr>
            <a:picLocks noChangeAspect="1"/>
          </p:cNvPicPr>
          <p:nvPr/>
        </p:nvPicPr>
        <p:blipFill>
          <a:blip r:embed="rId4"/>
          <a:stretch>
            <a:fillRect/>
          </a:stretch>
        </p:blipFill>
        <p:spPr>
          <a:xfrm>
            <a:off x="4116587" y="1164156"/>
            <a:ext cx="628650" cy="8001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3026475" y="549014"/>
            <a:ext cx="7301400" cy="682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Font typeface="Arial"/>
              <a:buNone/>
            </a:pPr>
            <a:r>
              <a:rPr lang="ja-JP" sz="4000">
                <a:latin typeface="Arial"/>
                <a:ea typeface="Arial"/>
                <a:cs typeface="Arial"/>
                <a:sym typeface="Arial"/>
              </a:rPr>
              <a:t>爆撃機から見た長崎</a:t>
            </a:r>
            <a:endParaRPr sz="4000">
              <a:latin typeface="Arial"/>
              <a:ea typeface="Arial"/>
              <a:cs typeface="Arial"/>
              <a:sym typeface="Arial"/>
            </a:endParaRPr>
          </a:p>
        </p:txBody>
      </p:sp>
      <p:sp>
        <p:nvSpPr>
          <p:cNvPr id="130" name="Google Shape;130;p6"/>
          <p:cNvSpPr txBox="1">
            <a:spLocks noGrp="1"/>
          </p:cNvSpPr>
          <p:nvPr>
            <p:ph type="body" idx="1"/>
          </p:nvPr>
        </p:nvSpPr>
        <p:spPr>
          <a:xfrm>
            <a:off x="1229850" y="1845249"/>
            <a:ext cx="10515600" cy="3534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rgbClr val="000000"/>
              </a:buClr>
              <a:buSzPts val="2800"/>
              <a:buNone/>
            </a:pPr>
            <a:r>
              <a:rPr lang="ja-JP">
                <a:solidFill>
                  <a:srgbClr val="000000"/>
                </a:solidFill>
                <a:latin typeface="Arial"/>
                <a:ea typeface="Arial"/>
                <a:cs typeface="Arial"/>
                <a:sym typeface="Arial"/>
              </a:rPr>
              <a:t>　</a:t>
            </a:r>
            <a:endParaRPr>
              <a:latin typeface="Arial"/>
              <a:ea typeface="Arial"/>
              <a:cs typeface="Arial"/>
              <a:sym typeface="Arial"/>
            </a:endParaRPr>
          </a:p>
          <a:p>
            <a:pPr marL="457200" lvl="0" indent="-228600" algn="l" rtl="0">
              <a:lnSpc>
                <a:spcPct val="90000"/>
              </a:lnSpc>
              <a:spcBef>
                <a:spcPts val="1000"/>
              </a:spcBef>
              <a:spcAft>
                <a:spcPts val="0"/>
              </a:spcAft>
              <a:buClr>
                <a:schemeClr val="dk1"/>
              </a:buClr>
              <a:buSzPts val="1800"/>
              <a:buNone/>
            </a:pPr>
            <a:endParaRPr/>
          </a:p>
        </p:txBody>
      </p:sp>
      <p:sp>
        <p:nvSpPr>
          <p:cNvPr id="132" name="Google Shape;132;p6"/>
          <p:cNvSpPr txBox="1"/>
          <p:nvPr/>
        </p:nvSpPr>
        <p:spPr>
          <a:xfrm>
            <a:off x="8572551" y="6430825"/>
            <a:ext cx="344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Arial"/>
                <a:ea typeface="Arial"/>
                <a:cs typeface="Arial"/>
                <a:sym typeface="Arial"/>
              </a:rPr>
              <a:t>米軍 撮影 長崎原爆資料館 所蔵</a:t>
            </a:r>
            <a:endParaRPr sz="1600" b="0" i="0" u="none" strike="noStrike" cap="none">
              <a:solidFill>
                <a:schemeClr val="dk1"/>
              </a:solidFill>
              <a:latin typeface="Arial"/>
              <a:ea typeface="Arial"/>
              <a:cs typeface="Arial"/>
              <a:sym typeface="Arial"/>
            </a:endParaRPr>
          </a:p>
        </p:txBody>
      </p:sp>
      <p:sp>
        <p:nvSpPr>
          <p:cNvPr id="134" name="Google Shape;134;p6"/>
          <p:cNvSpPr txBox="1"/>
          <p:nvPr/>
        </p:nvSpPr>
        <p:spPr>
          <a:xfrm>
            <a:off x="3860700" y="102625"/>
            <a:ext cx="2364900" cy="446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ja-JP" sz="1700" b="0" i="0" u="none" strike="noStrike" cap="none">
                <a:solidFill>
                  <a:srgbClr val="000000"/>
                </a:solidFill>
                <a:latin typeface="Calibri"/>
                <a:ea typeface="Calibri"/>
                <a:cs typeface="Calibri"/>
                <a:sym typeface="Calibri"/>
              </a:rPr>
              <a:t>ばくげきき</a:t>
            </a:r>
            <a:endParaRPr sz="1700" b="0" i="0" u="none" strike="noStrike" cap="none">
              <a:solidFill>
                <a:srgbClr val="000000"/>
              </a:solidFill>
              <a:latin typeface="Calibri"/>
              <a:ea typeface="Calibri"/>
              <a:cs typeface="Calibri"/>
              <a:sym typeface="Calibri"/>
            </a:endParaRPr>
          </a:p>
        </p:txBody>
      </p:sp>
      <p:pic>
        <p:nvPicPr>
          <p:cNvPr id="2" name="図 2" descr="マップ&#10;&#10;説明は自動で生成されたものです">
            <a:extLst>
              <a:ext uri="{FF2B5EF4-FFF2-40B4-BE49-F238E27FC236}">
                <a16:creationId xmlns:a16="http://schemas.microsoft.com/office/drawing/2014/main" id="{D3B98AEC-681E-4BF3-8F3D-6F48791A8C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1323059"/>
            <a:ext cx="5928783" cy="3968465"/>
          </a:xfrm>
          <a:prstGeom prst="rect">
            <a:avLst/>
          </a:prstGeom>
        </p:spPr>
      </p:pic>
      <p:pic>
        <p:nvPicPr>
          <p:cNvPr id="3" name="図 3" descr="木, 水, らくがき が含まれている画像&#10;&#10;説明は自動で生成されたものです">
            <a:extLst>
              <a:ext uri="{FF2B5EF4-FFF2-40B4-BE49-F238E27FC236}">
                <a16:creationId xmlns:a16="http://schemas.microsoft.com/office/drawing/2014/main" id="{3FA3B531-061E-47AD-A549-8B47FBC58F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00235" y="2412911"/>
            <a:ext cx="5928782" cy="390542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1" name="Google Shape;141;p7"/>
          <p:cNvSpPr txBox="1"/>
          <p:nvPr/>
        </p:nvSpPr>
        <p:spPr>
          <a:xfrm>
            <a:off x="8386362" y="5873299"/>
            <a:ext cx="3805638" cy="3691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chemeClr val="dk1"/>
                </a:solidFill>
                <a:latin typeface="Arial"/>
                <a:ea typeface="Arial"/>
                <a:cs typeface="Arial"/>
                <a:sym typeface="Arial"/>
              </a:rPr>
              <a:t>寄贈 岡田寿吉 長崎原爆資料館 所蔵　</a:t>
            </a:r>
            <a:endParaRPr sz="2000" b="0" i="0" u="none" strike="noStrike" cap="none" dirty="0">
              <a:solidFill>
                <a:schemeClr val="dk1"/>
              </a:solidFill>
              <a:latin typeface="Arial"/>
              <a:ea typeface="Arial"/>
              <a:cs typeface="Arial"/>
              <a:sym typeface="Arial"/>
            </a:endParaRPr>
          </a:p>
        </p:txBody>
      </p:sp>
      <p:sp>
        <p:nvSpPr>
          <p:cNvPr id="142" name="Google Shape;142;p7"/>
          <p:cNvSpPr txBox="1"/>
          <p:nvPr/>
        </p:nvSpPr>
        <p:spPr>
          <a:xfrm>
            <a:off x="3119634" y="5873201"/>
            <a:ext cx="30441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chemeClr val="dk1"/>
                </a:solidFill>
                <a:latin typeface="Arial"/>
                <a:ea typeface="Arial"/>
                <a:cs typeface="Arial"/>
                <a:sym typeface="Arial"/>
              </a:rPr>
              <a:t>寄贈 原爆資料保存委員会　　</a:t>
            </a:r>
            <a:endParaRPr sz="1800" b="0" i="0" u="none" strike="noStrike" cap="none" dirty="0">
              <a:solidFill>
                <a:schemeClr val="dk1"/>
              </a:solidFill>
              <a:latin typeface="Arial"/>
              <a:ea typeface="Arial"/>
              <a:cs typeface="Arial"/>
              <a:sym typeface="Arial"/>
            </a:endParaRPr>
          </a:p>
        </p:txBody>
      </p:sp>
      <p:pic>
        <p:nvPicPr>
          <p:cNvPr id="2" name="図 2">
            <a:extLst>
              <a:ext uri="{FF2B5EF4-FFF2-40B4-BE49-F238E27FC236}">
                <a16:creationId xmlns:a16="http://schemas.microsoft.com/office/drawing/2014/main" id="{AC1B6259-573B-4DC3-AF56-3278B01C68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7" y="1355037"/>
            <a:ext cx="5782764" cy="40412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図 3" descr="座る, グリーン, テーブル, 皿 が含まれている画像&#10;&#10;説明は自動で生成されたものです">
            <a:extLst>
              <a:ext uri="{FF2B5EF4-FFF2-40B4-BE49-F238E27FC236}">
                <a16:creationId xmlns:a16="http://schemas.microsoft.com/office/drawing/2014/main" id="{C100BE74-97CE-4FD2-BDA8-7BD97F12B2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5282" y="1355037"/>
            <a:ext cx="5710376" cy="40412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2137501" y="335116"/>
            <a:ext cx="7917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Font typeface="Arial"/>
              <a:buNone/>
            </a:pPr>
            <a:r>
              <a:rPr lang="ja-JP" sz="5400" b="1" dirty="0">
                <a:latin typeface="Arial"/>
                <a:ea typeface="Arial"/>
                <a:cs typeface="Arial"/>
                <a:sym typeface="Arial"/>
              </a:rPr>
              <a:t>熱線</a:t>
            </a:r>
            <a:endParaRPr sz="5400" b="1" dirty="0">
              <a:latin typeface="Arial"/>
              <a:ea typeface="Arial"/>
              <a:cs typeface="Arial"/>
              <a:sym typeface="Arial"/>
            </a:endParaRPr>
          </a:p>
        </p:txBody>
      </p:sp>
      <p:sp>
        <p:nvSpPr>
          <p:cNvPr id="148" name="Google Shape;148;p8"/>
          <p:cNvSpPr txBox="1">
            <a:spLocks noGrp="1"/>
          </p:cNvSpPr>
          <p:nvPr>
            <p:ph type="body" idx="1"/>
          </p:nvPr>
        </p:nvSpPr>
        <p:spPr>
          <a:xfrm>
            <a:off x="378690" y="5537875"/>
            <a:ext cx="6244200" cy="771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1800"/>
              <a:buNone/>
            </a:pPr>
            <a:r>
              <a:rPr lang="ja-JP" sz="2860" dirty="0">
                <a:latin typeface="Arial"/>
                <a:ea typeface="Arial"/>
                <a:cs typeface="Arial"/>
                <a:sym typeface="Arial"/>
              </a:rPr>
              <a:t>表面が沸とうして泡立った</a:t>
            </a:r>
            <a:r>
              <a:rPr lang="en-US" altLang="ja-JP" sz="2860" dirty="0">
                <a:latin typeface="Arial"/>
                <a:ea typeface="Arial"/>
                <a:cs typeface="Arial"/>
                <a:sym typeface="Arial"/>
              </a:rPr>
              <a:t> </a:t>
            </a:r>
            <a:r>
              <a:rPr lang="ja-JP" sz="2860" dirty="0">
                <a:latin typeface="Arial"/>
                <a:ea typeface="Arial"/>
                <a:cs typeface="Arial"/>
                <a:sym typeface="Arial"/>
              </a:rPr>
              <a:t>かわら</a:t>
            </a:r>
            <a:endParaRPr sz="2860" dirty="0">
              <a:latin typeface="Arial"/>
              <a:ea typeface="Arial"/>
              <a:cs typeface="Arial"/>
              <a:sym typeface="Arial"/>
            </a:endParaRPr>
          </a:p>
        </p:txBody>
      </p:sp>
      <p:sp>
        <p:nvSpPr>
          <p:cNvPr id="149" name="Google Shape;149;p8"/>
          <p:cNvSpPr txBox="1"/>
          <p:nvPr/>
        </p:nvSpPr>
        <p:spPr>
          <a:xfrm>
            <a:off x="7050544" y="5631025"/>
            <a:ext cx="43692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ja-JP" sz="3200" b="0" i="0" u="none" strike="noStrike" cap="none" dirty="0">
                <a:solidFill>
                  <a:schemeClr val="dk1"/>
                </a:solidFill>
                <a:latin typeface="Arial"/>
                <a:ea typeface="Arial"/>
                <a:cs typeface="Arial"/>
                <a:sym typeface="Arial"/>
              </a:rPr>
              <a:t>溶けてくっついたびん</a:t>
            </a:r>
            <a:endParaRPr sz="1400" b="0" i="0" u="none" strike="noStrike" cap="none" dirty="0">
              <a:solidFill>
                <a:srgbClr val="000000"/>
              </a:solidFill>
              <a:latin typeface="Arial"/>
              <a:ea typeface="Arial"/>
              <a:cs typeface="Arial"/>
              <a:sym typeface="Arial"/>
            </a:endParaRPr>
          </a:p>
        </p:txBody>
      </p:sp>
      <p:sp>
        <p:nvSpPr>
          <p:cNvPr id="152" name="Google Shape;152;p8"/>
          <p:cNvSpPr txBox="1"/>
          <p:nvPr/>
        </p:nvSpPr>
        <p:spPr>
          <a:xfrm>
            <a:off x="8386222" y="6297891"/>
            <a:ext cx="3805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寄贈 岡田寿吉 長崎原爆資料館 所蔵　</a:t>
            </a:r>
            <a:endParaRPr sz="2000" b="0" i="0" u="none" strike="noStrike" cap="none">
              <a:solidFill>
                <a:schemeClr val="dk1"/>
              </a:solidFill>
              <a:latin typeface="Arial"/>
              <a:ea typeface="Arial"/>
              <a:cs typeface="Arial"/>
              <a:sym typeface="Arial"/>
            </a:endParaRPr>
          </a:p>
        </p:txBody>
      </p:sp>
      <p:sp>
        <p:nvSpPr>
          <p:cNvPr id="153" name="Google Shape;153;p8"/>
          <p:cNvSpPr txBox="1"/>
          <p:nvPr/>
        </p:nvSpPr>
        <p:spPr>
          <a:xfrm>
            <a:off x="3617944" y="6297891"/>
            <a:ext cx="30441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chemeClr val="dk1"/>
                </a:solidFill>
                <a:latin typeface="Arial"/>
                <a:ea typeface="Arial"/>
                <a:cs typeface="Arial"/>
                <a:sym typeface="Arial"/>
              </a:rPr>
              <a:t>寄贈 原爆資料保存委員会　　</a:t>
            </a:r>
            <a:endParaRPr sz="1800" b="0" i="0" u="none" strike="noStrike" cap="none" dirty="0">
              <a:solidFill>
                <a:schemeClr val="dk1"/>
              </a:solidFill>
              <a:latin typeface="Arial"/>
              <a:ea typeface="Arial"/>
              <a:cs typeface="Arial"/>
              <a:sym typeface="Arial"/>
            </a:endParaRPr>
          </a:p>
        </p:txBody>
      </p:sp>
      <p:pic>
        <p:nvPicPr>
          <p:cNvPr id="2" name="図 2">
            <a:extLst>
              <a:ext uri="{FF2B5EF4-FFF2-40B4-BE49-F238E27FC236}">
                <a16:creationId xmlns:a16="http://schemas.microsoft.com/office/drawing/2014/main" id="{E4086EE7-E94E-41B0-BD30-9339D0B330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984" y="1481604"/>
            <a:ext cx="5775503" cy="4025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図 3" descr="座る, グリーン, テーブル, 皿 が含まれている画像&#10;&#10;説明は自動で生成されたものです">
            <a:extLst>
              <a:ext uri="{FF2B5EF4-FFF2-40B4-BE49-F238E27FC236}">
                <a16:creationId xmlns:a16="http://schemas.microsoft.com/office/drawing/2014/main" id="{5125EEBB-9106-4A80-BE73-F3F732CE28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4096" y="1481604"/>
            <a:ext cx="5764920" cy="4018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body" idx="1"/>
          </p:nvPr>
        </p:nvSpPr>
        <p:spPr>
          <a:xfrm>
            <a:off x="7000425" y="6309008"/>
            <a:ext cx="5192400" cy="551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ja-JP" sz="2100"/>
              <a:t>寄贈 松添博 長崎原爆資料館 所蔵</a:t>
            </a:r>
            <a:endParaRPr sz="2100"/>
          </a:p>
        </p:txBody>
      </p:sp>
      <p:pic>
        <p:nvPicPr>
          <p:cNvPr id="2" name="図 2" descr="本, テキスト, 草, 鳥 が含まれている画像&#10;&#10;説明は自動で生成されたものです">
            <a:extLst>
              <a:ext uri="{FF2B5EF4-FFF2-40B4-BE49-F238E27FC236}">
                <a16:creationId xmlns:a16="http://schemas.microsoft.com/office/drawing/2014/main" id="{89889235-8566-4615-914F-C648CBDF4F94}"/>
              </a:ext>
            </a:extLst>
          </p:cNvPr>
          <p:cNvPicPr>
            <a:picLocks noChangeAspect="1"/>
          </p:cNvPicPr>
          <p:nvPr/>
        </p:nvPicPr>
        <p:blipFill>
          <a:blip r:embed="rId3"/>
          <a:stretch>
            <a:fillRect/>
          </a:stretch>
        </p:blipFill>
        <p:spPr>
          <a:xfrm>
            <a:off x="2396067" y="173176"/>
            <a:ext cx="7399866" cy="613064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4683</Words>
  <Application>Microsoft Office PowerPoint</Application>
  <PresentationFormat>ワイド画面</PresentationFormat>
  <Paragraphs>406</Paragraphs>
  <Slides>27</Slides>
  <Notes>27</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27</vt:i4>
      </vt:variant>
    </vt:vector>
  </HeadingPairs>
  <TitlesOfParts>
    <vt:vector size="30" baseType="lpstr">
      <vt:lpstr>Arial</vt:lpstr>
      <vt:lpstr>Calibri</vt:lpstr>
      <vt:lpstr>Office Theme</vt:lpstr>
      <vt:lpstr>長崎原ばく</vt:lpstr>
      <vt:lpstr>PowerPoint プレゼンテーション</vt:lpstr>
      <vt:lpstr>「原ばく」とは… </vt:lpstr>
      <vt:lpstr>PowerPoint プレゼンテーション</vt:lpstr>
      <vt:lpstr>PowerPoint プレゼンテーション</vt:lpstr>
      <vt:lpstr>爆撃機から見た長崎</vt:lpstr>
      <vt:lpstr>PowerPoint プレゼンテーション</vt:lpstr>
      <vt:lpstr>熱線</vt:lpstr>
      <vt:lpstr>PowerPoint プレゼンテーション</vt:lpstr>
      <vt:lpstr>ばく風</vt:lpstr>
      <vt:lpstr>PowerPoint プレゼンテーション</vt:lpstr>
      <vt:lpstr>PowerPoint プレゼンテーション</vt:lpstr>
      <vt:lpstr>ほうしゃ線は目に見えない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長崎の平和教育</vt:lpstr>
      <vt:lpstr>PowerPoint プレゼンテーション</vt:lpstr>
      <vt:lpstr>平和公園</vt:lpstr>
      <vt:lpstr>PowerPoint プレゼンテーション</vt:lpstr>
      <vt:lpstr>ふりかえりタイム！</vt:lpstr>
      <vt:lpstr>Peace wishes.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長崎原ばく</dc:title>
  <dc:creator>admin</dc:creator>
  <cp:lastModifiedBy>Yohei Higuchi</cp:lastModifiedBy>
  <cp:revision>391</cp:revision>
  <cp:lastPrinted>2021-12-27T08:20:41Z</cp:lastPrinted>
  <dcterms:modified xsi:type="dcterms:W3CDTF">2022-03-14T04:52:41Z</dcterms:modified>
</cp:coreProperties>
</file>