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body>
    <w:p w14:paraId="2B91DCEF" w14:textId="3D2C92E9" w:rsidR="00BF72C9" w:rsidRPr="00CE5D3D" w:rsidRDefault="00CE5D3D" w:rsidP="00CE5D3D">
      <w:pPr>
        <w:tabs>
          <w:tab w:val="center" w:pos="4252"/>
        </w:tabs>
        <w:rPr>
          <w:rFonts w:ascii="UD デジタル 教科書体 NP-R" w:eastAsia="UD デジタル 教科書体 NP-R"/>
          <w:b/>
          <w:bCs/>
          <w:sz w:val="22"/>
          <w:szCs w:val="28"/>
        </w:rPr>
      </w:pPr>
      <w:r w:rsidRPr="00CE5D3D">
        <w:rPr>
          <w:rFonts w:ascii="UD デジタル 教科書体 NP-R" w:eastAsia="UD デジタル 教科書体 NP-R"/>
          <w:b/>
          <w:bCs/>
          <w:sz w:val="22"/>
          <w:szCs w:val="28"/>
        </w:rPr>
        <w:tab/>
      </w:r>
      <w:r w:rsidR="00801014" w:rsidRPr="00CE5D3D">
        <w:rPr>
          <w:rFonts w:ascii="UD デジタル 教科書体 NP-R" w:eastAsia="UD デジタル 教科書体 NP-R" w:hint="eastAsia"/>
          <w:b/>
          <w:bCs/>
          <w:sz w:val="22"/>
          <w:szCs w:val="28"/>
        </w:rPr>
        <w:t>2021年度「平和への思い」発信・交流・継承事業　平和学習教材</w:t>
      </w:r>
    </w:p>
    <w:p w14:paraId="186827A0" w14:textId="06C010B7" w:rsidR="00801014" w:rsidRPr="00CE5D3D" w:rsidRDefault="00801014" w:rsidP="00CE5D3D">
      <w:pPr>
        <w:jc w:val="center"/>
        <w:rPr>
          <w:rFonts w:ascii="UD デジタル 教科書体 NP-R" w:eastAsia="UD デジタル 教科書体 NP-R"/>
          <w:b/>
          <w:bCs/>
          <w:sz w:val="22"/>
          <w:szCs w:val="28"/>
          <w:lang w:eastAsia="zh-CN"/>
        </w:rPr>
      </w:pPr>
      <w:r w:rsidRPr="00CE5D3D">
        <w:rPr>
          <w:rFonts w:ascii="UD デジタル 教科書体 NP-R" w:eastAsia="UD デジタル 教科書体 NP-R" w:hint="eastAsia"/>
          <w:b/>
          <w:bCs/>
          <w:sz w:val="22"/>
          <w:szCs w:val="28"/>
          <w:lang w:eastAsia="zh-CN"/>
        </w:rPr>
        <w:t>学習計画指導案</w:t>
      </w:r>
    </w:p>
    <w:p w14:paraId="4FB28FE4" w14:textId="47FEA6C9" w:rsidR="00BF72C9" w:rsidRPr="00CE5D3D" w:rsidRDefault="00BF72C9">
      <w:pPr>
        <w:rPr>
          <w:rFonts w:ascii="UD デジタル 教科書体 NP-R" w:eastAsia="UD デジタル 教科書体 NP-R"/>
          <w:lang w:eastAsia="zh-CN"/>
        </w:rPr>
      </w:pPr>
    </w:p>
    <w:p w14:paraId="0F5153F9" w14:textId="40832521" w:rsidR="003C1BCA" w:rsidRPr="00CE5D3D" w:rsidRDefault="003C1BCA">
      <w:pPr>
        <w:rPr>
          <w:rFonts w:ascii="UD デジタル 教科書体 NP-R" w:eastAsia="UD デジタル 教科書体 NP-R"/>
          <w:b/>
          <w:bCs/>
          <w:lang w:eastAsia="zh-CN"/>
        </w:rPr>
      </w:pPr>
      <w:r w:rsidRPr="00CE5D3D">
        <w:rPr>
          <w:rFonts w:ascii="UD デジタル 教科書体 NP-R" w:eastAsia="UD デジタル 教科書体 NP-R" w:hint="eastAsia"/>
          <w:b/>
          <w:bCs/>
          <w:lang w:eastAsia="zh-CN"/>
        </w:rPr>
        <w:t>１．授業概要</w:t>
      </w:r>
    </w:p>
    <w:p w14:paraId="782489C0" w14:textId="0D993CFD" w:rsidR="00BF72C9" w:rsidRPr="00CE5D3D" w:rsidRDefault="00BF72C9">
      <w:pPr>
        <w:rPr>
          <w:rFonts w:ascii="UD デジタル 教科書体 NP-R" w:eastAsia="UD デジタル 教科書体 NP-R"/>
        </w:rPr>
      </w:pPr>
      <w:r w:rsidRPr="00CE5D3D">
        <w:rPr>
          <w:rFonts w:ascii="UD デジタル 教科書体 NP-R" w:eastAsia="UD デジタル 教科書体 NP-R" w:hint="eastAsia"/>
        </w:rPr>
        <w:t>・授業テーマ：「</w:t>
      </w:r>
      <w:r w:rsidR="00404797" w:rsidRPr="00CE5D3D">
        <w:rPr>
          <w:rFonts w:ascii="UD デジタル 教科書体 NP-R" w:eastAsia="UD デジタル 教科書体 NP-R" w:hint="eastAsia"/>
        </w:rPr>
        <w:t>台湾２.２８事件</w:t>
      </w:r>
      <w:r w:rsidRPr="00CE5D3D">
        <w:rPr>
          <w:rFonts w:ascii="UD デジタル 教科書体 NP-R" w:eastAsia="UD デジタル 教科書体 NP-R" w:hint="eastAsia"/>
        </w:rPr>
        <w:t>」</w:t>
      </w:r>
    </w:p>
    <w:p w14:paraId="38A57C1F" w14:textId="0F046A8C" w:rsidR="00BF72C9" w:rsidRPr="00CE5D3D" w:rsidRDefault="00BF72C9">
      <w:pPr>
        <w:rPr>
          <w:rFonts w:ascii="UD デジタル 教科書体 NP-R" w:eastAsia="UD デジタル 教科書体 NP-R"/>
        </w:rPr>
      </w:pPr>
      <w:r w:rsidRPr="00CE5D3D">
        <w:rPr>
          <w:rFonts w:ascii="UD デジタル 教科書体 NP-R" w:eastAsia="UD デジタル 教科書体 NP-R" w:hint="eastAsia"/>
        </w:rPr>
        <w:t>・使用教材：</w:t>
      </w:r>
      <w:r w:rsidR="004A1089" w:rsidRPr="00CE5D3D">
        <w:rPr>
          <w:rFonts w:ascii="UD デジタル 教科書体 NP-R" w:eastAsia="UD デジタル 教科書体 NP-R" w:hint="eastAsia"/>
        </w:rPr>
        <w:t>2021年「平和への思い」発信・交流・継承事業　平和学習教材</w:t>
      </w:r>
    </w:p>
    <w:p w14:paraId="1BBAD846" w14:textId="6E5B0CFF" w:rsidR="004709D5" w:rsidRPr="00CE5D3D" w:rsidRDefault="00BF72C9">
      <w:pPr>
        <w:rPr>
          <w:rFonts w:ascii="UD デジタル 教科書体 NP-R" w:eastAsia="UD デジタル 教科書体 NP-R"/>
        </w:rPr>
      </w:pPr>
      <w:r w:rsidRPr="00CE5D3D">
        <w:rPr>
          <w:rFonts w:ascii="UD デジタル 教科書体 NP-R" w:eastAsia="UD デジタル 教科書体 NP-R" w:hint="eastAsia"/>
        </w:rPr>
        <w:t>・対象学年：高校生</w:t>
      </w:r>
    </w:p>
    <w:p w14:paraId="4509624B" w14:textId="77777777" w:rsidR="00491531" w:rsidRPr="00CE5D3D" w:rsidRDefault="00491531">
      <w:pPr>
        <w:rPr>
          <w:rFonts w:ascii="UD デジタル 教科書体 NP-R" w:eastAsia="UD デジタル 教科書体 NP-R"/>
        </w:rPr>
      </w:pPr>
    </w:p>
    <w:p w14:paraId="289BFFFB" w14:textId="641C358F" w:rsidR="00491531" w:rsidRPr="00CE5D3D" w:rsidRDefault="00491531" w:rsidP="00491531">
      <w:pPr>
        <w:rPr>
          <w:rFonts w:ascii="UD デジタル 教科書体 NP-R" w:eastAsia="UD デジタル 教科書体 NP-R"/>
          <w:b/>
          <w:bCs/>
        </w:rPr>
      </w:pPr>
      <w:r w:rsidRPr="00CE5D3D">
        <w:rPr>
          <w:rFonts w:ascii="UD デジタル 教科書体 NP-R" w:eastAsia="UD デジタル 教科書体 NP-R" w:hint="eastAsia"/>
          <w:b/>
          <w:bCs/>
        </w:rPr>
        <w:t>２．本時の学習のねらい</w:t>
      </w:r>
    </w:p>
    <w:p w14:paraId="140CB5BC" w14:textId="7A60C6C7" w:rsidR="00491531" w:rsidRPr="00CE5D3D" w:rsidRDefault="00491531">
      <w:pPr>
        <w:rPr>
          <w:rFonts w:ascii="UD デジタル 教科書体 NP-R" w:eastAsia="UD デジタル 教科書体 NP-R"/>
        </w:rPr>
      </w:pPr>
      <w:r w:rsidRPr="00CE5D3D">
        <w:rPr>
          <w:rFonts w:ascii="UD デジタル 教科書体 NP-R" w:eastAsia="UD デジタル 教科書体 NP-R" w:hint="eastAsia"/>
        </w:rPr>
        <w:t>・</w:t>
      </w:r>
      <w:r w:rsidR="006B4AFB" w:rsidRPr="00CE5D3D">
        <w:rPr>
          <w:rFonts w:ascii="UD デジタル 教科書体 NP-R" w:eastAsia="UD デジタル 教科書体 NP-R" w:hAnsi="MingLiU" w:cs="MingLiU" w:hint="eastAsia"/>
        </w:rPr>
        <w:t>台湾の</w:t>
      </w:r>
      <w:r w:rsidR="00B810C4" w:rsidRPr="00CE5D3D">
        <w:rPr>
          <w:rFonts w:ascii="UD デジタル 教科書体 NP-R" w:eastAsia="UD デジタル 教科書体 NP-R" w:hAnsi="MingLiU" w:cs="MingLiU" w:hint="eastAsia"/>
        </w:rPr>
        <w:t>歴史事件を踏まえて平和</w:t>
      </w:r>
      <w:r w:rsidR="00971998" w:rsidRPr="00CE5D3D">
        <w:rPr>
          <w:rFonts w:ascii="UD デジタル 教科書体 NP-R" w:eastAsia="UD デジタル 教科書体 NP-R" w:hAnsi="MingLiU" w:cs="MingLiU" w:hint="eastAsia"/>
        </w:rPr>
        <w:t>の重要性</w:t>
      </w:r>
      <w:r w:rsidR="002E3D47" w:rsidRPr="00CE5D3D">
        <w:rPr>
          <w:rFonts w:ascii="UD デジタル 教科書体 NP-R" w:eastAsia="UD デジタル 教科書体 NP-R" w:hAnsi="MingLiU" w:cs="MingLiU" w:hint="eastAsia"/>
        </w:rPr>
        <w:t>や平和</w:t>
      </w:r>
      <w:r w:rsidR="00971998" w:rsidRPr="00CE5D3D">
        <w:rPr>
          <w:rFonts w:ascii="UD デジタル 教科書体 NP-R" w:eastAsia="UD デジタル 教科書体 NP-R" w:hAnsi="MingLiU" w:cs="MingLiU" w:hint="eastAsia"/>
        </w:rPr>
        <w:t>の</w:t>
      </w:r>
      <w:r w:rsidR="00F251D9" w:rsidRPr="00CE5D3D">
        <w:rPr>
          <w:rFonts w:ascii="UD デジタル 教科書体 NP-R" w:eastAsia="UD デジタル 教科書体 NP-R" w:hAnsi="MingLiU" w:cs="MingLiU" w:hint="eastAsia"/>
        </w:rPr>
        <w:t>思いや</w:t>
      </w:r>
      <w:r w:rsidR="002E3D47" w:rsidRPr="00CE5D3D">
        <w:rPr>
          <w:rFonts w:ascii="UD デジタル 教科書体 NP-R" w:eastAsia="UD デジタル 教科書体 NP-R" w:hAnsi="MingLiU" w:cs="MingLiU" w:hint="eastAsia"/>
        </w:rPr>
        <w:t>継承、発信のためにできること（</w:t>
      </w:r>
      <w:r w:rsidR="00884A81" w:rsidRPr="00CE5D3D">
        <w:rPr>
          <w:rFonts w:ascii="UD デジタル 教科書体 NP-R" w:eastAsia="UD デジタル 教科書体 NP-R" w:hAnsi="MingLiU" w:cs="MingLiU" w:hint="eastAsia"/>
        </w:rPr>
        <w:t>アクション</w:t>
      </w:r>
      <w:r w:rsidR="002E3D47" w:rsidRPr="00CE5D3D">
        <w:rPr>
          <w:rFonts w:ascii="UD デジタル 教科書体 NP-R" w:eastAsia="UD デジタル 教科書体 NP-R" w:hAnsi="MingLiU" w:cs="MingLiU" w:hint="eastAsia"/>
        </w:rPr>
        <w:t>）</w:t>
      </w:r>
      <w:r w:rsidR="00884A81" w:rsidRPr="00CE5D3D">
        <w:rPr>
          <w:rFonts w:ascii="UD デジタル 教科書体 NP-R" w:eastAsia="UD デジタル 教科書体 NP-R" w:hAnsi="MingLiU" w:cs="MingLiU" w:hint="eastAsia"/>
        </w:rPr>
        <w:t>を</w:t>
      </w:r>
      <w:r w:rsidR="002E3D47" w:rsidRPr="00CE5D3D">
        <w:rPr>
          <w:rFonts w:ascii="UD デジタル 教科書体 NP-R" w:eastAsia="UD デジタル 教科書体 NP-R" w:hAnsi="MingLiU" w:cs="MingLiU" w:hint="eastAsia"/>
        </w:rPr>
        <w:t>考える</w:t>
      </w:r>
      <w:r w:rsidR="00474F61" w:rsidRPr="00CE5D3D">
        <w:rPr>
          <w:rFonts w:ascii="UD デジタル 教科書体 NP-R" w:eastAsia="UD デジタル 教科書体 NP-R" w:hAnsi="MingLiU" w:cs="MingLiU" w:hint="eastAsia"/>
        </w:rPr>
        <w:t>。</w:t>
      </w:r>
    </w:p>
    <w:p w14:paraId="2E91191D" w14:textId="65932DCA" w:rsidR="00BF72C9" w:rsidRPr="00CE5D3D" w:rsidRDefault="00BF72C9">
      <w:pPr>
        <w:rPr>
          <w:rFonts w:ascii="UD デジタル 教科書体 NP-R" w:eastAsia="UD デジタル 教科書体 NP-R"/>
        </w:rPr>
      </w:pPr>
    </w:p>
    <w:p w14:paraId="1DBDB61A" w14:textId="11FFD7F8" w:rsidR="002E3D47" w:rsidRPr="00CE5D3D" w:rsidRDefault="00491531">
      <w:pPr>
        <w:rPr>
          <w:rFonts w:ascii="UD デジタル 教科書体 NP-R" w:eastAsia="UD デジタル 教科書体 NP-R"/>
          <w:b/>
          <w:bCs/>
        </w:rPr>
      </w:pPr>
      <w:r w:rsidRPr="00CE5D3D">
        <w:rPr>
          <w:rFonts w:ascii="UD デジタル 教科書体 NP-R" w:eastAsia="UD デジタル 教科書体 NP-R" w:hint="eastAsia"/>
          <w:b/>
          <w:bCs/>
        </w:rPr>
        <w:t>３</w:t>
      </w:r>
      <w:r w:rsidR="003C1BCA" w:rsidRPr="00CE5D3D">
        <w:rPr>
          <w:rFonts w:ascii="UD デジタル 教科書体 NP-R" w:eastAsia="UD デジタル 教科書体 NP-R" w:hint="eastAsia"/>
          <w:b/>
          <w:bCs/>
        </w:rPr>
        <w:t>．</w:t>
      </w:r>
      <w:r w:rsidR="00BF72C9" w:rsidRPr="00CE5D3D">
        <w:rPr>
          <w:rFonts w:ascii="UD デジタル 教科書体 NP-R" w:eastAsia="UD デジタル 教科書体 NP-R" w:hint="eastAsia"/>
          <w:b/>
          <w:bCs/>
        </w:rPr>
        <w:t>本時の</w:t>
      </w:r>
      <w:r w:rsidR="009E27BC" w:rsidRPr="00CE5D3D">
        <w:rPr>
          <w:rFonts w:ascii="UD デジタル 教科書体 NP-R" w:eastAsia="UD デジタル 教科書体 NP-R" w:hint="eastAsia"/>
          <w:b/>
          <w:bCs/>
        </w:rPr>
        <w:t>学習過程</w:t>
      </w:r>
    </w:p>
    <w:tbl>
      <w:tblPr>
        <w:tblStyle w:val="a3"/>
        <w:tblW w:w="0" w:type="auto"/>
        <w:tblLook w:val="04A0" w:firstRow="1" w:lastRow="0" w:firstColumn="1" w:lastColumn="0" w:noHBand="0" w:noVBand="1"/>
      </w:tblPr>
      <w:tblGrid>
        <w:gridCol w:w="846"/>
        <w:gridCol w:w="3827"/>
        <w:gridCol w:w="3821"/>
      </w:tblGrid>
      <w:tr w:rsidR="00CE5D3D" w:rsidRPr="00CE5D3D" w14:paraId="0B2E39FF" w14:textId="77777777" w:rsidTr="00960B7E">
        <w:tc>
          <w:tcPr>
            <w:tcW w:w="846" w:type="dxa"/>
            <w:shd w:val="clear" w:color="auto" w:fill="FFFF00"/>
          </w:tcPr>
          <w:p w14:paraId="69971AB9" w14:textId="77777777" w:rsidR="00CE5D3D" w:rsidRPr="00CE5D3D" w:rsidRDefault="00CE5D3D" w:rsidP="00960B7E">
            <w:pPr>
              <w:jc w:val="center"/>
              <w:rPr>
                <w:rFonts w:ascii="UD デジタル 教科書体 NP-R" w:eastAsia="UD デジタル 教科書体 NP-R"/>
                <w:b/>
              </w:rPr>
            </w:pPr>
            <w:r w:rsidRPr="00CE5D3D">
              <w:rPr>
                <w:rFonts w:ascii="UD デジタル 教科書体 NP-R" w:eastAsia="UD デジタル 教科書体 NP-R" w:hint="eastAsia"/>
                <w:b/>
              </w:rPr>
              <w:t>時間</w:t>
            </w:r>
          </w:p>
        </w:tc>
        <w:tc>
          <w:tcPr>
            <w:tcW w:w="3827" w:type="dxa"/>
            <w:shd w:val="clear" w:color="auto" w:fill="FFFF00"/>
          </w:tcPr>
          <w:p w14:paraId="64E91920" w14:textId="77777777" w:rsidR="00CE5D3D" w:rsidRPr="00CE5D3D" w:rsidRDefault="00CE5D3D" w:rsidP="00960B7E">
            <w:pPr>
              <w:jc w:val="center"/>
              <w:rPr>
                <w:rFonts w:ascii="UD デジタル 教科書体 NP-R" w:eastAsia="UD デジタル 教科書体 NP-R"/>
                <w:b/>
              </w:rPr>
            </w:pPr>
            <w:r w:rsidRPr="00CE5D3D">
              <w:rPr>
                <w:rFonts w:ascii="UD デジタル 教科書体 NP-R" w:eastAsia="UD デジタル 教科書体 NP-R" w:hint="eastAsia"/>
                <w:b/>
              </w:rPr>
              <w:t>内容</w:t>
            </w:r>
          </w:p>
        </w:tc>
        <w:tc>
          <w:tcPr>
            <w:tcW w:w="3821" w:type="dxa"/>
            <w:shd w:val="clear" w:color="auto" w:fill="FFFF00"/>
          </w:tcPr>
          <w:p w14:paraId="5D75CC5F" w14:textId="77777777" w:rsidR="00CE5D3D" w:rsidRPr="00CE5D3D" w:rsidRDefault="00CE5D3D" w:rsidP="00960B7E">
            <w:pPr>
              <w:jc w:val="center"/>
              <w:rPr>
                <w:rFonts w:ascii="UD デジタル 教科書体 NP-R" w:eastAsia="UD デジタル 教科書体 NP-R"/>
                <w:b/>
              </w:rPr>
            </w:pPr>
            <w:r w:rsidRPr="00CE5D3D">
              <w:rPr>
                <w:rFonts w:ascii="UD デジタル 教科書体 NP-R" w:eastAsia="UD デジタル 教科書体 NP-R" w:hint="eastAsia"/>
                <w:b/>
              </w:rPr>
              <w:t>ねらい</w:t>
            </w:r>
          </w:p>
        </w:tc>
      </w:tr>
      <w:tr w:rsidR="00CE5D3D" w:rsidRPr="00CE5D3D" w14:paraId="7B7AB862" w14:textId="77777777" w:rsidTr="00960B7E">
        <w:tc>
          <w:tcPr>
            <w:tcW w:w="8494" w:type="dxa"/>
            <w:gridSpan w:val="3"/>
            <w:shd w:val="clear" w:color="auto" w:fill="E7E6E6" w:themeFill="background2"/>
          </w:tcPr>
          <w:p w14:paraId="0773AB2E" w14:textId="77777777" w:rsidR="00CE5D3D" w:rsidRPr="00CE5D3D" w:rsidRDefault="00CE5D3D" w:rsidP="00960B7E">
            <w:pPr>
              <w:jc w:val="left"/>
              <w:rPr>
                <w:rFonts w:ascii="UD デジタル 教科書体 NP-R" w:eastAsia="UD デジタル 教科書体 NP-R"/>
              </w:rPr>
            </w:pPr>
            <w:r w:rsidRPr="00CE5D3D">
              <w:rPr>
                <w:rFonts w:ascii="UD デジタル 教科書体 NP-R" w:eastAsia="UD デジタル 教科書体 NP-R" w:hint="eastAsia"/>
              </w:rPr>
              <w:t>（１）導入　5分</w:t>
            </w:r>
          </w:p>
        </w:tc>
      </w:tr>
      <w:tr w:rsidR="00CE5D3D" w:rsidRPr="00CE5D3D" w14:paraId="13D27693" w14:textId="77777777" w:rsidTr="00960B7E">
        <w:tc>
          <w:tcPr>
            <w:tcW w:w="846" w:type="dxa"/>
          </w:tcPr>
          <w:p w14:paraId="2E007C0B" w14:textId="748DEACD"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2分</w:t>
            </w:r>
          </w:p>
        </w:tc>
        <w:tc>
          <w:tcPr>
            <w:tcW w:w="3827" w:type="dxa"/>
          </w:tcPr>
          <w:p w14:paraId="63A36FF6" w14:textId="56A9CF0B" w:rsidR="00CE5D3D" w:rsidRPr="00CE5D3D" w:rsidRDefault="00CE5D3D" w:rsidP="00B95EC8">
            <w:pPr>
              <w:rPr>
                <w:rFonts w:ascii="UD デジタル 教科書体 NP-R" w:eastAsia="UD デジタル 教科書体 NP-R"/>
              </w:rPr>
            </w:pPr>
            <w:r w:rsidRPr="00CE5D3D">
              <w:rPr>
                <w:rFonts w:ascii="UD デジタル 教科書体 NP-R" w:eastAsia="UD デジタル 教科書体 NP-R" w:hint="eastAsia"/>
              </w:rPr>
              <w:t>本時の目標を確認（めあて）</w:t>
            </w:r>
          </w:p>
        </w:tc>
        <w:tc>
          <w:tcPr>
            <w:tcW w:w="3821" w:type="dxa"/>
          </w:tcPr>
          <w:p w14:paraId="100B1287" w14:textId="6FC2354D"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この学習の目的を明確にし、授業に取り組みやすくする。</w:t>
            </w:r>
          </w:p>
        </w:tc>
      </w:tr>
      <w:tr w:rsidR="00CE5D3D" w:rsidRPr="00CE5D3D" w14:paraId="364A5938" w14:textId="77777777" w:rsidTr="00960B7E">
        <w:tc>
          <w:tcPr>
            <w:tcW w:w="846" w:type="dxa"/>
          </w:tcPr>
          <w:p w14:paraId="0C1B9B5B" w14:textId="4072CD69"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3分</w:t>
            </w:r>
          </w:p>
        </w:tc>
        <w:tc>
          <w:tcPr>
            <w:tcW w:w="3827" w:type="dxa"/>
          </w:tcPr>
          <w:p w14:paraId="1C7056B0" w14:textId="0284BBD5"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台湾２.２８事件についてこれまでの知見をもとに知っていることを生徒に挙げてもらう。</w:t>
            </w:r>
          </w:p>
        </w:tc>
        <w:tc>
          <w:tcPr>
            <w:tcW w:w="3821" w:type="dxa"/>
          </w:tcPr>
          <w:p w14:paraId="1CBA6892" w14:textId="184AAEA8"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生徒の学習前の知識を知る</w:t>
            </w:r>
          </w:p>
        </w:tc>
      </w:tr>
      <w:tr w:rsidR="00CE5D3D" w:rsidRPr="00CE5D3D" w14:paraId="02E67154" w14:textId="77777777" w:rsidTr="00960B7E">
        <w:tc>
          <w:tcPr>
            <w:tcW w:w="8494" w:type="dxa"/>
            <w:gridSpan w:val="3"/>
            <w:shd w:val="clear" w:color="auto" w:fill="E7E6E6" w:themeFill="background2"/>
          </w:tcPr>
          <w:p w14:paraId="5D4D8B50" w14:textId="77777777" w:rsidR="00CE5D3D" w:rsidRPr="00CE5D3D" w:rsidRDefault="00CE5D3D" w:rsidP="00960B7E">
            <w:pPr>
              <w:jc w:val="left"/>
              <w:rPr>
                <w:rFonts w:ascii="UD デジタル 教科書体 NP-R" w:eastAsia="UD デジタル 教科書体 NP-R"/>
              </w:rPr>
            </w:pPr>
            <w:r w:rsidRPr="00CE5D3D">
              <w:rPr>
                <w:rFonts w:ascii="UD デジタル 教科書体 NP-R" w:eastAsia="UD デジタル 教科書体 NP-R" w:hint="eastAsia"/>
              </w:rPr>
              <w:t>（２）講義・グループワーク　30分</w:t>
            </w:r>
          </w:p>
        </w:tc>
      </w:tr>
      <w:tr w:rsidR="00CE5D3D" w:rsidRPr="00CE5D3D" w14:paraId="646F5E4F" w14:textId="77777777" w:rsidTr="00960B7E">
        <w:tc>
          <w:tcPr>
            <w:tcW w:w="846" w:type="dxa"/>
          </w:tcPr>
          <w:p w14:paraId="5D966141" w14:textId="173F57A8"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20分</w:t>
            </w:r>
          </w:p>
        </w:tc>
        <w:tc>
          <w:tcPr>
            <w:tcW w:w="3827" w:type="dxa"/>
          </w:tcPr>
          <w:p w14:paraId="6D1DEE3A" w14:textId="087449B9"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パワポ・動画を使った講義</w:t>
            </w:r>
          </w:p>
        </w:tc>
        <w:tc>
          <w:tcPr>
            <w:tcW w:w="3821" w:type="dxa"/>
          </w:tcPr>
          <w:p w14:paraId="29956C7A" w14:textId="703CFDAB"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台湾２.２８事件の経緯を学習する。</w:t>
            </w:r>
          </w:p>
        </w:tc>
      </w:tr>
      <w:tr w:rsidR="00CE5D3D" w:rsidRPr="00CE5D3D" w14:paraId="73825FCD" w14:textId="77777777" w:rsidTr="00960B7E">
        <w:tc>
          <w:tcPr>
            <w:tcW w:w="846" w:type="dxa"/>
          </w:tcPr>
          <w:p w14:paraId="1F81DC4F" w14:textId="1CAFB0EF"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10分</w:t>
            </w:r>
          </w:p>
        </w:tc>
        <w:tc>
          <w:tcPr>
            <w:tcW w:w="3827" w:type="dxa"/>
          </w:tcPr>
          <w:p w14:paraId="3DC95643" w14:textId="77777777"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台湾２.２８事件について議論する</w:t>
            </w:r>
          </w:p>
          <w:p w14:paraId="2D045BE9" w14:textId="6FFF1357"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（グループワーク）</w:t>
            </w:r>
          </w:p>
        </w:tc>
        <w:tc>
          <w:tcPr>
            <w:tcW w:w="3821" w:type="dxa"/>
          </w:tcPr>
          <w:p w14:paraId="30C0E79E" w14:textId="5CA52037"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事件開始の経緯や、現在</w:t>
            </w:r>
            <w:r w:rsidR="00B95EC8">
              <w:rPr>
                <w:rFonts w:ascii="UD デジタル 教科書体 NP-R" w:eastAsia="UD デジタル 教科書体 NP-R" w:hint="eastAsia"/>
              </w:rPr>
              <w:t>の</w:t>
            </w:r>
            <w:r w:rsidRPr="00CE5D3D">
              <w:rPr>
                <w:rFonts w:ascii="UD デジタル 教科書体 NP-R" w:eastAsia="UD デジタル 教科書体 NP-R" w:hint="eastAsia"/>
              </w:rPr>
              <w:t>台湾への影響および現状、平和教育・平和への思いの継承・平和への思いの発信方法を考える</w:t>
            </w:r>
          </w:p>
        </w:tc>
      </w:tr>
      <w:tr w:rsidR="00CE5D3D" w:rsidRPr="00CE5D3D" w14:paraId="4A7086AA" w14:textId="77777777" w:rsidTr="00960B7E">
        <w:tc>
          <w:tcPr>
            <w:tcW w:w="8494" w:type="dxa"/>
            <w:gridSpan w:val="3"/>
            <w:shd w:val="clear" w:color="auto" w:fill="E7E6E6" w:themeFill="background2"/>
          </w:tcPr>
          <w:p w14:paraId="6BA23FA5" w14:textId="77777777" w:rsidR="00CE5D3D" w:rsidRPr="00CE5D3D" w:rsidRDefault="00CE5D3D" w:rsidP="00960B7E">
            <w:pPr>
              <w:jc w:val="left"/>
              <w:rPr>
                <w:rFonts w:ascii="UD デジタル 教科書体 NP-R" w:eastAsia="UD デジタル 教科書体 NP-R"/>
              </w:rPr>
            </w:pPr>
            <w:r w:rsidRPr="00CE5D3D">
              <w:rPr>
                <w:rFonts w:ascii="UD デジタル 教科書体 NP-R" w:eastAsia="UD デジタル 教科書体 NP-R" w:hint="eastAsia"/>
              </w:rPr>
              <w:t>（３）まとめ　15分</w:t>
            </w:r>
          </w:p>
        </w:tc>
      </w:tr>
      <w:tr w:rsidR="00CE5D3D" w:rsidRPr="00CE5D3D" w14:paraId="5DF50BB2" w14:textId="77777777" w:rsidTr="00960B7E">
        <w:tc>
          <w:tcPr>
            <w:tcW w:w="846" w:type="dxa"/>
          </w:tcPr>
          <w:p w14:paraId="59EB0CFC" w14:textId="6E75099E"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13分</w:t>
            </w:r>
          </w:p>
        </w:tc>
        <w:tc>
          <w:tcPr>
            <w:tcW w:w="3827" w:type="dxa"/>
          </w:tcPr>
          <w:p w14:paraId="177CA263" w14:textId="1AFEEC29"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グループワーク</w:t>
            </w:r>
          </w:p>
        </w:tc>
        <w:tc>
          <w:tcPr>
            <w:tcW w:w="3821" w:type="dxa"/>
          </w:tcPr>
          <w:p w14:paraId="385E0710" w14:textId="77777777"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（a.） 今日学んだこと</w:t>
            </w:r>
          </w:p>
          <w:p w14:paraId="236E6A69" w14:textId="0A41C110"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（b.）海外の戦争について学ぶことにどのような意義があるのか</w:t>
            </w:r>
          </w:p>
        </w:tc>
      </w:tr>
      <w:tr w:rsidR="00CE5D3D" w:rsidRPr="00CE5D3D" w14:paraId="50894EEB" w14:textId="77777777" w:rsidTr="00960B7E">
        <w:tc>
          <w:tcPr>
            <w:tcW w:w="846" w:type="dxa"/>
          </w:tcPr>
          <w:p w14:paraId="1CCE856E" w14:textId="487E02FD"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2分</w:t>
            </w:r>
          </w:p>
        </w:tc>
        <w:tc>
          <w:tcPr>
            <w:tcW w:w="3827" w:type="dxa"/>
          </w:tcPr>
          <w:p w14:paraId="39E197AA" w14:textId="788842CE"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まとめ・感想記入</w:t>
            </w:r>
          </w:p>
        </w:tc>
        <w:tc>
          <w:tcPr>
            <w:tcW w:w="3821" w:type="dxa"/>
          </w:tcPr>
          <w:p w14:paraId="1E843245" w14:textId="734A6EEE" w:rsidR="00CE5D3D" w:rsidRPr="00CE5D3D" w:rsidRDefault="00CE5D3D" w:rsidP="00CE5D3D">
            <w:pPr>
              <w:rPr>
                <w:rFonts w:ascii="UD デジタル 教科書体 NP-R" w:eastAsia="UD デジタル 教科書体 NP-R"/>
              </w:rPr>
            </w:pPr>
            <w:r w:rsidRPr="00CE5D3D">
              <w:rPr>
                <w:rFonts w:ascii="UD デジタル 教科書体 NP-R" w:eastAsia="UD デジタル 教科書体 NP-R" w:hint="eastAsia"/>
              </w:rPr>
              <w:t>本時の授業を通して形成された考えを言語化する。</w:t>
            </w:r>
          </w:p>
        </w:tc>
      </w:tr>
    </w:tbl>
    <w:p w14:paraId="5C92C057" w14:textId="77777777" w:rsidR="00CE5D3D" w:rsidRPr="00CE5D3D" w:rsidRDefault="00CE5D3D">
      <w:pPr>
        <w:rPr>
          <w:rFonts w:ascii="UD デジタル 教科書体 NP-R" w:eastAsia="UD デジタル 教科書体 NP-R"/>
          <w:b/>
          <w:bCs/>
        </w:rPr>
      </w:pPr>
    </w:p>
    <w:p w14:paraId="04E9A0E7" w14:textId="77777777" w:rsidR="00CE5D3D" w:rsidRDefault="00CE5D3D">
      <w:pPr>
        <w:rPr>
          <w:rFonts w:ascii="UD デジタル 教科書体 NP-R" w:eastAsia="UD デジタル 教科書体 NP-R"/>
          <w:b/>
          <w:bCs/>
        </w:rPr>
      </w:pPr>
    </w:p>
    <w:p w14:paraId="23700B3F" w14:textId="77777777" w:rsidR="00CE5D3D" w:rsidRPr="00CE5D3D" w:rsidRDefault="00CE5D3D">
      <w:pPr>
        <w:rPr>
          <w:rFonts w:ascii="UD デジタル 教科書体 NP-R" w:eastAsia="UD デジタル 教科書体 NP-R"/>
          <w:b/>
          <w:bCs/>
        </w:rPr>
      </w:pPr>
    </w:p>
    <w:p w14:paraId="6F5FD580" w14:textId="3AB69384" w:rsidR="00C04DDA" w:rsidRPr="00CE5D3D" w:rsidRDefault="003C1BCA">
      <w:pPr>
        <w:rPr>
          <w:rFonts w:ascii="UD デジタル 教科書体 NP-R" w:eastAsia="UD デジタル 教科書体 NP-R"/>
          <w:lang w:eastAsia="zh-CN"/>
        </w:rPr>
      </w:pPr>
      <w:r w:rsidRPr="00CE5D3D">
        <w:rPr>
          <w:rFonts w:ascii="UD デジタル 教科書体 NP-R" w:eastAsia="UD デジタル 教科書体 NP-R" w:hint="eastAsia"/>
        </w:rPr>
        <w:fldChar w:fldCharType="begin"/>
      </w:r>
      <w:r w:rsidRPr="00CE5D3D">
        <w:rPr>
          <w:rFonts w:ascii="UD デジタル 教科書体 NP-R" w:eastAsia="UD デジタル 教科書体 NP-R" w:hint="eastAsia"/>
          <w:lang w:eastAsia="zh-CN"/>
        </w:rPr>
        <w:instrText xml:space="preserve"> LINK Excel.Sheet.12 "Book1" "Sheet1!R1C1:R8C8" \a \f 5 \h  \* MERGEFORMAT </w:instrText>
      </w:r>
      <w:r w:rsidRPr="00CE5D3D">
        <w:rPr>
          <w:rFonts w:ascii="UD デジタル 教科書体 NP-R" w:eastAsia="UD デジタル 教科書体 NP-R" w:hint="eastAsia"/>
        </w:rPr>
        <w:fldChar w:fldCharType="separate"/>
      </w:r>
    </w:p>
    <w:p w14:paraId="7CF485D4" w14:textId="31FFD358" w:rsidR="00475AE1" w:rsidRPr="00CE5D3D" w:rsidRDefault="003C1BCA">
      <w:pPr>
        <w:rPr>
          <w:rFonts w:ascii="UD デジタル 教科書体 NP-R" w:eastAsia="UD デジタル 教科書体 NP-R"/>
          <w:b/>
        </w:rPr>
      </w:pPr>
      <w:r w:rsidRPr="00CE5D3D">
        <w:rPr>
          <w:rFonts w:ascii="UD デジタル 教科書体 NP-R" w:eastAsia="UD デジタル 教科書体 NP-R" w:hint="eastAsia"/>
        </w:rPr>
        <w:lastRenderedPageBreak/>
        <w:fldChar w:fldCharType="end"/>
      </w:r>
      <w:r w:rsidR="008E1001" w:rsidRPr="00CE5D3D">
        <w:rPr>
          <w:rFonts w:ascii="UD デジタル 教科書体 NP-R" w:eastAsia="UD デジタル 教科書体 NP-R" w:hint="eastAsia"/>
          <w:b/>
        </w:rPr>
        <w:t>＜</w:t>
      </w:r>
      <w:r w:rsidR="004E211E" w:rsidRPr="00CE5D3D">
        <w:rPr>
          <w:rFonts w:ascii="UD デジタル 教科書体 NP-R" w:eastAsia="UD デジタル 教科書体 NP-R" w:hint="eastAsia"/>
          <w:b/>
        </w:rPr>
        <w:t>本時の学習過程（</w:t>
      </w:r>
      <w:r w:rsidR="008E1001" w:rsidRPr="00CE5D3D">
        <w:rPr>
          <w:rFonts w:ascii="UD デジタル 教科書体 NP-R" w:eastAsia="UD デジタル 教科書体 NP-R" w:hint="eastAsia"/>
          <w:b/>
        </w:rPr>
        <w:t>詳細</w:t>
      </w:r>
      <w:r w:rsidR="004E211E" w:rsidRPr="00CE5D3D">
        <w:rPr>
          <w:rFonts w:ascii="UD デジタル 教科書体 NP-R" w:eastAsia="UD デジタル 教科書体 NP-R" w:hint="eastAsia"/>
          <w:b/>
        </w:rPr>
        <w:t>）</w:t>
      </w:r>
      <w:r w:rsidR="008E1001" w:rsidRPr="00CE5D3D">
        <w:rPr>
          <w:rFonts w:ascii="UD デジタル 教科書体 NP-R" w:eastAsia="UD デジタル 教科書体 NP-R" w:hint="eastAsia"/>
          <w:b/>
        </w:rPr>
        <w:t>＞</w:t>
      </w:r>
    </w:p>
    <w:p w14:paraId="288468E6" w14:textId="3374F585" w:rsidR="003C1BCA" w:rsidRPr="00CE5D3D" w:rsidRDefault="004E211E">
      <w:pPr>
        <w:rPr>
          <w:rFonts w:ascii="UD デジタル 教科書体 NP-R" w:eastAsia="UD デジタル 教科書体 NP-R"/>
          <w:b/>
        </w:rPr>
      </w:pPr>
      <w:r w:rsidRPr="00CE5D3D">
        <w:rPr>
          <w:rFonts w:ascii="UD デジタル 教科書体 NP-R" w:eastAsia="UD デジタル 教科書体 NP-R" w:hint="eastAsia"/>
          <w:b/>
        </w:rPr>
        <w:t>（１）</w:t>
      </w:r>
      <w:r w:rsidR="003C1BCA" w:rsidRPr="00CE5D3D">
        <w:rPr>
          <w:rFonts w:ascii="UD デジタル 教科書体 NP-R" w:eastAsia="UD デジタル 教科書体 NP-R" w:hint="eastAsia"/>
          <w:b/>
        </w:rPr>
        <w:t>導入</w:t>
      </w:r>
      <w:r w:rsidR="004709D5" w:rsidRPr="00CE5D3D">
        <w:rPr>
          <w:rFonts w:ascii="UD デジタル 教科書体 NP-R" w:eastAsia="UD デジタル 教科書体 NP-R" w:hint="eastAsia"/>
          <w:b/>
        </w:rPr>
        <w:t>（5分</w:t>
      </w:r>
      <w:r w:rsidR="008B4113" w:rsidRPr="00CE5D3D">
        <w:rPr>
          <w:rFonts w:ascii="UD デジタル 教科書体 NP-R" w:eastAsia="UD デジタル 教科書体 NP-R" w:hint="eastAsia"/>
          <w:b/>
        </w:rPr>
        <w:t xml:space="preserve">　活動目標の確認2分　</w:t>
      </w:r>
      <w:r w:rsidR="000F16E1" w:rsidRPr="00CE5D3D">
        <w:rPr>
          <w:rFonts w:ascii="UD デジタル 教科書体 NP-R" w:eastAsia="UD デジタル 教科書体 NP-R" w:hint="eastAsia"/>
          <w:b/>
        </w:rPr>
        <w:t>生徒</w:t>
      </w:r>
      <w:r w:rsidR="006B4AFB" w:rsidRPr="00CE5D3D">
        <w:rPr>
          <w:rFonts w:ascii="UD デジタル 教科書体 NP-R" w:eastAsia="UD デジタル 教科書体 NP-R" w:hint="eastAsia"/>
          <w:b/>
        </w:rPr>
        <w:t>所感</w:t>
      </w:r>
      <w:r w:rsidR="008B4113" w:rsidRPr="00CE5D3D">
        <w:rPr>
          <w:rFonts w:ascii="UD デジタル 教科書体 NP-R" w:eastAsia="UD デジタル 教科書体 NP-R" w:hint="eastAsia"/>
          <w:b/>
        </w:rPr>
        <w:t>の確認3分</w:t>
      </w:r>
      <w:r w:rsidR="004709D5" w:rsidRPr="00CE5D3D">
        <w:rPr>
          <w:rFonts w:ascii="UD デジタル 教科書体 NP-R" w:eastAsia="UD デジタル 教科書体 NP-R" w:hint="eastAsia"/>
          <w:b/>
        </w:rPr>
        <w:t>）</w:t>
      </w:r>
    </w:p>
    <w:p w14:paraId="4CE7FB26" w14:textId="7404C074" w:rsidR="003C1BCA" w:rsidRPr="00CE5D3D" w:rsidRDefault="00491531">
      <w:pPr>
        <w:rPr>
          <w:rFonts w:ascii="UD デジタル 教科書体 NP-R" w:eastAsia="UD デジタル 教科書体 NP-R"/>
        </w:rPr>
      </w:pPr>
      <w:r w:rsidRPr="00CE5D3D">
        <w:rPr>
          <w:rFonts w:ascii="UD デジタル 教科書体 NP-R" w:eastAsia="UD デジタル 教科書体 NP-R" w:hint="eastAsia"/>
        </w:rPr>
        <w:t>①</w:t>
      </w:r>
      <w:r w:rsidR="00B057E0" w:rsidRPr="00CE5D3D">
        <w:rPr>
          <w:rFonts w:ascii="UD デジタル 教科書体 NP-R" w:eastAsia="UD デジタル 教科書体 NP-R" w:hint="eastAsia"/>
        </w:rPr>
        <w:t>台湾２.２８事件が発生した経緯</w:t>
      </w:r>
      <w:r w:rsidR="00A7021B" w:rsidRPr="00CE5D3D">
        <w:rPr>
          <w:rFonts w:ascii="UD デジタル 教科書体 NP-R" w:eastAsia="UD デジタル 教科書体 NP-R" w:hint="eastAsia"/>
        </w:rPr>
        <w:t>や</w:t>
      </w:r>
      <w:r w:rsidR="002026A9">
        <w:rPr>
          <w:rFonts w:ascii="UD デジタル 教科書体 NP-R" w:eastAsia="UD デジタル 教科書体 NP-R" w:hint="eastAsia"/>
        </w:rPr>
        <w:t>当時の歴史的</w:t>
      </w:r>
      <w:r w:rsidR="0034517C" w:rsidRPr="00CE5D3D">
        <w:rPr>
          <w:rFonts w:ascii="UD デジタル 教科書体 NP-R" w:eastAsia="UD デジタル 教科書体 NP-R" w:hint="eastAsia"/>
        </w:rPr>
        <w:t>背景</w:t>
      </w:r>
      <w:r w:rsidR="003C1BCA" w:rsidRPr="00CE5D3D">
        <w:rPr>
          <w:rFonts w:ascii="UD デジタル 教科書体 NP-R" w:eastAsia="UD デジタル 教科書体 NP-R" w:hint="eastAsia"/>
        </w:rPr>
        <w:t>を挙げてもらう。</w:t>
      </w:r>
    </w:p>
    <w:p w14:paraId="028ABF92" w14:textId="490ACD1B" w:rsidR="004709D5" w:rsidRDefault="003C1BCA">
      <w:pPr>
        <w:rPr>
          <w:rFonts w:ascii="UD デジタル 教科書体 NP-R" w:eastAsia="UD デジタル 教科書体 NP-R"/>
        </w:rPr>
      </w:pPr>
      <w:r w:rsidRPr="00CE5D3D">
        <w:rPr>
          <w:rFonts w:ascii="UD デジタル 教科書体 NP-R" w:eastAsia="UD デジタル 教科書体 NP-R" w:hint="eastAsia"/>
        </w:rPr>
        <w:t>→例えば、</w:t>
      </w:r>
      <w:r w:rsidR="0034517C" w:rsidRPr="00CE5D3D">
        <w:rPr>
          <w:rFonts w:ascii="UD デジタル 教科書体 NP-R" w:eastAsia="UD デジタル 教科書体 NP-R" w:hint="eastAsia"/>
        </w:rPr>
        <w:t>事件はどうして発生したか</w:t>
      </w:r>
      <w:r w:rsidRPr="00CE5D3D">
        <w:rPr>
          <w:rFonts w:ascii="UD デジタル 教科書体 NP-R" w:eastAsia="UD デジタル 教科書体 NP-R" w:hint="eastAsia"/>
        </w:rPr>
        <w:t>、</w:t>
      </w:r>
      <w:r w:rsidR="004F6520" w:rsidRPr="00CE5D3D">
        <w:rPr>
          <w:rFonts w:ascii="UD デジタル 教科書体 NP-R" w:eastAsia="UD デジタル 教科書体 NP-R" w:hint="eastAsia"/>
        </w:rPr>
        <w:t>当時の政府</w:t>
      </w:r>
      <w:r w:rsidR="00C5484F" w:rsidRPr="00CE5D3D">
        <w:rPr>
          <w:rFonts w:ascii="UD デジタル 教科書体 NP-R" w:eastAsia="UD デジタル 教科書体 NP-R" w:hint="eastAsia"/>
        </w:rPr>
        <w:t>あるいは</w:t>
      </w:r>
      <w:r w:rsidR="002026A9">
        <w:rPr>
          <w:rFonts w:ascii="UD デジタル 教科書体 NP-R" w:eastAsia="UD デジタル 教科書体 NP-R" w:hint="eastAsia"/>
        </w:rPr>
        <w:t>台湾</w:t>
      </w:r>
      <w:r w:rsidR="004F6520" w:rsidRPr="00CE5D3D">
        <w:rPr>
          <w:rFonts w:ascii="UD デジタル 教科書体 NP-R" w:eastAsia="UD デジタル 教科書体 NP-R" w:hint="eastAsia"/>
        </w:rPr>
        <w:t>は</w:t>
      </w:r>
      <w:r w:rsidR="00DC355E" w:rsidRPr="00CE5D3D">
        <w:rPr>
          <w:rFonts w:ascii="UD デジタル 教科書体 NP-R" w:eastAsia="UD デジタル 教科書体 NP-R" w:hint="eastAsia"/>
        </w:rPr>
        <w:t>どの</w:t>
      </w:r>
      <w:r w:rsidR="004063BA" w:rsidRPr="00CE5D3D">
        <w:rPr>
          <w:rFonts w:ascii="UD デジタル 教科書体 NP-R" w:eastAsia="UD デジタル 教科書体 NP-R" w:hint="eastAsia"/>
        </w:rPr>
        <w:t>ような</w:t>
      </w:r>
      <w:r w:rsidR="00DC355E" w:rsidRPr="00CE5D3D">
        <w:rPr>
          <w:rFonts w:ascii="UD デジタル 教科書体 NP-R" w:eastAsia="UD デジタル 教科書体 NP-R" w:hint="eastAsia"/>
        </w:rPr>
        <w:t>状態</w:t>
      </w:r>
      <w:r w:rsidR="004063BA" w:rsidRPr="00CE5D3D">
        <w:rPr>
          <w:rFonts w:ascii="UD デジタル 教科書体 NP-R" w:eastAsia="UD デジタル 教科書体 NP-R" w:hint="eastAsia"/>
        </w:rPr>
        <w:t>だったかなど</w:t>
      </w:r>
      <w:r w:rsidRPr="00CE5D3D">
        <w:rPr>
          <w:rFonts w:ascii="UD デジタル 教科書体 NP-R" w:eastAsia="UD デジタル 教科書体 NP-R" w:hint="eastAsia"/>
        </w:rPr>
        <w:t>、生徒の</w:t>
      </w:r>
      <w:r w:rsidR="004709D5" w:rsidRPr="00CE5D3D">
        <w:rPr>
          <w:rFonts w:ascii="UD デジタル 教科書体 NP-R" w:eastAsia="UD デジタル 教科書体 NP-R" w:hint="eastAsia"/>
        </w:rPr>
        <w:t>知識のレベルを測る</w:t>
      </w:r>
      <w:r w:rsidR="00E46F41" w:rsidRPr="00CE5D3D">
        <w:rPr>
          <w:rFonts w:ascii="UD デジタル 教科書体 NP-R" w:eastAsia="UD デジタル 教科書体 NP-R" w:hint="eastAsia"/>
        </w:rPr>
        <w:t>。</w:t>
      </w:r>
    </w:p>
    <w:p w14:paraId="28FBBB12" w14:textId="77777777" w:rsidR="00CE5D3D" w:rsidRPr="002026A9" w:rsidRDefault="00CE5D3D">
      <w:pPr>
        <w:rPr>
          <w:rFonts w:ascii="UD デジタル 教科書体 NP-R" w:eastAsia="UD デジタル 教科書体 NP-R"/>
        </w:rPr>
      </w:pPr>
    </w:p>
    <w:p w14:paraId="08B94B40" w14:textId="0A08626E" w:rsidR="004709D5" w:rsidRPr="00CE5D3D" w:rsidRDefault="00491531">
      <w:pPr>
        <w:rPr>
          <w:rFonts w:ascii="UD デジタル 教科書体 NP-R" w:eastAsia="UD デジタル 教科書体 NP-R"/>
        </w:rPr>
      </w:pPr>
      <w:r w:rsidRPr="00CE5D3D">
        <w:rPr>
          <w:rFonts w:ascii="UD デジタル 教科書体 NP-R" w:eastAsia="UD デジタル 教科書体 NP-R" w:hint="eastAsia"/>
        </w:rPr>
        <w:t>②</w:t>
      </w:r>
      <w:r w:rsidR="004709D5" w:rsidRPr="00CE5D3D">
        <w:rPr>
          <w:rFonts w:ascii="UD デジタル 教科書体 NP-R" w:eastAsia="UD デジタル 教科書体 NP-R" w:hint="eastAsia"/>
        </w:rPr>
        <w:t>指導上の注意点：</w:t>
      </w:r>
    </w:p>
    <w:p w14:paraId="61DA2755" w14:textId="247A58F8" w:rsidR="004709D5" w:rsidRPr="00CE5D3D" w:rsidRDefault="00491531">
      <w:pPr>
        <w:rPr>
          <w:rFonts w:ascii="UD デジタル 教科書体 NP-R" w:eastAsia="UD デジタル 教科書体 NP-R"/>
        </w:rPr>
      </w:pPr>
      <w:r w:rsidRPr="00CE5D3D">
        <w:rPr>
          <w:rFonts w:ascii="UD デジタル 教科書体 NP-R" w:eastAsia="UD デジタル 教科書体 NP-R" w:hint="eastAsia"/>
        </w:rPr>
        <w:t>生徒からの意見について、史実と異なる場合はその都度訂正を行う。</w:t>
      </w:r>
    </w:p>
    <w:p w14:paraId="54DE2BD3" w14:textId="272EF2BB" w:rsidR="004709D5" w:rsidRPr="00CE5D3D" w:rsidRDefault="004709D5">
      <w:pPr>
        <w:rPr>
          <w:rFonts w:ascii="UD デジタル 教科書体 NP-R" w:eastAsia="UD デジタル 教科書体 NP-R"/>
        </w:rPr>
      </w:pPr>
    </w:p>
    <w:p w14:paraId="07299600" w14:textId="1FB11B75" w:rsidR="004E211E" w:rsidRPr="00CE5D3D" w:rsidRDefault="004E211E">
      <w:pPr>
        <w:rPr>
          <w:rFonts w:ascii="UD デジタル 教科書体 NP-R" w:eastAsia="UD デジタル 教科書体 NP-R"/>
          <w:b/>
        </w:rPr>
      </w:pPr>
      <w:r w:rsidRPr="00CE5D3D">
        <w:rPr>
          <w:rFonts w:ascii="UD デジタル 教科書体 NP-R" w:eastAsia="UD デジタル 教科書体 NP-R" w:hint="eastAsia"/>
          <w:b/>
        </w:rPr>
        <w:t>（２）</w:t>
      </w:r>
      <w:r w:rsidR="004709D5" w:rsidRPr="00CE5D3D">
        <w:rPr>
          <w:rFonts w:ascii="UD デジタル 教科書体 NP-R" w:eastAsia="UD デジタル 教科書体 NP-R" w:hint="eastAsia"/>
          <w:b/>
        </w:rPr>
        <w:t>講義</w:t>
      </w:r>
      <w:r w:rsidRPr="00CE5D3D">
        <w:rPr>
          <w:rFonts w:ascii="UD デジタル 教科書体 NP-R" w:eastAsia="UD デジタル 教科書体 NP-R" w:hint="eastAsia"/>
          <w:b/>
        </w:rPr>
        <w:t>・グループ</w:t>
      </w:r>
      <w:r w:rsidR="002E3D47" w:rsidRPr="00CE5D3D">
        <w:rPr>
          <w:rFonts w:ascii="UD デジタル 教科書体 NP-R" w:eastAsia="UD デジタル 教科書体 NP-R" w:hint="eastAsia"/>
          <w:b/>
        </w:rPr>
        <w:t>ワーク</w:t>
      </w:r>
      <w:r w:rsidR="004709D5" w:rsidRPr="00CE5D3D">
        <w:rPr>
          <w:rFonts w:ascii="UD デジタル 教科書体 NP-R" w:eastAsia="UD デジタル 教科書体 NP-R" w:hint="eastAsia"/>
          <w:b/>
        </w:rPr>
        <w:t>（計</w:t>
      </w:r>
      <w:r w:rsidR="002E3D47" w:rsidRPr="00CE5D3D">
        <w:rPr>
          <w:rFonts w:ascii="UD デジタル 教科書体 NP-R" w:eastAsia="UD デジタル 教科書体 NP-R" w:hint="eastAsia"/>
          <w:b/>
        </w:rPr>
        <w:t>30</w:t>
      </w:r>
      <w:r w:rsidR="004709D5" w:rsidRPr="00CE5D3D">
        <w:rPr>
          <w:rFonts w:ascii="UD デジタル 教科書体 NP-R" w:eastAsia="UD デジタル 教科書体 NP-R" w:hint="eastAsia"/>
          <w:b/>
        </w:rPr>
        <w:t>分　　講義2</w:t>
      </w:r>
      <w:r w:rsidR="00A56A6F" w:rsidRPr="00CE5D3D">
        <w:rPr>
          <w:rFonts w:ascii="UD デジタル 教科書体 NP-R" w:eastAsia="UD デジタル 教科書体 NP-R" w:hint="eastAsia"/>
          <w:b/>
        </w:rPr>
        <w:t>0</w:t>
      </w:r>
      <w:r w:rsidRPr="00CE5D3D">
        <w:rPr>
          <w:rFonts w:ascii="UD デジタル 教科書体 NP-R" w:eastAsia="UD デジタル 教科書体 NP-R" w:hint="eastAsia"/>
          <w:b/>
        </w:rPr>
        <w:t>分　グループワーク</w:t>
      </w:r>
      <w:r w:rsidR="002E3D47" w:rsidRPr="00CE5D3D">
        <w:rPr>
          <w:rFonts w:ascii="UD デジタル 教科書体 NP-R" w:eastAsia="UD デジタル 教科書体 NP-R" w:hint="eastAsia"/>
          <w:b/>
        </w:rPr>
        <w:t>10</w:t>
      </w:r>
      <w:r w:rsidR="004709D5" w:rsidRPr="00CE5D3D">
        <w:rPr>
          <w:rFonts w:ascii="UD デジタル 教科書体 NP-R" w:eastAsia="UD デジタル 教科書体 NP-R" w:hint="eastAsia"/>
          <w:b/>
        </w:rPr>
        <w:t>分）</w:t>
      </w:r>
    </w:p>
    <w:p w14:paraId="25279DD8" w14:textId="35E3C88E" w:rsidR="004709D5" w:rsidRPr="00CE5D3D" w:rsidRDefault="00491531">
      <w:pPr>
        <w:rPr>
          <w:rFonts w:ascii="UD デジタル 教科書体 NP-R" w:eastAsia="UD デジタル 教科書体 NP-R"/>
        </w:rPr>
      </w:pPr>
      <w:r w:rsidRPr="00CE5D3D">
        <w:rPr>
          <w:rFonts w:ascii="UD デジタル 教科書体 NP-R" w:eastAsia="UD デジタル 教科書体 NP-R" w:hint="eastAsia"/>
        </w:rPr>
        <w:t>※準備物：</w:t>
      </w:r>
      <w:r w:rsidR="00471B1B" w:rsidRPr="00CE5D3D">
        <w:rPr>
          <w:rFonts w:ascii="UD デジタル 教科書体 NP-R" w:eastAsia="UD デジタル 教科書体 NP-R" w:hint="eastAsia"/>
        </w:rPr>
        <w:t>パワ</w:t>
      </w:r>
      <w:r w:rsidR="002E3D47" w:rsidRPr="00CE5D3D">
        <w:rPr>
          <w:rFonts w:ascii="UD デジタル 教科書体 NP-R" w:eastAsia="UD デジタル 教科書体 NP-R" w:hint="eastAsia"/>
        </w:rPr>
        <w:t>ー</w:t>
      </w:r>
      <w:r w:rsidR="00471B1B" w:rsidRPr="00CE5D3D">
        <w:rPr>
          <w:rFonts w:ascii="UD デジタル 教科書体 NP-R" w:eastAsia="UD デジタル 教科書体 NP-R" w:hint="eastAsia"/>
        </w:rPr>
        <w:t>ポ</w:t>
      </w:r>
      <w:r w:rsidR="002E3D47" w:rsidRPr="00CE5D3D">
        <w:rPr>
          <w:rFonts w:ascii="UD デジタル 教科書体 NP-R" w:eastAsia="UD デジタル 教科書体 NP-R" w:hint="eastAsia"/>
        </w:rPr>
        <w:t>イント</w:t>
      </w:r>
      <w:r w:rsidR="00471B1B" w:rsidRPr="00CE5D3D">
        <w:rPr>
          <w:rFonts w:ascii="UD デジタル 教科書体 NP-R" w:eastAsia="UD デジタル 教科書体 NP-R" w:hint="eastAsia"/>
        </w:rPr>
        <w:t>資料、動画、ワークシート</w:t>
      </w:r>
    </w:p>
    <w:p w14:paraId="0D868F05" w14:textId="53D39C0C" w:rsidR="004063BA" w:rsidRPr="00CE5D3D" w:rsidRDefault="004063BA">
      <w:pPr>
        <w:rPr>
          <w:rFonts w:ascii="UD デジタル 教科書体 NP-R" w:eastAsia="UD デジタル 教科書体 NP-R"/>
          <w:b/>
        </w:rPr>
      </w:pPr>
      <w:r w:rsidRPr="00CE5D3D">
        <w:rPr>
          <w:rFonts w:ascii="UD デジタル 教科書体 NP-R" w:eastAsia="UD デジタル 教科書体 NP-R" w:hint="eastAsia"/>
          <w:b/>
        </w:rPr>
        <w:t>講義（20分）</w:t>
      </w:r>
    </w:p>
    <w:p w14:paraId="4E60A993" w14:textId="5EAFAC06" w:rsidR="004709D5" w:rsidRPr="00CE5D3D" w:rsidRDefault="00491531">
      <w:pPr>
        <w:rPr>
          <w:rFonts w:ascii="UD デジタル 教科書体 NP-R" w:eastAsia="UD デジタル 教科書体 NP-R"/>
        </w:rPr>
      </w:pPr>
      <w:r w:rsidRPr="00CE5D3D">
        <w:rPr>
          <w:rFonts w:ascii="UD デジタル 教科書体 NP-R" w:eastAsia="UD デジタル 教科書体 NP-R" w:hint="eastAsia"/>
        </w:rPr>
        <w:t>①パワ</w:t>
      </w:r>
      <w:r w:rsidR="002E3D47" w:rsidRPr="00CE5D3D">
        <w:rPr>
          <w:rFonts w:ascii="UD デジタル 教科書体 NP-R" w:eastAsia="UD デジタル 教科書体 NP-R" w:hint="eastAsia"/>
        </w:rPr>
        <w:t>ー</w:t>
      </w:r>
      <w:r w:rsidRPr="00CE5D3D">
        <w:rPr>
          <w:rFonts w:ascii="UD デジタル 教科書体 NP-R" w:eastAsia="UD デジタル 教科書体 NP-R" w:hint="eastAsia"/>
        </w:rPr>
        <w:t>ポ</w:t>
      </w:r>
      <w:r w:rsidR="002E3D47" w:rsidRPr="00CE5D3D">
        <w:rPr>
          <w:rFonts w:ascii="UD デジタル 教科書体 NP-R" w:eastAsia="UD デジタル 教科書体 NP-R" w:hint="eastAsia"/>
        </w:rPr>
        <w:t>イント</w:t>
      </w:r>
      <w:r w:rsidRPr="00CE5D3D">
        <w:rPr>
          <w:rFonts w:ascii="UD デジタル 教科書体 NP-R" w:eastAsia="UD デジタル 教科書体 NP-R" w:hint="eastAsia"/>
        </w:rPr>
        <w:t>及び</w:t>
      </w:r>
      <w:r w:rsidR="004709D5" w:rsidRPr="00CE5D3D">
        <w:rPr>
          <w:rFonts w:ascii="UD デジタル 教科書体 NP-R" w:eastAsia="UD デジタル 教科書体 NP-R" w:hint="eastAsia"/>
        </w:rPr>
        <w:t>動画を使った講義</w:t>
      </w:r>
      <w:r w:rsidR="00E46F41" w:rsidRPr="00CE5D3D">
        <w:rPr>
          <w:rFonts w:ascii="UD デジタル 教科書体 NP-R" w:eastAsia="UD デジタル 教科書体 NP-R" w:hint="eastAsia"/>
        </w:rPr>
        <w:t>（2</w:t>
      </w:r>
      <w:r w:rsidR="002E3D47" w:rsidRPr="00CE5D3D">
        <w:rPr>
          <w:rFonts w:ascii="UD デジタル 教科書体 NP-R" w:eastAsia="UD デジタル 教科書体 NP-R" w:hint="eastAsia"/>
        </w:rPr>
        <w:t>0</w:t>
      </w:r>
      <w:r w:rsidR="00E46F41" w:rsidRPr="00CE5D3D">
        <w:rPr>
          <w:rFonts w:ascii="UD デジタル 教科書体 NP-R" w:eastAsia="UD デジタル 教科書体 NP-R" w:hint="eastAsia"/>
        </w:rPr>
        <w:t>分）</w:t>
      </w:r>
    </w:p>
    <w:p w14:paraId="36989365" w14:textId="7F23F499" w:rsidR="004709D5" w:rsidRPr="00CE5D3D" w:rsidRDefault="004709D5">
      <w:pPr>
        <w:rPr>
          <w:rFonts w:ascii="UD デジタル 教科書体 NP-R" w:eastAsia="UD デジタル 教科書体 NP-R"/>
        </w:rPr>
      </w:pPr>
      <w:r w:rsidRPr="00CE5D3D">
        <w:rPr>
          <w:rFonts w:ascii="UD デジタル 教科書体 NP-R" w:eastAsia="UD デジタル 教科書体 NP-R" w:hint="eastAsia"/>
        </w:rPr>
        <w:t>「</w:t>
      </w:r>
      <w:r w:rsidR="002E3D47" w:rsidRPr="00CE5D3D">
        <w:rPr>
          <w:rFonts w:ascii="UD デジタル 教科書体 NP-R" w:eastAsia="UD デジタル 教科書体 NP-R" w:hint="eastAsia"/>
        </w:rPr>
        <w:t>パワーポイント</w:t>
      </w:r>
      <w:r w:rsidR="00067D83">
        <w:rPr>
          <w:rFonts w:ascii="UD デジタル 教科書体 NP-R" w:eastAsia="UD デジタル 教科書体 NP-R" w:hint="eastAsia"/>
        </w:rPr>
        <w:t>資料</w:t>
      </w:r>
      <w:r w:rsidR="005803F5" w:rsidRPr="00CE5D3D">
        <w:rPr>
          <w:rFonts w:ascii="UD デジタル 教科書体 NP-R" w:eastAsia="UD デジタル 教科書体 NP-R" w:hint="eastAsia"/>
        </w:rPr>
        <w:t>台湾２.２８事件</w:t>
      </w:r>
      <w:r w:rsidR="00E46F41" w:rsidRPr="00CE5D3D">
        <w:rPr>
          <w:rFonts w:ascii="UD デジタル 教科書体 NP-R" w:eastAsia="UD デジタル 教科書体 NP-R" w:hint="eastAsia"/>
        </w:rPr>
        <w:t>」を主に資料として使用。</w:t>
      </w:r>
    </w:p>
    <w:p w14:paraId="1B7D5B3D" w14:textId="4F3D0F1E" w:rsidR="00E46F41" w:rsidRPr="00CE5D3D" w:rsidRDefault="004D4D18">
      <w:pPr>
        <w:rPr>
          <w:rFonts w:ascii="UD デジタル 教科書体 NP-R" w:eastAsia="UD デジタル 教科書体 NP-R"/>
        </w:rPr>
      </w:pPr>
      <w:r w:rsidRPr="00CE5D3D">
        <w:rPr>
          <w:rFonts w:ascii="UD デジタル 教科書体 NP-R" w:eastAsia="UD デジタル 教科書体 NP-R" w:hint="eastAsia"/>
        </w:rPr>
        <w:t>第二次世界大戦後</w:t>
      </w:r>
      <w:r w:rsidR="00E46F41" w:rsidRPr="00CE5D3D">
        <w:rPr>
          <w:rFonts w:ascii="UD デジタル 教科書体 NP-R" w:eastAsia="UD デジタル 教科書体 NP-R" w:hint="eastAsia"/>
        </w:rPr>
        <w:t>→</w:t>
      </w:r>
      <w:r w:rsidR="001D099C" w:rsidRPr="00CE5D3D">
        <w:rPr>
          <w:rFonts w:ascii="UD デジタル 教科書体 NP-R" w:eastAsia="UD デジタル 教科書体 NP-R" w:hint="eastAsia"/>
        </w:rPr>
        <w:t>台湾</w:t>
      </w:r>
      <w:r w:rsidR="00B95EC8">
        <w:rPr>
          <w:rFonts w:ascii="UD デジタル 教科書体 NP-R" w:eastAsia="UD デジタル 教科書体 NP-R" w:hint="eastAsia"/>
        </w:rPr>
        <w:t>における</w:t>
      </w:r>
      <w:r w:rsidR="001D099C" w:rsidRPr="00CE5D3D">
        <w:rPr>
          <w:rFonts w:ascii="UD デジタル 教科書体 NP-R" w:eastAsia="UD デジタル 教科書体 NP-R" w:hint="eastAsia"/>
        </w:rPr>
        <w:t>当時の</w:t>
      </w:r>
      <w:r w:rsidR="00F61593" w:rsidRPr="00CE5D3D">
        <w:rPr>
          <w:rFonts w:ascii="UD デジタル 教科書体 NP-R" w:eastAsia="UD デジタル 教科書体 NP-R" w:hint="eastAsia"/>
        </w:rPr>
        <w:t>内政問題</w:t>
      </w:r>
      <w:r w:rsidR="00E46F41" w:rsidRPr="00CE5D3D">
        <w:rPr>
          <w:rFonts w:ascii="UD デジタル 教科書体 NP-R" w:eastAsia="UD デジタル 教科書体 NP-R" w:hint="eastAsia"/>
        </w:rPr>
        <w:t>→</w:t>
      </w:r>
      <w:r w:rsidR="001D099C" w:rsidRPr="00CE5D3D">
        <w:rPr>
          <w:rFonts w:ascii="UD デジタル 教科書体 NP-R" w:eastAsia="UD デジタル 教科書体 NP-R" w:hint="eastAsia"/>
        </w:rPr>
        <w:t>事件が起きた背景</w:t>
      </w:r>
      <w:r w:rsidR="00B95EC8">
        <w:rPr>
          <w:rFonts w:ascii="UD デジタル 教科書体 NP-R" w:eastAsia="UD デジタル 教科書体 NP-R" w:hint="eastAsia"/>
        </w:rPr>
        <w:t>、という</w:t>
      </w:r>
      <w:r w:rsidR="00E46F41" w:rsidRPr="00CE5D3D">
        <w:rPr>
          <w:rFonts w:ascii="UD デジタル 教科書体 NP-R" w:eastAsia="UD デジタル 教科書体 NP-R" w:hint="eastAsia"/>
        </w:rPr>
        <w:t>順</w:t>
      </w:r>
      <w:r w:rsidR="00491531" w:rsidRPr="00CE5D3D">
        <w:rPr>
          <w:rFonts w:ascii="UD デジタル 教科書体 NP-R" w:eastAsia="UD デジタル 教科書体 NP-R" w:hint="eastAsia"/>
        </w:rPr>
        <w:t>に講義を展開し、所々映像資料などを用いながら、解説を行う。</w:t>
      </w:r>
    </w:p>
    <w:p w14:paraId="0778243A" w14:textId="76D604F8" w:rsidR="004063BA" w:rsidRPr="00CE5D3D" w:rsidRDefault="00067D83">
      <w:pPr>
        <w:rPr>
          <w:rFonts w:ascii="UD デジタル 教科書体 NP-R" w:eastAsia="UD デジタル 教科書体 NP-R"/>
        </w:rPr>
      </w:pPr>
      <w:r>
        <w:rPr>
          <w:rFonts w:ascii="UD デジタル 教科書体 NP-R" w:eastAsia="UD デジタル 教科書体 NP-R" w:hint="eastAsia"/>
        </w:rPr>
        <w:t>※動画</w:t>
      </w:r>
      <w:r w:rsidR="004063BA" w:rsidRPr="00CE5D3D">
        <w:rPr>
          <w:rFonts w:ascii="UD デジタル 教科書体 NP-R" w:eastAsia="UD デジタル 教科書体 NP-R" w:hint="eastAsia"/>
        </w:rPr>
        <w:t>資料はパワーポイント資料の最後のページを活用</w:t>
      </w:r>
    </w:p>
    <w:p w14:paraId="5C446D84" w14:textId="77777777" w:rsidR="00CE5D3D" w:rsidRDefault="00CE5D3D">
      <w:pPr>
        <w:rPr>
          <w:rFonts w:ascii="UD デジタル 教科書体 NP-R" w:eastAsia="UD デジタル 教科書体 NP-R"/>
        </w:rPr>
      </w:pPr>
    </w:p>
    <w:p w14:paraId="5B3746DB" w14:textId="63E691EC" w:rsidR="00E46F41" w:rsidRPr="00CE5D3D" w:rsidRDefault="00491531">
      <w:pPr>
        <w:rPr>
          <w:rFonts w:ascii="UD デジタル 教科書体 NP-R" w:eastAsia="UD デジタル 教科書体 NP-R"/>
        </w:rPr>
      </w:pPr>
      <w:r w:rsidRPr="00CE5D3D">
        <w:rPr>
          <w:rFonts w:ascii="UD デジタル 教科書体 NP-R" w:eastAsia="UD デジタル 教科書体 NP-R" w:hint="eastAsia"/>
        </w:rPr>
        <w:t>②</w:t>
      </w:r>
      <w:r w:rsidR="00E46F41" w:rsidRPr="00CE5D3D">
        <w:rPr>
          <w:rFonts w:ascii="UD デジタル 教科書体 NP-R" w:eastAsia="UD デジタル 教科書体 NP-R" w:hint="eastAsia"/>
        </w:rPr>
        <w:t>指導上の注意点：</w:t>
      </w:r>
    </w:p>
    <w:p w14:paraId="0E660D3E" w14:textId="712F7A8F" w:rsidR="00E46F41" w:rsidRPr="00CE5D3D" w:rsidRDefault="00E46F41">
      <w:pPr>
        <w:rPr>
          <w:rFonts w:ascii="UD デジタル 教科書体 NP-R" w:eastAsia="UD デジタル 教科書体 NP-R"/>
        </w:rPr>
      </w:pPr>
      <w:r w:rsidRPr="00CE5D3D">
        <w:rPr>
          <w:rFonts w:ascii="UD デジタル 教科書体 NP-R" w:eastAsia="UD デジタル 教科書体 NP-R" w:hint="eastAsia"/>
        </w:rPr>
        <w:t>講義型の授業になるので生徒の理解度を確かめながら進むこと。</w:t>
      </w:r>
      <w:r w:rsidR="009E3389" w:rsidRPr="00CE5D3D">
        <w:rPr>
          <w:rFonts w:ascii="UD デジタル 教科書体 NP-R" w:eastAsia="UD デジタル 教科書体 NP-R" w:hint="eastAsia"/>
        </w:rPr>
        <w:t>国共内戦などの</w:t>
      </w:r>
      <w:r w:rsidRPr="00CE5D3D">
        <w:rPr>
          <w:rFonts w:ascii="UD デジタル 教科書体 NP-R" w:eastAsia="UD デジタル 教科書体 NP-R" w:hint="eastAsia"/>
        </w:rPr>
        <w:t>複雑</w:t>
      </w:r>
      <w:r w:rsidR="009E3389" w:rsidRPr="00CE5D3D">
        <w:rPr>
          <w:rFonts w:ascii="UD デジタル 教科書体 NP-R" w:eastAsia="UD デジタル 教科書体 NP-R" w:hint="eastAsia"/>
        </w:rPr>
        <w:t>な部分や</w:t>
      </w:r>
      <w:r w:rsidRPr="00CE5D3D">
        <w:rPr>
          <w:rFonts w:ascii="UD デジタル 教科書体 NP-R" w:eastAsia="UD デジタル 教科書体 NP-R" w:hint="eastAsia"/>
        </w:rPr>
        <w:t>、</w:t>
      </w:r>
      <w:r w:rsidR="009E3389" w:rsidRPr="00CE5D3D">
        <w:rPr>
          <w:rFonts w:ascii="UD デジタル 教科書体 NP-R" w:eastAsia="UD デジタル 教科書体 NP-R" w:hint="eastAsia"/>
        </w:rPr>
        <w:t>事件に</w:t>
      </w:r>
      <w:r w:rsidRPr="00CE5D3D">
        <w:rPr>
          <w:rFonts w:ascii="UD デジタル 教科書体 NP-R" w:eastAsia="UD デジタル 教科書体 NP-R" w:hint="eastAsia"/>
        </w:rPr>
        <w:t>関連している歴史的知識は補足</w:t>
      </w:r>
      <w:r w:rsidR="00B95EC8">
        <w:rPr>
          <w:rFonts w:ascii="UD デジタル 教科書体 NP-R" w:eastAsia="UD デジタル 教科書体 NP-R" w:hint="eastAsia"/>
        </w:rPr>
        <w:t>し</w:t>
      </w:r>
      <w:r w:rsidRPr="00CE5D3D">
        <w:rPr>
          <w:rFonts w:ascii="UD デジタル 教科書体 NP-R" w:eastAsia="UD デジタル 教科書体 NP-R" w:hint="eastAsia"/>
        </w:rPr>
        <w:t>ながら進めること。</w:t>
      </w:r>
    </w:p>
    <w:p w14:paraId="24A37961" w14:textId="77777777" w:rsidR="004E211E" w:rsidRPr="00B95EC8" w:rsidRDefault="004E211E">
      <w:pPr>
        <w:rPr>
          <w:rFonts w:ascii="UD デジタル 教科書体 NP-R" w:eastAsia="UD デジタル 教科書体 NP-R"/>
        </w:rPr>
      </w:pPr>
    </w:p>
    <w:p w14:paraId="045230FB" w14:textId="559CDEFF" w:rsidR="004E211E" w:rsidRPr="00CE5D3D" w:rsidRDefault="004E211E">
      <w:pPr>
        <w:rPr>
          <w:rFonts w:ascii="UD デジタル 教科書体 NP-R" w:eastAsia="UD デジタル 教科書体 NP-R"/>
          <w:b/>
        </w:rPr>
      </w:pPr>
      <w:r w:rsidRPr="00CE5D3D">
        <w:rPr>
          <w:rFonts w:ascii="UD デジタル 教科書体 NP-R" w:eastAsia="UD デジタル 教科書体 NP-R" w:hint="eastAsia"/>
          <w:b/>
        </w:rPr>
        <w:t>グループワーク</w:t>
      </w:r>
      <w:r w:rsidR="00E46F41" w:rsidRPr="00CE5D3D">
        <w:rPr>
          <w:rFonts w:ascii="UD デジタル 教科書体 NP-R" w:eastAsia="UD デジタル 教科書体 NP-R" w:hint="eastAsia"/>
          <w:b/>
        </w:rPr>
        <w:t>（</w:t>
      </w:r>
      <w:r w:rsidR="009E3389" w:rsidRPr="00CE5D3D">
        <w:rPr>
          <w:rFonts w:ascii="UD デジタル 教科書体 NP-R" w:eastAsia="UD デジタル 教科書体 NP-R" w:hint="eastAsia"/>
          <w:b/>
        </w:rPr>
        <w:t>10</w:t>
      </w:r>
      <w:r w:rsidR="00E46F41" w:rsidRPr="00CE5D3D">
        <w:rPr>
          <w:rFonts w:ascii="UD デジタル 教科書体 NP-R" w:eastAsia="UD デジタル 教科書体 NP-R" w:hint="eastAsia"/>
          <w:b/>
        </w:rPr>
        <w:t>分）</w:t>
      </w:r>
      <w:r w:rsidR="00120C3B" w:rsidRPr="00CE5D3D">
        <w:rPr>
          <w:rFonts w:ascii="UD デジタル 教科書体 NP-R" w:eastAsia="UD デジタル 教科書体 NP-R" w:hint="eastAsia"/>
          <w:b/>
        </w:rPr>
        <w:t xml:space="preserve">　</w:t>
      </w:r>
    </w:p>
    <w:p w14:paraId="7F60DA0B" w14:textId="37143C99" w:rsidR="00BA2F50" w:rsidRPr="00B95EC8" w:rsidRDefault="00F302CB" w:rsidP="00B95EC8">
      <w:pPr>
        <w:pStyle w:val="aa"/>
        <w:numPr>
          <w:ilvl w:val="0"/>
          <w:numId w:val="1"/>
        </w:numPr>
        <w:ind w:leftChars="0"/>
        <w:rPr>
          <w:rFonts w:ascii="UD デジタル 教科書体 NP-R" w:eastAsia="UD デジタル 教科書体 NP-R"/>
        </w:rPr>
      </w:pPr>
      <w:r w:rsidRPr="00B95EC8">
        <w:rPr>
          <w:rFonts w:ascii="UD デジタル 教科書体 NP-R" w:eastAsia="UD デジタル 教科書体 NP-R" w:hint="eastAsia"/>
        </w:rPr>
        <w:t>台湾２.２８事件</w:t>
      </w:r>
      <w:r w:rsidR="00F945E6" w:rsidRPr="00B95EC8">
        <w:rPr>
          <w:rFonts w:ascii="UD デジタル 教科書体 NP-R" w:eastAsia="UD デジタル 教科書体 NP-R" w:hint="eastAsia"/>
        </w:rPr>
        <w:t>が起こ</w:t>
      </w:r>
      <w:r w:rsidR="009E3389" w:rsidRPr="00B95EC8">
        <w:rPr>
          <w:rFonts w:ascii="UD デジタル 教科書体 NP-R" w:eastAsia="UD デジタル 教科書体 NP-R" w:hint="eastAsia"/>
        </w:rPr>
        <w:t>っ</w:t>
      </w:r>
      <w:r w:rsidR="00F945E6" w:rsidRPr="00B95EC8">
        <w:rPr>
          <w:rFonts w:ascii="UD デジタル 教科書体 NP-R" w:eastAsia="UD デジタル 教科書体 NP-R" w:hint="eastAsia"/>
        </w:rPr>
        <w:t>た経緯</w:t>
      </w:r>
      <w:r w:rsidR="006B4AFB" w:rsidRPr="00B95EC8">
        <w:rPr>
          <w:rFonts w:ascii="UD デジタル 教科書体 NP-R" w:eastAsia="UD デジタル 教科書体 NP-R" w:hint="eastAsia"/>
        </w:rPr>
        <w:t>や</w:t>
      </w:r>
      <w:r w:rsidR="00F83425" w:rsidRPr="00B95EC8">
        <w:rPr>
          <w:rFonts w:ascii="UD デジタル 教科書体 NP-R" w:eastAsia="UD デジタル 教科書体 NP-R" w:hint="eastAsia"/>
        </w:rPr>
        <w:t>被害者</w:t>
      </w:r>
      <w:r w:rsidR="001A7C42" w:rsidRPr="00B95EC8">
        <w:rPr>
          <w:rFonts w:ascii="UD デジタル 教科書体 NP-R" w:eastAsia="UD デジタル 教科書体 NP-R" w:hint="eastAsia"/>
        </w:rPr>
        <w:t>のこと</w:t>
      </w:r>
      <w:r w:rsidR="00A6373D" w:rsidRPr="00B95EC8">
        <w:rPr>
          <w:rFonts w:ascii="UD デジタル 教科書体 NP-R" w:eastAsia="UD デジタル 教科書体 NP-R" w:hint="eastAsia"/>
        </w:rPr>
        <w:t>を理解したうえ</w:t>
      </w:r>
      <w:r w:rsidR="00E46F41" w:rsidRPr="00B95EC8">
        <w:rPr>
          <w:rFonts w:ascii="UD デジタル 教科書体 NP-R" w:eastAsia="UD デジタル 教科書体 NP-R" w:hint="eastAsia"/>
        </w:rPr>
        <w:t>、</w:t>
      </w:r>
      <w:r w:rsidR="00DE6AFB" w:rsidRPr="00B95EC8">
        <w:rPr>
          <w:rFonts w:ascii="UD デジタル 教科書体 NP-R" w:eastAsia="UD デジタル 教科書体 NP-R" w:hint="eastAsia"/>
        </w:rPr>
        <w:t>二度と事件</w:t>
      </w:r>
      <w:r w:rsidR="00B95EC8" w:rsidRPr="00B95EC8">
        <w:rPr>
          <w:rFonts w:ascii="UD デジタル 教科書体 NP-R" w:eastAsia="UD デジタル 教科書体 NP-R" w:hint="eastAsia"/>
        </w:rPr>
        <w:t>が</w:t>
      </w:r>
      <w:r w:rsidR="00DE6AFB" w:rsidRPr="00B95EC8">
        <w:rPr>
          <w:rFonts w:ascii="UD デジタル 教科書体 NP-R" w:eastAsia="UD デジタル 教科書体 NP-R" w:hint="eastAsia"/>
        </w:rPr>
        <w:t>起こらないよう</w:t>
      </w:r>
      <w:r w:rsidR="00E46F41" w:rsidRPr="00B95EC8">
        <w:rPr>
          <w:rFonts w:ascii="UD デジタル 教科書体 NP-R" w:eastAsia="UD デジタル 教科書体 NP-R" w:hint="eastAsia"/>
        </w:rPr>
        <w:t>に</w:t>
      </w:r>
      <w:r w:rsidR="009E3389" w:rsidRPr="00B95EC8">
        <w:rPr>
          <w:rFonts w:ascii="UD デジタル 教科書体 NP-R" w:eastAsia="UD デジタル 教科書体 NP-R" w:hint="eastAsia"/>
        </w:rPr>
        <w:t>するため</w:t>
      </w:r>
      <w:r w:rsidR="000D7BD2" w:rsidRPr="00B95EC8">
        <w:rPr>
          <w:rFonts w:ascii="UD デジタル 教科書体 NP-R" w:eastAsia="UD デジタル 教科書体 NP-R" w:hint="eastAsia"/>
        </w:rPr>
        <w:t>のアクション</w:t>
      </w:r>
      <w:r w:rsidR="00A926F3" w:rsidRPr="00B95EC8">
        <w:rPr>
          <w:rFonts w:ascii="UD デジタル 教科書体 NP-R" w:eastAsia="UD デジタル 教科書体 NP-R" w:hint="eastAsia"/>
        </w:rPr>
        <w:t>に</w:t>
      </w:r>
      <w:r w:rsidR="00E46F41" w:rsidRPr="00B95EC8">
        <w:rPr>
          <w:rFonts w:ascii="UD デジタル 教科書体 NP-R" w:eastAsia="UD デジタル 教科書体 NP-R" w:hint="eastAsia"/>
        </w:rPr>
        <w:t>ついてグループで議論する。</w:t>
      </w:r>
      <w:r w:rsidR="007C6D22" w:rsidRPr="00B95EC8">
        <w:rPr>
          <w:rFonts w:ascii="UD デジタル 教科書体 NP-R" w:eastAsia="UD デジタル 教科書体 NP-R" w:hint="eastAsia"/>
        </w:rPr>
        <w:t>（アクションプランについては、パワーポイント資料の２６～３１を例として示しても良い）</w:t>
      </w:r>
      <w:r w:rsidR="008A7BF1" w:rsidRPr="00B95EC8">
        <w:rPr>
          <w:rFonts w:ascii="UD デジタル 教科書体 NP-R" w:eastAsia="UD デジタル 教科書体 NP-R" w:hint="eastAsia"/>
        </w:rPr>
        <w:t>政党</w:t>
      </w:r>
      <w:r w:rsidR="009966BD" w:rsidRPr="00B95EC8">
        <w:rPr>
          <w:rFonts w:ascii="UD デジタル 教科書体 NP-R" w:eastAsia="UD デジタル 教科書体 NP-R" w:hint="eastAsia"/>
        </w:rPr>
        <w:t>や内政</w:t>
      </w:r>
      <w:r w:rsidR="008A7BF1" w:rsidRPr="00B95EC8">
        <w:rPr>
          <w:rFonts w:ascii="UD デジタル 教科書体 NP-R" w:eastAsia="UD デジタル 教科書体 NP-R" w:hint="eastAsia"/>
        </w:rPr>
        <w:t>問題</w:t>
      </w:r>
      <w:r w:rsidR="001E11FF" w:rsidRPr="00B95EC8">
        <w:rPr>
          <w:rFonts w:ascii="UD デジタル 教科書体 NP-R" w:eastAsia="UD デジタル 教科書体 NP-R" w:hint="eastAsia"/>
        </w:rPr>
        <w:t>、</w:t>
      </w:r>
      <w:r w:rsidR="009B1E09" w:rsidRPr="00B95EC8">
        <w:rPr>
          <w:rFonts w:ascii="UD デジタル 教科書体 NP-R" w:eastAsia="UD デジタル 教科書体 NP-R" w:hint="eastAsia"/>
        </w:rPr>
        <w:t>台湾各地域</w:t>
      </w:r>
      <w:r w:rsidR="00E37798" w:rsidRPr="00B95EC8">
        <w:rPr>
          <w:rFonts w:ascii="UD デジタル 教科書体 NP-R" w:eastAsia="UD デジタル 教科書体 NP-R" w:hint="eastAsia"/>
        </w:rPr>
        <w:t>被害者の</w:t>
      </w:r>
      <w:r w:rsidR="00E278FC" w:rsidRPr="00B95EC8">
        <w:rPr>
          <w:rFonts w:ascii="UD デジタル 教科書体 NP-R" w:eastAsia="UD デジタル 教科書体 NP-R" w:hint="eastAsia"/>
        </w:rPr>
        <w:t>範囲</w:t>
      </w:r>
      <w:r w:rsidR="00E46F41" w:rsidRPr="00B95EC8">
        <w:rPr>
          <w:rFonts w:ascii="UD デジタル 教科書体 NP-R" w:eastAsia="UD デジタル 教科書体 NP-R" w:hint="eastAsia"/>
        </w:rPr>
        <w:t>、</w:t>
      </w:r>
      <w:r w:rsidR="00E43C79" w:rsidRPr="00B95EC8">
        <w:rPr>
          <w:rFonts w:ascii="UD デジタル 教科書体 NP-R" w:eastAsia="UD デジタル 教科書体 NP-R" w:hint="eastAsia"/>
        </w:rPr>
        <w:t>台湾現在</w:t>
      </w:r>
      <w:r w:rsidR="00AC665B" w:rsidRPr="00B95EC8">
        <w:rPr>
          <w:rFonts w:ascii="UD デジタル 教科書体 NP-R" w:eastAsia="UD デジタル 教科書体 NP-R" w:hint="eastAsia"/>
        </w:rPr>
        <w:t>の現状</w:t>
      </w:r>
      <w:r w:rsidR="00471B1B" w:rsidRPr="00B95EC8">
        <w:rPr>
          <w:rFonts w:ascii="UD デジタル 教科書体 NP-R" w:eastAsia="UD デジタル 教科書体 NP-R" w:hint="eastAsia"/>
        </w:rPr>
        <w:t>、</w:t>
      </w:r>
      <w:r w:rsidR="00864ED4" w:rsidRPr="00B95EC8">
        <w:rPr>
          <w:rFonts w:ascii="UD デジタル 教科書体 NP-R" w:eastAsia="UD デジタル 教科書体 NP-R" w:hint="eastAsia"/>
        </w:rPr>
        <w:t>平和</w:t>
      </w:r>
      <w:r w:rsidR="00B95EC8" w:rsidRPr="00B95EC8">
        <w:rPr>
          <w:rFonts w:ascii="UD デジタル 教科書体 NP-R" w:eastAsia="UD デジタル 教科書体 NP-R" w:hint="eastAsia"/>
        </w:rPr>
        <w:t>を</w:t>
      </w:r>
      <w:r w:rsidR="00067D83" w:rsidRPr="00B95EC8">
        <w:rPr>
          <w:rFonts w:ascii="UD デジタル 教科書体 NP-R" w:eastAsia="UD デジタル 教科書体 NP-R" w:hint="eastAsia"/>
        </w:rPr>
        <w:t>どのように</w:t>
      </w:r>
      <w:r w:rsidR="00F33B45" w:rsidRPr="00B95EC8">
        <w:rPr>
          <w:rFonts w:ascii="UD デジタル 教科書体 NP-R" w:eastAsia="UD デジタル 教科書体 NP-R" w:hint="eastAsia"/>
        </w:rPr>
        <w:t>実現</w:t>
      </w:r>
      <w:r w:rsidR="000B3E2A" w:rsidRPr="00B95EC8">
        <w:rPr>
          <w:rFonts w:ascii="UD デジタル 教科書体 NP-R" w:eastAsia="UD デジタル 教科書体 NP-R" w:hint="eastAsia"/>
        </w:rPr>
        <w:t>する</w:t>
      </w:r>
      <w:r w:rsidR="00067D83" w:rsidRPr="00B95EC8">
        <w:rPr>
          <w:rFonts w:ascii="UD デジタル 教科書体 NP-R" w:eastAsia="UD デジタル 教科書体 NP-R" w:hint="eastAsia"/>
        </w:rPr>
        <w:t>のか</w:t>
      </w:r>
      <w:r w:rsidR="00B95EC8">
        <w:rPr>
          <w:rFonts w:ascii="UD デジタル 教科書体 NP-R" w:eastAsia="UD デジタル 教科書体 NP-R" w:hint="eastAsia"/>
        </w:rPr>
        <w:t>等の</w:t>
      </w:r>
      <w:r w:rsidR="000B3E2A" w:rsidRPr="00B95EC8">
        <w:rPr>
          <w:rFonts w:ascii="UD デジタル 教科書体 NP-R" w:eastAsia="UD デジタル 教科書体 NP-R" w:hint="eastAsia"/>
        </w:rPr>
        <w:t>アクション</w:t>
      </w:r>
      <w:r w:rsidR="007628B6" w:rsidRPr="00B95EC8">
        <w:rPr>
          <w:rFonts w:ascii="UD デジタル 教科書体 NP-R" w:eastAsia="UD デジタル 教科書体 NP-R" w:hint="eastAsia"/>
        </w:rPr>
        <w:t>を</w:t>
      </w:r>
      <w:r w:rsidR="00471B1B" w:rsidRPr="00B95EC8">
        <w:rPr>
          <w:rFonts w:ascii="UD デジタル 教科書体 NP-R" w:eastAsia="UD デジタル 教科書体 NP-R" w:hint="eastAsia"/>
        </w:rPr>
        <w:t>考える。</w:t>
      </w:r>
    </w:p>
    <w:p w14:paraId="482A41D6" w14:textId="77777777" w:rsidR="00CE5D3D" w:rsidRPr="00067D83" w:rsidRDefault="00CE5D3D">
      <w:pPr>
        <w:rPr>
          <w:rFonts w:ascii="UD デジタル 教科書体 NP-R" w:eastAsia="UD デジタル 教科書体 NP-R"/>
        </w:rPr>
      </w:pPr>
    </w:p>
    <w:p w14:paraId="6A1417A4" w14:textId="2843CFBC" w:rsidR="00471B1B" w:rsidRPr="00CE5D3D" w:rsidRDefault="004E211E">
      <w:pPr>
        <w:rPr>
          <w:rFonts w:ascii="UD デジタル 教科書体 NP-R" w:eastAsia="UD デジタル 教科書体 NP-R"/>
        </w:rPr>
      </w:pPr>
      <w:r w:rsidRPr="00CE5D3D">
        <w:rPr>
          <w:rFonts w:ascii="UD デジタル 教科書体 NP-R" w:eastAsia="UD デジタル 教科書体 NP-R" w:hint="eastAsia"/>
        </w:rPr>
        <w:t>②</w:t>
      </w:r>
      <w:r w:rsidR="00471B1B" w:rsidRPr="00CE5D3D">
        <w:rPr>
          <w:rFonts w:ascii="UD デジタル 教科書体 NP-R" w:eastAsia="UD デジタル 教科書体 NP-R" w:hint="eastAsia"/>
        </w:rPr>
        <w:t>指導上の注意点：</w:t>
      </w:r>
    </w:p>
    <w:p w14:paraId="59781F36" w14:textId="115BEC87" w:rsidR="00067D83" w:rsidRDefault="00067D83">
      <w:pPr>
        <w:rPr>
          <w:rFonts w:ascii="UD デジタル 教科書体 NP-R" w:eastAsia="UD デジタル 教科書体 NP-R"/>
        </w:rPr>
      </w:pPr>
      <w:r>
        <w:rPr>
          <w:rFonts w:ascii="UD デジタル 教科書体 NP-R" w:eastAsia="UD デジタル 教科書体 NP-R" w:hint="eastAsia"/>
        </w:rPr>
        <w:t>（a）生徒は</w:t>
      </w:r>
      <w:r w:rsidR="00C07ADB" w:rsidRPr="00CE5D3D">
        <w:rPr>
          <w:rFonts w:ascii="UD デジタル 教科書体 NP-R" w:eastAsia="UD デジタル 教科書体 NP-R" w:hint="eastAsia"/>
        </w:rPr>
        <w:t>台湾の内政問題</w:t>
      </w:r>
      <w:r w:rsidR="00F21190" w:rsidRPr="00CE5D3D">
        <w:rPr>
          <w:rFonts w:ascii="UD デジタル 教科書体 NP-R" w:eastAsia="UD デジタル 教科書体 NP-R" w:hint="eastAsia"/>
        </w:rPr>
        <w:t>を</w:t>
      </w:r>
      <w:r w:rsidR="00323C23" w:rsidRPr="00CE5D3D">
        <w:rPr>
          <w:rFonts w:ascii="UD デジタル 教科書体 NP-R" w:eastAsia="UD デジタル 教科書体 NP-R" w:hint="eastAsia"/>
        </w:rPr>
        <w:t>理解する</w:t>
      </w:r>
      <w:r>
        <w:rPr>
          <w:rFonts w:ascii="UD デジタル 教科書体 NP-R" w:eastAsia="UD デジタル 教科書体 NP-R" w:hint="eastAsia"/>
        </w:rPr>
        <w:t>ことができているか</w:t>
      </w:r>
    </w:p>
    <w:p w14:paraId="0002AF35" w14:textId="0353D374" w:rsidR="00067D83" w:rsidRDefault="00067D83">
      <w:pPr>
        <w:rPr>
          <w:rFonts w:ascii="UD デジタル 教科書体 NP-R" w:eastAsia="UD デジタル 教科書体 NP-R"/>
        </w:rPr>
      </w:pPr>
      <w:r>
        <w:rPr>
          <w:rFonts w:ascii="UD デジタル 教科書体 NP-R" w:eastAsia="UD デジタル 教科書体 NP-R" w:hint="eastAsia"/>
        </w:rPr>
        <w:t>（b）生徒は事件がどのような影響や</w:t>
      </w:r>
      <w:r w:rsidR="004A1EDB" w:rsidRPr="00CE5D3D">
        <w:rPr>
          <w:rFonts w:ascii="UD デジタル 教科書体 NP-R" w:eastAsia="UD デジタル 教科書体 NP-R" w:hint="eastAsia"/>
        </w:rPr>
        <w:t>被害</w:t>
      </w:r>
      <w:r>
        <w:rPr>
          <w:rFonts w:ascii="UD デジタル 教科書体 NP-R" w:eastAsia="UD デジタル 教科書体 NP-R" w:hint="eastAsia"/>
        </w:rPr>
        <w:t>を引き起こしたのか</w:t>
      </w:r>
      <w:r w:rsidR="009210D0" w:rsidRPr="00CE5D3D">
        <w:rPr>
          <w:rFonts w:ascii="UD デジタル 教科書体 NP-R" w:eastAsia="UD デジタル 教科書体 NP-R" w:hint="eastAsia"/>
        </w:rPr>
        <w:t>を理解して</w:t>
      </w:r>
      <w:r>
        <w:rPr>
          <w:rFonts w:ascii="UD デジタル 教科書体 NP-R" w:eastAsia="UD デジタル 教科書体 NP-R" w:hint="eastAsia"/>
        </w:rPr>
        <w:t>いるか</w:t>
      </w:r>
    </w:p>
    <w:p w14:paraId="5A030C73" w14:textId="3958CD13" w:rsidR="00471B1B" w:rsidRPr="00CE5D3D" w:rsidRDefault="00067D83">
      <w:pPr>
        <w:rPr>
          <w:rFonts w:ascii="UD デジタル 教科書体 NP-R" w:eastAsia="UD デジタル 教科書体 NP-R"/>
        </w:rPr>
      </w:pPr>
      <w:r>
        <w:rPr>
          <w:rFonts w:ascii="UD デジタル 教科書体 NP-R" w:eastAsia="UD デジタル 教科書体 NP-R" w:hint="eastAsia"/>
        </w:rPr>
        <w:t>（c）生徒は次</w:t>
      </w:r>
      <w:r w:rsidR="00693E4C" w:rsidRPr="00CE5D3D">
        <w:rPr>
          <w:rFonts w:ascii="UD デジタル 教科書体 NP-R" w:eastAsia="UD デジタル 教科書体 NP-R" w:hint="eastAsia"/>
        </w:rPr>
        <w:t>世代に</w:t>
      </w:r>
      <w:r w:rsidR="00930BAF" w:rsidRPr="00CE5D3D">
        <w:rPr>
          <w:rFonts w:ascii="UD デジタル 教科書体 NP-R" w:eastAsia="UD デジタル 教科書体 NP-R" w:hint="eastAsia"/>
        </w:rPr>
        <w:t>平和</w:t>
      </w:r>
      <w:r w:rsidR="004E04E7" w:rsidRPr="00CE5D3D">
        <w:rPr>
          <w:rFonts w:ascii="UD デジタル 教科書体 NP-R" w:eastAsia="UD デジタル 教科書体 NP-R" w:hint="eastAsia"/>
        </w:rPr>
        <w:t>の重要性</w:t>
      </w:r>
      <w:r>
        <w:rPr>
          <w:rFonts w:ascii="UD デジタル 教科書体 NP-R" w:eastAsia="UD デジタル 教科書体 NP-R" w:hint="eastAsia"/>
        </w:rPr>
        <w:t>や事件の</w:t>
      </w:r>
      <w:r w:rsidR="00CF3F02" w:rsidRPr="00CE5D3D">
        <w:rPr>
          <w:rFonts w:ascii="UD デジタル 教科書体 NP-R" w:eastAsia="UD デジタル 教科書体 NP-R" w:hint="eastAsia"/>
        </w:rPr>
        <w:t>継承</w:t>
      </w:r>
      <w:r>
        <w:rPr>
          <w:rFonts w:ascii="UD デジタル 教科書体 NP-R" w:eastAsia="UD デジタル 教科書体 NP-R" w:hint="eastAsia"/>
        </w:rPr>
        <w:t>について思いをめぐらすことができているか</w:t>
      </w:r>
    </w:p>
    <w:p w14:paraId="46A20557" w14:textId="50B3AE00" w:rsidR="00471B1B" w:rsidRDefault="00471B1B">
      <w:pPr>
        <w:rPr>
          <w:rFonts w:ascii="UD デジタル 教科書体 NP-R" w:eastAsia="UD デジタル 教科書体 NP-R"/>
        </w:rPr>
      </w:pPr>
    </w:p>
    <w:p w14:paraId="1EC034BC" w14:textId="77777777" w:rsidR="00067D83" w:rsidRDefault="00067D83">
      <w:pPr>
        <w:rPr>
          <w:rFonts w:ascii="UD デジタル 教科書体 NP-R" w:eastAsia="UD デジタル 教科書体 NP-R"/>
        </w:rPr>
      </w:pPr>
    </w:p>
    <w:p w14:paraId="4EB3DA2D" w14:textId="77777777" w:rsidR="00067D83" w:rsidRPr="00CE5D3D" w:rsidRDefault="00067D83">
      <w:pPr>
        <w:rPr>
          <w:rFonts w:ascii="UD デジタル 教科書体 NP-R" w:eastAsia="UD デジタル 教科書体 NP-R"/>
        </w:rPr>
      </w:pPr>
    </w:p>
    <w:p w14:paraId="3D28115A" w14:textId="3C35BFC2" w:rsidR="004E211E" w:rsidRPr="00CE5D3D" w:rsidRDefault="004E211E">
      <w:pPr>
        <w:rPr>
          <w:rFonts w:ascii="UD デジタル 教科書体 NP-R" w:eastAsia="UD デジタル 教科書体 NP-R"/>
          <w:b/>
        </w:rPr>
      </w:pPr>
      <w:r w:rsidRPr="00CE5D3D">
        <w:rPr>
          <w:rFonts w:ascii="UD デジタル 教科書体 NP-R" w:eastAsia="UD デジタル 教科書体 NP-R" w:hint="eastAsia"/>
          <w:b/>
        </w:rPr>
        <w:t>（３）</w:t>
      </w:r>
      <w:r w:rsidR="00471B1B" w:rsidRPr="00CE5D3D">
        <w:rPr>
          <w:rFonts w:ascii="UD デジタル 教科書体 NP-R" w:eastAsia="UD デジタル 教科書体 NP-R" w:hint="eastAsia"/>
          <w:b/>
        </w:rPr>
        <w:t>まとめ（</w:t>
      </w:r>
      <w:r w:rsidR="007374CA" w:rsidRPr="00CE5D3D">
        <w:rPr>
          <w:rFonts w:ascii="UD デジタル 教科書体 NP-R" w:eastAsia="UD デジタル 教科書体 NP-R" w:hint="eastAsia"/>
          <w:b/>
        </w:rPr>
        <w:t>計</w:t>
      </w:r>
      <w:r w:rsidR="009E3389" w:rsidRPr="00CE5D3D">
        <w:rPr>
          <w:rFonts w:ascii="UD デジタル 教科書体 NP-R" w:eastAsia="UD デジタル 教科書体 NP-R" w:hint="eastAsia"/>
          <w:b/>
        </w:rPr>
        <w:t>15</w:t>
      </w:r>
      <w:r w:rsidR="007374CA" w:rsidRPr="00CE5D3D">
        <w:rPr>
          <w:rFonts w:ascii="UD デジタル 教科書体 NP-R" w:eastAsia="UD デジタル 教科書体 NP-R" w:hint="eastAsia"/>
          <w:b/>
        </w:rPr>
        <w:t>分　グループワーク1</w:t>
      </w:r>
      <w:r w:rsidR="009E3389" w:rsidRPr="00CE5D3D">
        <w:rPr>
          <w:rFonts w:ascii="UD デジタル 教科書体 NP-R" w:eastAsia="UD デジタル 教科書体 NP-R" w:hint="eastAsia"/>
          <w:b/>
        </w:rPr>
        <w:t>3</w:t>
      </w:r>
      <w:r w:rsidR="007374CA" w:rsidRPr="00CE5D3D">
        <w:rPr>
          <w:rFonts w:ascii="UD デジタル 教科書体 NP-R" w:eastAsia="UD デジタル 教科書体 NP-R" w:hint="eastAsia"/>
          <w:b/>
        </w:rPr>
        <w:t xml:space="preserve">分　</w:t>
      </w:r>
      <w:r w:rsidR="009E3389" w:rsidRPr="00CE5D3D">
        <w:rPr>
          <w:rFonts w:ascii="UD デジタル 教科書体 NP-R" w:eastAsia="UD デジタル 教科書体 NP-R" w:hint="eastAsia"/>
          <w:b/>
        </w:rPr>
        <w:t>まとめ・</w:t>
      </w:r>
      <w:r w:rsidR="00710B42" w:rsidRPr="00CE5D3D">
        <w:rPr>
          <w:rFonts w:ascii="UD デジタル 教科書体 NP-R" w:eastAsia="UD デジタル 教科書体 NP-R" w:hint="eastAsia"/>
          <w:b/>
        </w:rPr>
        <w:t>感想記入</w:t>
      </w:r>
      <w:r w:rsidR="009E3389" w:rsidRPr="00CE5D3D">
        <w:rPr>
          <w:rFonts w:ascii="UD デジタル 教科書体 NP-R" w:eastAsia="UD デジタル 教科書体 NP-R" w:hint="eastAsia"/>
          <w:b/>
        </w:rPr>
        <w:t>2</w:t>
      </w:r>
      <w:r w:rsidRPr="00CE5D3D">
        <w:rPr>
          <w:rFonts w:ascii="UD デジタル 教科書体 NP-R" w:eastAsia="UD デジタル 教科書体 NP-R" w:hint="eastAsia"/>
          <w:b/>
        </w:rPr>
        <w:t>分）</w:t>
      </w:r>
    </w:p>
    <w:p w14:paraId="5EA171EC" w14:textId="4B29DADE" w:rsidR="00471B1B" w:rsidRPr="00CE5D3D" w:rsidRDefault="004E211E">
      <w:pPr>
        <w:rPr>
          <w:rFonts w:ascii="UD デジタル 教科書体 NP-R" w:eastAsia="UD デジタル 教科書体 NP-R"/>
        </w:rPr>
      </w:pPr>
      <w:r w:rsidRPr="00CE5D3D">
        <w:rPr>
          <w:rFonts w:ascii="UD デジタル 教科書体 NP-R" w:eastAsia="UD デジタル 教科書体 NP-R" w:hint="eastAsia"/>
        </w:rPr>
        <w:t>※準備物：</w:t>
      </w:r>
      <w:r w:rsidR="00471B1B" w:rsidRPr="00CE5D3D">
        <w:rPr>
          <w:rFonts w:ascii="UD デジタル 教科書体 NP-R" w:eastAsia="UD デジタル 教科書体 NP-R" w:hint="eastAsia"/>
        </w:rPr>
        <w:t>ホワイトボード</w:t>
      </w:r>
    </w:p>
    <w:p w14:paraId="4E7BEBCB" w14:textId="1D17D58D" w:rsidR="009E3389" w:rsidRPr="00CE5D3D" w:rsidRDefault="004E211E">
      <w:pPr>
        <w:rPr>
          <w:rFonts w:ascii="UD デジタル 教科書体 NP-R" w:eastAsia="UD デジタル 教科書体 NP-R"/>
        </w:rPr>
      </w:pPr>
      <w:r w:rsidRPr="00CE5D3D">
        <w:rPr>
          <w:rFonts w:ascii="UD デジタル 教科書体 NP-R" w:eastAsia="UD デジタル 教科書体 NP-R" w:hint="eastAsia"/>
        </w:rPr>
        <w:t>①</w:t>
      </w:r>
      <w:r w:rsidR="00471B1B" w:rsidRPr="00CE5D3D">
        <w:rPr>
          <w:rFonts w:ascii="UD デジタル 教科書体 NP-R" w:eastAsia="UD デジタル 教科書体 NP-R" w:hint="eastAsia"/>
        </w:rPr>
        <w:t>グループワーク</w:t>
      </w:r>
      <w:r w:rsidR="007374CA" w:rsidRPr="00CE5D3D">
        <w:rPr>
          <w:rFonts w:ascii="UD デジタル 教科書体 NP-R" w:eastAsia="UD デジタル 教科書体 NP-R" w:hint="eastAsia"/>
        </w:rPr>
        <w:t>（1</w:t>
      </w:r>
      <w:r w:rsidR="009E3389" w:rsidRPr="00CE5D3D">
        <w:rPr>
          <w:rFonts w:ascii="UD デジタル 教科書体 NP-R" w:eastAsia="UD デジタル 教科書体 NP-R" w:hint="eastAsia"/>
        </w:rPr>
        <w:t>3</w:t>
      </w:r>
      <w:r w:rsidR="007374CA" w:rsidRPr="00CE5D3D">
        <w:rPr>
          <w:rFonts w:ascii="UD デジタル 教科書体 NP-R" w:eastAsia="UD デジタル 教科書体 NP-R" w:hint="eastAsia"/>
        </w:rPr>
        <w:t>分）</w:t>
      </w:r>
    </w:p>
    <w:p w14:paraId="5756DAFD" w14:textId="3F633E79" w:rsidR="009E3389" w:rsidRPr="00CE5D3D" w:rsidRDefault="009E3389">
      <w:pPr>
        <w:rPr>
          <w:rFonts w:ascii="UD デジタル 教科書体 NP-R" w:eastAsia="UD デジタル 教科書体 NP-R"/>
        </w:rPr>
      </w:pPr>
      <w:r w:rsidRPr="00CE5D3D">
        <w:rPr>
          <w:rFonts w:ascii="UD デジタル 教科書体 NP-R" w:eastAsia="UD デジタル 教科書体 NP-R" w:hint="eastAsia"/>
        </w:rPr>
        <w:t>（</w:t>
      </w:r>
      <w:r w:rsidR="006B4AFB" w:rsidRPr="00CE5D3D">
        <w:rPr>
          <w:rFonts w:ascii="UD デジタル 教科書体 NP-R" w:eastAsia="UD デジタル 教科書体 NP-R" w:hint="eastAsia"/>
        </w:rPr>
        <w:t>a</w:t>
      </w:r>
      <w:r w:rsidRPr="00CE5D3D">
        <w:rPr>
          <w:rFonts w:ascii="UD デジタル 教科書体 NP-R" w:eastAsia="UD デジタル 教科書体 NP-R" w:hint="eastAsia"/>
        </w:rPr>
        <w:t>）</w:t>
      </w:r>
      <w:r w:rsidR="006B4AFB" w:rsidRPr="00CE5D3D">
        <w:rPr>
          <w:rFonts w:ascii="UD デジタル 教科書体 NP-R" w:eastAsia="UD デジタル 教科書体 NP-R" w:hint="eastAsia"/>
        </w:rPr>
        <w:t xml:space="preserve"> </w:t>
      </w:r>
      <w:r w:rsidR="00471B1B" w:rsidRPr="00CE5D3D">
        <w:rPr>
          <w:rFonts w:ascii="UD デジタル 教科書体 NP-R" w:eastAsia="UD デジタル 教科書体 NP-R" w:hint="eastAsia"/>
        </w:rPr>
        <w:t>今日学んだことについてグループのメンバーと話をしながら特に印象</w:t>
      </w:r>
      <w:r w:rsidR="006B4AFB" w:rsidRPr="00CE5D3D">
        <w:rPr>
          <w:rFonts w:ascii="UD デジタル 教科書体 NP-R" w:eastAsia="UD デジタル 教科書体 NP-R" w:hint="eastAsia"/>
        </w:rPr>
        <w:t>的だったこと、理解したことをあげてもらう。</w:t>
      </w:r>
    </w:p>
    <w:p w14:paraId="22705C48" w14:textId="4B74B43A" w:rsidR="009E3389" w:rsidRPr="00CE5D3D" w:rsidRDefault="009E3389">
      <w:pPr>
        <w:rPr>
          <w:rFonts w:ascii="UD デジタル 教科書体 NP-R" w:eastAsia="UD デジタル 教科書体 NP-R"/>
        </w:rPr>
      </w:pPr>
      <w:r w:rsidRPr="00CE5D3D">
        <w:rPr>
          <w:rFonts w:ascii="UD デジタル 教科書体 NP-R" w:eastAsia="UD デジタル 教科書体 NP-R" w:hint="eastAsia"/>
        </w:rPr>
        <w:t>（</w:t>
      </w:r>
      <w:r w:rsidR="00067D83">
        <w:rPr>
          <w:rFonts w:ascii="UD デジタル 教科書体 NP-R" w:eastAsia="UD デジタル 教科書体 NP-R"/>
        </w:rPr>
        <w:t>b</w:t>
      </w:r>
      <w:r w:rsidRPr="00CE5D3D">
        <w:rPr>
          <w:rFonts w:ascii="UD デジタル 教科書体 NP-R" w:eastAsia="UD デジタル 教科書体 NP-R" w:hint="eastAsia"/>
        </w:rPr>
        <w:t>）</w:t>
      </w:r>
      <w:r w:rsidR="006B4AFB" w:rsidRPr="00CE5D3D">
        <w:rPr>
          <w:rFonts w:ascii="UD デジタル 教科書体 NP-R" w:eastAsia="UD デジタル 教科書体 NP-R" w:hint="eastAsia"/>
        </w:rPr>
        <w:t xml:space="preserve"> </w:t>
      </w:r>
      <w:r w:rsidR="00471B1B" w:rsidRPr="00CE5D3D">
        <w:rPr>
          <w:rFonts w:ascii="UD デジタル 教科書体 NP-R" w:eastAsia="UD デジタル 教科書体 NP-R" w:hint="eastAsia"/>
        </w:rPr>
        <w:t>私たち（日本の学生、あるいは日本人）が海外の戦争について学ぶことにどのような意義があるのか、平和を築いていくうえでどう活かしていけるのかを考えてもらう。</w:t>
      </w:r>
    </w:p>
    <w:p w14:paraId="15D7CA0E" w14:textId="77777777" w:rsidR="009E3389" w:rsidRPr="00B95EC8" w:rsidRDefault="009E3389">
      <w:pPr>
        <w:rPr>
          <w:rFonts w:ascii="UD デジタル 教科書体 NP-R" w:eastAsia="UD デジタル 教科書体 NP-R"/>
        </w:rPr>
      </w:pPr>
    </w:p>
    <w:p w14:paraId="11B42F24" w14:textId="5732DFEC" w:rsidR="00471B1B" w:rsidRPr="00CE5D3D" w:rsidRDefault="0028695D">
      <w:pPr>
        <w:rPr>
          <w:rFonts w:ascii="UD デジタル 教科書体 NP-R" w:eastAsia="UD デジタル 教科書体 NP-R"/>
        </w:rPr>
      </w:pPr>
      <w:r w:rsidRPr="00CE5D3D">
        <w:rPr>
          <w:rFonts w:ascii="UD デジタル 教科書体 NP-R" w:eastAsia="UD デジタル 教科書体 NP-R" w:hint="eastAsia"/>
        </w:rPr>
        <w:t>初めに3分程度</w:t>
      </w:r>
      <w:r w:rsidR="004063BA" w:rsidRPr="00CE5D3D">
        <w:rPr>
          <w:rFonts w:ascii="UD デジタル 教科書体 NP-R" w:eastAsia="UD デジタル 教科書体 NP-R" w:hint="eastAsia"/>
        </w:rPr>
        <w:t>で</w:t>
      </w:r>
      <w:r w:rsidRPr="00CE5D3D">
        <w:rPr>
          <w:rFonts w:ascii="UD デジタル 教科書体 NP-R" w:eastAsia="UD デジタル 教科書体 NP-R" w:hint="eastAsia"/>
        </w:rPr>
        <w:t>自分自身で考えをまとめる時間をもうけ、その後でグループでの活動を行っていく。また</w:t>
      </w:r>
      <w:r w:rsidR="009E3389" w:rsidRPr="00CE5D3D">
        <w:rPr>
          <w:rFonts w:ascii="UD デジタル 教科書体 NP-R" w:eastAsia="UD デジタル 教科書体 NP-R" w:hint="eastAsia"/>
        </w:rPr>
        <w:t>（</w:t>
      </w:r>
      <w:r w:rsidR="006B4AFB" w:rsidRPr="00CE5D3D">
        <w:rPr>
          <w:rFonts w:ascii="UD デジタル 教科書体 NP-R" w:eastAsia="UD デジタル 教科書体 NP-R" w:hint="eastAsia"/>
        </w:rPr>
        <w:t>b</w:t>
      </w:r>
      <w:r w:rsidR="009E3389" w:rsidRPr="00CE5D3D">
        <w:rPr>
          <w:rFonts w:ascii="UD デジタル 教科書体 NP-R" w:eastAsia="UD デジタル 教科書体 NP-R" w:hint="eastAsia"/>
        </w:rPr>
        <w:t>）</w:t>
      </w:r>
      <w:r w:rsidR="00CE5D3D">
        <w:rPr>
          <w:rFonts w:ascii="UD デジタル 教科書体 NP-R" w:eastAsia="UD デジタル 教科書体 NP-R" w:hint="eastAsia"/>
        </w:rPr>
        <w:t>の内容に関しては、それぞれホワイトボードに書いて発表させたり、生徒が書いた意見をホワイトボードに貼ってもらうなど、</w:t>
      </w:r>
      <w:r w:rsidR="007374CA" w:rsidRPr="00CE5D3D">
        <w:rPr>
          <w:rFonts w:ascii="UD デジタル 教科書体 NP-R" w:eastAsia="UD デジタル 教科書体 NP-R" w:hint="eastAsia"/>
        </w:rPr>
        <w:t>学習者</w:t>
      </w:r>
      <w:r w:rsidR="00CE5D3D">
        <w:rPr>
          <w:rFonts w:ascii="UD デジタル 教科書体 NP-R" w:eastAsia="UD デジタル 教科書体 NP-R" w:hint="eastAsia"/>
        </w:rPr>
        <w:t>間</w:t>
      </w:r>
      <w:r w:rsidR="007374CA" w:rsidRPr="00CE5D3D">
        <w:rPr>
          <w:rFonts w:ascii="UD デジタル 教科書体 NP-R" w:eastAsia="UD デジタル 教科書体 NP-R" w:hint="eastAsia"/>
        </w:rPr>
        <w:t>で</w:t>
      </w:r>
      <w:r w:rsidR="00471B1B" w:rsidRPr="00CE5D3D">
        <w:rPr>
          <w:rFonts w:ascii="UD デジタル 教科書体 NP-R" w:eastAsia="UD デジタル 教科書体 NP-R" w:hint="eastAsia"/>
        </w:rPr>
        <w:t>共有をはかることとする。</w:t>
      </w:r>
    </w:p>
    <w:p w14:paraId="33C67DFE" w14:textId="77777777" w:rsidR="009E3389" w:rsidRPr="00B95EC8" w:rsidRDefault="009E3389">
      <w:pPr>
        <w:rPr>
          <w:rFonts w:ascii="UD デジタル 教科書体 NP-R" w:eastAsia="UD デジタル 教科書体 NP-R"/>
        </w:rPr>
      </w:pPr>
    </w:p>
    <w:p w14:paraId="5BF47500" w14:textId="39B81657" w:rsidR="00471B1B" w:rsidRPr="00CE5D3D" w:rsidRDefault="00CE5D3D">
      <w:pPr>
        <w:rPr>
          <w:rFonts w:ascii="UD デジタル 教科書体 NP-R" w:eastAsia="UD デジタル 教科書体 NP-R"/>
        </w:rPr>
      </w:pPr>
      <w:r>
        <w:rPr>
          <w:rFonts w:ascii="UD デジタル 教科書体 NP-R" w:eastAsia="UD デジタル 教科書体 NP-R" w:hint="eastAsia"/>
        </w:rPr>
        <w:t>②</w:t>
      </w:r>
      <w:r w:rsidR="00471B1B" w:rsidRPr="00CE5D3D">
        <w:rPr>
          <w:rFonts w:ascii="UD デジタル 教科書体 NP-R" w:eastAsia="UD デジタル 教科書体 NP-R" w:hint="eastAsia"/>
        </w:rPr>
        <w:t>指導上の注意点：</w:t>
      </w:r>
    </w:p>
    <w:p w14:paraId="14E258B8" w14:textId="1F57AB24" w:rsidR="00471B1B" w:rsidRPr="00CE5D3D" w:rsidRDefault="00471B1B">
      <w:pPr>
        <w:rPr>
          <w:rFonts w:ascii="UD デジタル 教科書体 NP-R" w:eastAsia="UD デジタル 教科書体 NP-R"/>
        </w:rPr>
      </w:pPr>
      <w:r w:rsidRPr="00CE5D3D">
        <w:rPr>
          <w:rFonts w:ascii="UD デジタル 教科書体 NP-R" w:eastAsia="UD デジタル 教科書体 NP-R" w:hint="eastAsia"/>
        </w:rPr>
        <w:t>本時に学んだことをしっかりと押さえたうえでグループ活動ができているか、確認しながらサポートする。</w:t>
      </w:r>
    </w:p>
    <w:p w14:paraId="014D384F" w14:textId="0A75D2F8" w:rsidR="007374CA" w:rsidRPr="00CE5D3D" w:rsidRDefault="007374CA">
      <w:pPr>
        <w:rPr>
          <w:rFonts w:ascii="UD デジタル 教科書体 NP-R" w:eastAsia="UD デジタル 教科書体 NP-R"/>
        </w:rPr>
      </w:pPr>
    </w:p>
    <w:p w14:paraId="652B2446" w14:textId="6FD871A7" w:rsidR="007374CA" w:rsidRPr="00CE5D3D" w:rsidRDefault="00CE5D3D">
      <w:pPr>
        <w:rPr>
          <w:rFonts w:ascii="UD デジタル 教科書体 NP-R" w:eastAsia="UD デジタル 教科書体 NP-R"/>
        </w:rPr>
      </w:pPr>
      <w:r>
        <w:rPr>
          <w:rFonts w:ascii="UD デジタル 教科書体 NP-R" w:eastAsia="UD デジタル 教科書体 NP-R" w:hint="eastAsia"/>
        </w:rPr>
        <w:t>③</w:t>
      </w:r>
      <w:r w:rsidR="00710B42" w:rsidRPr="00CE5D3D">
        <w:rPr>
          <w:rFonts w:ascii="UD デジタル 教科書体 NP-R" w:eastAsia="UD デジタル 教科書体 NP-R" w:hint="eastAsia"/>
        </w:rPr>
        <w:t>まとめ・感想記入</w:t>
      </w:r>
      <w:r w:rsidR="007374CA" w:rsidRPr="00CE5D3D">
        <w:rPr>
          <w:rFonts w:ascii="UD デジタル 教科書体 NP-R" w:eastAsia="UD デジタル 教科書体 NP-R" w:hint="eastAsia"/>
        </w:rPr>
        <w:t>（</w:t>
      </w:r>
      <w:r w:rsidR="009E3389" w:rsidRPr="00CE5D3D">
        <w:rPr>
          <w:rFonts w:ascii="UD デジタル 教科書体 NP-R" w:eastAsia="UD デジタル 教科書体 NP-R" w:hint="eastAsia"/>
        </w:rPr>
        <w:t>2</w:t>
      </w:r>
      <w:r w:rsidR="007374CA" w:rsidRPr="00CE5D3D">
        <w:rPr>
          <w:rFonts w:ascii="UD デジタル 教科書体 NP-R" w:eastAsia="UD デジタル 教科書体 NP-R" w:hint="eastAsia"/>
        </w:rPr>
        <w:t>分）ワークシート</w:t>
      </w:r>
    </w:p>
    <w:p w14:paraId="40028F2A" w14:textId="3971AB83" w:rsidR="007374CA" w:rsidRPr="00CE5D3D" w:rsidRDefault="007374CA">
      <w:pPr>
        <w:rPr>
          <w:rFonts w:ascii="UD デジタル 教科書体 NP-R" w:eastAsia="UD デジタル 教科書体 NP-R"/>
        </w:rPr>
      </w:pPr>
      <w:r w:rsidRPr="00CE5D3D">
        <w:rPr>
          <w:rFonts w:ascii="UD デジタル 教科書体 NP-R" w:eastAsia="UD デジタル 教科書体 NP-R" w:hint="eastAsia"/>
        </w:rPr>
        <w:t>→本時の授業の感想、グルー</w:t>
      </w:r>
      <w:r w:rsidR="00067D83">
        <w:rPr>
          <w:rFonts w:ascii="UD デジタル 教科書体 NP-R" w:eastAsia="UD デジタル 教科書体 NP-R" w:hint="eastAsia"/>
        </w:rPr>
        <w:t>プ活動を通して得た自分の意見と異なるものなど、自由に感想を感想</w:t>
      </w:r>
      <w:r w:rsidRPr="00CE5D3D">
        <w:rPr>
          <w:rFonts w:ascii="UD デジタル 教科書体 NP-R" w:eastAsia="UD デジタル 教科書体 NP-R" w:hint="eastAsia"/>
        </w:rPr>
        <w:t>シートに記入してもらう。</w:t>
      </w:r>
    </w:p>
    <w:p w14:paraId="5AC58C6B" w14:textId="77777777" w:rsidR="00710B42" w:rsidRPr="00067D83" w:rsidRDefault="00710B42">
      <w:pPr>
        <w:rPr>
          <w:rFonts w:ascii="UD デジタル 教科書体 NP-R" w:eastAsia="UD デジタル 教科書体 NP-R"/>
          <w:b/>
          <w:bCs/>
        </w:rPr>
      </w:pPr>
    </w:p>
    <w:p w14:paraId="3A7B1150" w14:textId="266BA1D1" w:rsidR="007374CA" w:rsidRPr="00CE5D3D" w:rsidRDefault="004E211E">
      <w:pPr>
        <w:rPr>
          <w:rFonts w:ascii="UD デジタル 教科書体 NP-R" w:eastAsia="UD デジタル 教科書体 NP-R"/>
          <w:b/>
          <w:bCs/>
        </w:rPr>
      </w:pPr>
      <w:r w:rsidRPr="00CE5D3D">
        <w:rPr>
          <w:rFonts w:ascii="UD デジタル 教科書体 NP-R" w:eastAsia="UD デジタル 教科書体 NP-R" w:hint="eastAsia"/>
          <w:b/>
          <w:bCs/>
        </w:rPr>
        <w:t>４</w:t>
      </w:r>
      <w:r w:rsidR="00801014" w:rsidRPr="00CE5D3D">
        <w:rPr>
          <w:rFonts w:ascii="UD デジタル 教科書体 NP-R" w:eastAsia="UD デジタル 教科書体 NP-R" w:hint="eastAsia"/>
          <w:b/>
          <w:bCs/>
        </w:rPr>
        <w:t>．準備物</w:t>
      </w:r>
      <w:r w:rsidR="009E27BC" w:rsidRPr="00CE5D3D">
        <w:rPr>
          <w:rFonts w:ascii="UD デジタル 教科書体 NP-R" w:eastAsia="UD デジタル 教科書体 NP-R" w:hint="eastAsia"/>
          <w:b/>
          <w:bCs/>
        </w:rPr>
        <w:t>等</w:t>
      </w:r>
    </w:p>
    <w:p w14:paraId="216E97EC" w14:textId="74C5153A" w:rsidR="00801014" w:rsidRPr="00CE5D3D" w:rsidRDefault="00801014">
      <w:pPr>
        <w:rPr>
          <w:rFonts w:ascii="UD デジタル 教科書体 NP-R" w:eastAsia="UD デジタル 教科書体 NP-R"/>
        </w:rPr>
      </w:pPr>
      <w:r w:rsidRPr="00CE5D3D">
        <w:rPr>
          <w:rFonts w:ascii="UD デジタル 教科書体 NP-R" w:eastAsia="UD デジタル 教科書体 NP-R" w:hint="eastAsia"/>
        </w:rPr>
        <w:t>講義用パワ</w:t>
      </w:r>
      <w:r w:rsidR="009E3389" w:rsidRPr="00CE5D3D">
        <w:rPr>
          <w:rFonts w:ascii="UD デジタル 教科書体 NP-R" w:eastAsia="UD デジタル 教科書体 NP-R" w:hint="eastAsia"/>
        </w:rPr>
        <w:t>ー</w:t>
      </w:r>
      <w:r w:rsidRPr="00CE5D3D">
        <w:rPr>
          <w:rFonts w:ascii="UD デジタル 教科書体 NP-R" w:eastAsia="UD デジタル 教科書体 NP-R" w:hint="eastAsia"/>
        </w:rPr>
        <w:t>ポ</w:t>
      </w:r>
      <w:r w:rsidR="009E3389" w:rsidRPr="00CE5D3D">
        <w:rPr>
          <w:rFonts w:ascii="UD デジタル 教科書体 NP-R" w:eastAsia="UD デジタル 教科書体 NP-R" w:hint="eastAsia"/>
        </w:rPr>
        <w:t>イント</w:t>
      </w:r>
      <w:r w:rsidRPr="00CE5D3D">
        <w:rPr>
          <w:rFonts w:ascii="UD デジタル 教科書体 NP-R" w:eastAsia="UD デジタル 教科書体 NP-R" w:hint="eastAsia"/>
        </w:rPr>
        <w:t>資料、動画</w:t>
      </w:r>
      <w:r w:rsidR="00CE5D3D">
        <w:rPr>
          <w:rFonts w:ascii="UD デジタル 教科書体 NP-R" w:eastAsia="UD デジタル 教科書体 NP-R" w:hint="eastAsia"/>
        </w:rPr>
        <w:t>（パワーポイント教材の最後のページを参照）</w:t>
      </w:r>
      <w:r w:rsidRPr="00CE5D3D">
        <w:rPr>
          <w:rFonts w:ascii="UD デジタル 教科書体 NP-R" w:eastAsia="UD デジタル 教科書体 NP-R" w:hint="eastAsia"/>
        </w:rPr>
        <w:t>、</w:t>
      </w:r>
      <w:r w:rsidR="009E3389" w:rsidRPr="00CE5D3D">
        <w:rPr>
          <w:rFonts w:ascii="UD デジタル 教科書体 NP-R" w:eastAsia="UD デジタル 教科書体 NP-R" w:hint="eastAsia"/>
        </w:rPr>
        <w:t>感想を書く</w:t>
      </w:r>
      <w:r w:rsidR="00067D83">
        <w:rPr>
          <w:rFonts w:ascii="UD デジタル 教科書体 NP-R" w:eastAsia="UD デジタル 教科書体 NP-R" w:hint="eastAsia"/>
        </w:rPr>
        <w:t>感想</w:t>
      </w:r>
      <w:r w:rsidRPr="00CE5D3D">
        <w:rPr>
          <w:rFonts w:ascii="UD デジタル 教科書体 NP-R" w:eastAsia="UD デジタル 教科書体 NP-R" w:hint="eastAsia"/>
        </w:rPr>
        <w:t>シート、ホワイトボード</w:t>
      </w:r>
      <w:r w:rsidR="003A1F6B" w:rsidRPr="00CE5D3D">
        <w:rPr>
          <w:rFonts w:ascii="UD デジタル 教科書体 NP-R" w:eastAsia="UD デジタル 教科書体 NP-R" w:hint="eastAsia"/>
        </w:rPr>
        <w:t>、ICT機器</w:t>
      </w:r>
      <w:r w:rsidR="002D059A" w:rsidRPr="00CE5D3D">
        <w:rPr>
          <w:rFonts w:ascii="UD デジタル 教科書体 NP-R" w:eastAsia="UD デジタル 教科書体 NP-R" w:hint="eastAsia"/>
        </w:rPr>
        <w:t>(スマホ、タブレット)</w:t>
      </w:r>
    </w:p>
    <w:sectPr w:rsidR="00801014" w:rsidRPr="00CE5D3D">
      <w:footerReference w:type="default" r:id="rId7"/>
      <w:pgSz w:w="11906" w:h="16838"/>
      <w:pgMar w:top="1985" w:right="1701" w:bottom="1701" w:left="1701" w:header="851" w:footer="992" w:gutter="0"/>
      <w:cols w:space="425"/>
      <w:docGrid w:type="lines"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endnote w:type="separator" w:id="-1">
    <w:p w14:paraId="6C61D930" w14:textId="77777777" w:rsidR="00560355" w:rsidRDefault="00560355" w:rsidP="00801014">
      <w:r>
        <w:separator/>
      </w:r>
    </w:p>
  </w:endnote>
  <w:endnote w:type="continuationSeparator" w:id="0">
    <w:p w14:paraId="2B2BD189" w14:textId="77777777" w:rsidR="00560355" w:rsidRDefault="00560355" w:rsidP="00801014">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font w:name="Times New Roman">
    <w:panose1 w:val="02020603050405020304"/>
    <w:charset w:val="00"/>
    <w:family w:val="roman"/>
    <w:pitch w:val="variable"/>
    <w:sig w:usb0="E0002EFF" w:usb1="C000785B" w:usb2="00000009" w:usb3="00000000" w:csb0="000001FF" w:csb1="00000000"/>
  </w:font>
  <w:font w:name="游明朝">
    <w:panose1 w:val="02020400000000000000"/>
    <w:charset w:val="80"/>
    <w:family w:val="roman"/>
    <w:pitch w:val="variable"/>
    <w:sig w:usb0="800002E7" w:usb1="2AC7FCFF" w:usb2="00000012" w:usb3="00000000" w:csb0="0002009F" w:csb1="00000000"/>
  </w:font>
  <w:font w:name="游ゴシック Light">
    <w:panose1 w:val="020B0300000000000000"/>
    <w:charset w:val="80"/>
    <w:family w:val="modern"/>
    <w:pitch w:val="variable"/>
    <w:sig w:usb0="E00002FF" w:usb1="2AC7FDFF" w:usb2="00000016" w:usb3="00000000" w:csb0="0002009F" w:csb1="00000000"/>
  </w:font>
  <w:font w:name="UD デジタル 教科書体 NP-R">
    <w:panose1 w:val="02020400000000000000"/>
    <w:charset w:val="80"/>
    <w:family w:val="roman"/>
    <w:pitch w:val="variable"/>
    <w:sig w:usb0="800002A3" w:usb1="2AC7ECFA" w:usb2="00000010" w:usb3="00000000" w:csb0="00020000" w:csb1="00000000"/>
  </w:font>
  <w:font w:name="MingLiU">
    <w:altName w:val="細明體"/>
    <w:panose1 w:val="02010609000101010101"/>
    <w:charset w:val="88"/>
    <w:family w:val="modern"/>
    <w:pitch w:val="fixed"/>
    <w:sig w:usb0="A00002FF" w:usb1="28CFFCFA" w:usb2="00000016" w:usb3="00000000" w:csb0="00100001"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sdt>
    <w:sdtPr>
      <w:id w:val="-92246823"/>
      <w:docPartObj>
        <w:docPartGallery w:val="Page Numbers (Bottom of Page)"/>
        <w:docPartUnique/>
      </w:docPartObj>
    </w:sdtPr>
    <w:sdtEndPr/>
    <w:sdtContent>
      <w:p w14:paraId="567E723A" w14:textId="0A2B7F79" w:rsidR="004E211E" w:rsidRDefault="004E211E">
        <w:pPr>
          <w:pStyle w:val="a6"/>
          <w:jc w:val="center"/>
        </w:pPr>
        <w:r>
          <w:fldChar w:fldCharType="begin"/>
        </w:r>
        <w:r>
          <w:instrText>PAGE   \* MERGEFORMAT</w:instrText>
        </w:r>
        <w:r>
          <w:fldChar w:fldCharType="separate"/>
        </w:r>
        <w:r w:rsidR="007C6D22" w:rsidRPr="007C6D22">
          <w:rPr>
            <w:noProof/>
            <w:lang w:val="ja-JP"/>
          </w:rPr>
          <w:t>3</w:t>
        </w:r>
        <w:r>
          <w:fldChar w:fldCharType="end"/>
        </w:r>
      </w:p>
    </w:sdtContent>
  </w:sdt>
  <w:p w14:paraId="3AFC42D7" w14:textId="77777777" w:rsidR="004E211E" w:rsidRDefault="004E211E">
    <w:pPr>
      <w:pStyle w:val="a6"/>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footnote w:type="separator" w:id="-1">
    <w:p w14:paraId="75A2E025" w14:textId="77777777" w:rsidR="00560355" w:rsidRDefault="00560355" w:rsidP="00801014">
      <w:r>
        <w:separator/>
      </w:r>
    </w:p>
  </w:footnote>
  <w:footnote w:type="continuationSeparator" w:id="0">
    <w:p w14:paraId="6DB4C264" w14:textId="77777777" w:rsidR="00560355" w:rsidRDefault="00560355" w:rsidP="00801014">
      <w:r>
        <w:continuationSeparator/>
      </w:r>
    </w:p>
  </w:footnote>
</w:footnotes>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abstractNum w:abstractNumId="0" w15:restartNumberingAfterBreak="0">
    <w:nsid w:val="44B92003"/>
    <w:multiLevelType w:val="hybridMultilevel"/>
    <w:tmpl w:val="9CF4B12E"/>
    <w:lvl w:ilvl="0" w:tplc="42C4CE2A">
      <w:start w:val="1"/>
      <w:numFmt w:val="decimalEnclosedCircle"/>
      <w:lvlText w:val="%1"/>
      <w:lvlJc w:val="left"/>
      <w:pPr>
        <w:ind w:left="360" w:hanging="360"/>
      </w:pPr>
      <w:rPr>
        <w:rFonts w:hint="default"/>
      </w:rPr>
    </w:lvl>
    <w:lvl w:ilvl="1" w:tplc="04090017" w:tentative="1">
      <w:start w:val="1"/>
      <w:numFmt w:val="aiueoFullWidth"/>
      <w:lvlText w:val="(%2)"/>
      <w:lvlJc w:val="left"/>
      <w:pPr>
        <w:ind w:left="840" w:hanging="420"/>
      </w:pPr>
    </w:lvl>
    <w:lvl w:ilvl="2" w:tplc="04090011" w:tentative="1">
      <w:start w:val="1"/>
      <w:numFmt w:val="decimalEnclosedCircle"/>
      <w:lvlText w:val="%3"/>
      <w:lvlJc w:val="left"/>
      <w:pPr>
        <w:ind w:left="1260" w:hanging="420"/>
      </w:pPr>
    </w:lvl>
    <w:lvl w:ilvl="3" w:tplc="0409000F" w:tentative="1">
      <w:start w:val="1"/>
      <w:numFmt w:val="decimal"/>
      <w:lvlText w:val="%4."/>
      <w:lvlJc w:val="left"/>
      <w:pPr>
        <w:ind w:left="1680" w:hanging="420"/>
      </w:pPr>
    </w:lvl>
    <w:lvl w:ilvl="4" w:tplc="04090017" w:tentative="1">
      <w:start w:val="1"/>
      <w:numFmt w:val="aiueoFullWidth"/>
      <w:lvlText w:val="(%5)"/>
      <w:lvlJc w:val="left"/>
      <w:pPr>
        <w:ind w:left="2100" w:hanging="420"/>
      </w:pPr>
    </w:lvl>
    <w:lvl w:ilvl="5" w:tplc="04090011" w:tentative="1">
      <w:start w:val="1"/>
      <w:numFmt w:val="decimalEnclosedCircle"/>
      <w:lvlText w:val="%6"/>
      <w:lvlJc w:val="left"/>
      <w:pPr>
        <w:ind w:left="2520" w:hanging="420"/>
      </w:pPr>
    </w:lvl>
    <w:lvl w:ilvl="6" w:tplc="0409000F" w:tentative="1">
      <w:start w:val="1"/>
      <w:numFmt w:val="decimal"/>
      <w:lvlText w:val="%7."/>
      <w:lvlJc w:val="left"/>
      <w:pPr>
        <w:ind w:left="2940" w:hanging="420"/>
      </w:pPr>
    </w:lvl>
    <w:lvl w:ilvl="7" w:tplc="04090017" w:tentative="1">
      <w:start w:val="1"/>
      <w:numFmt w:val="aiueoFullWidth"/>
      <w:lvlText w:val="(%8)"/>
      <w:lvlJc w:val="left"/>
      <w:pPr>
        <w:ind w:left="3360" w:hanging="420"/>
      </w:pPr>
    </w:lvl>
    <w:lvl w:ilvl="8" w:tplc="04090011" w:tentative="1">
      <w:start w:val="1"/>
      <w:numFmt w:val="decimalEnclosedCircle"/>
      <w:lvlText w:val="%9"/>
      <w:lvlJc w:val="left"/>
      <w:pPr>
        <w:ind w:left="3780" w:hanging="420"/>
      </w:pPr>
    </w:lvl>
  </w:abstractNum>
  <w:num w:numId="1">
    <w:abstractNumId w:val="0"/>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sl="http://schemas.openxmlformats.org/schemaLibrary/2006/main" mc:Ignorable="w14 w15 w16se w16cid w16 w16cex w16sdtdh">
  <w:zoom w:percent="100"/>
  <w:removePersonalInformation/>
  <w:removeDateAndTime/>
  <w:bordersDoNotSurroundHeader/>
  <w:bordersDoNotSurroundFooter/>
  <w:proofState w:spelling="clean" w:grammar="dirty"/>
  <w:defaultTabStop w:val="840"/>
  <w:displayHorizontalDrawingGridEvery w:val="0"/>
  <w:displayVerticalDrawingGridEvery w:val="2"/>
  <w:characterSpacingControl w:val="compressPunctuation"/>
  <w:hdrShapeDefaults>
    <o:shapedefaults v:ext="edit" spidmax="2050">
      <v:textbox inset="5.85pt,.7pt,5.85pt,.7pt"/>
    </o:shapedefaults>
  </w:hdrShapeDefaults>
  <w:footnotePr>
    <w:footnote w:id="-1"/>
    <w:footnote w:id="0"/>
  </w:footnotePr>
  <w:endnotePr>
    <w:endnote w:id="-1"/>
    <w:endnote w:id="0"/>
  </w:endnotePr>
  <w:compat>
    <w:spaceForUL/>
    <w:balanceSingleByteDoubleByteWidth/>
    <w:doNotLeaveBackslashAlone/>
    <w:ulTrailSpace/>
    <w:doNotExpandShiftReturn/>
    <w:adjustLineHeightInTable/>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BF72C9"/>
    <w:rsid w:val="0001690E"/>
    <w:rsid w:val="00016DFB"/>
    <w:rsid w:val="00036618"/>
    <w:rsid w:val="00046824"/>
    <w:rsid w:val="00067D83"/>
    <w:rsid w:val="0007406E"/>
    <w:rsid w:val="000B3E2A"/>
    <w:rsid w:val="000D7BD2"/>
    <w:rsid w:val="000F16E1"/>
    <w:rsid w:val="00120C3B"/>
    <w:rsid w:val="001349D0"/>
    <w:rsid w:val="00146475"/>
    <w:rsid w:val="001524C5"/>
    <w:rsid w:val="00157299"/>
    <w:rsid w:val="00197AFB"/>
    <w:rsid w:val="001A7C42"/>
    <w:rsid w:val="001D099C"/>
    <w:rsid w:val="001E11FF"/>
    <w:rsid w:val="002026A9"/>
    <w:rsid w:val="00244A73"/>
    <w:rsid w:val="00264672"/>
    <w:rsid w:val="00284182"/>
    <w:rsid w:val="0028695D"/>
    <w:rsid w:val="0029589A"/>
    <w:rsid w:val="002D059A"/>
    <w:rsid w:val="002E3D47"/>
    <w:rsid w:val="002F0180"/>
    <w:rsid w:val="003044B7"/>
    <w:rsid w:val="00323C23"/>
    <w:rsid w:val="00325E28"/>
    <w:rsid w:val="0034517C"/>
    <w:rsid w:val="00390109"/>
    <w:rsid w:val="003A1F6B"/>
    <w:rsid w:val="003C124B"/>
    <w:rsid w:val="003C1BCA"/>
    <w:rsid w:val="003E3156"/>
    <w:rsid w:val="003E6462"/>
    <w:rsid w:val="00404797"/>
    <w:rsid w:val="004063BA"/>
    <w:rsid w:val="00466701"/>
    <w:rsid w:val="004709D5"/>
    <w:rsid w:val="00471B1B"/>
    <w:rsid w:val="00474F61"/>
    <w:rsid w:val="00475AE1"/>
    <w:rsid w:val="00491531"/>
    <w:rsid w:val="004A09C9"/>
    <w:rsid w:val="004A1089"/>
    <w:rsid w:val="004A1EDB"/>
    <w:rsid w:val="004D4D18"/>
    <w:rsid w:val="004E04E7"/>
    <w:rsid w:val="004E211E"/>
    <w:rsid w:val="004F6520"/>
    <w:rsid w:val="00560355"/>
    <w:rsid w:val="00570676"/>
    <w:rsid w:val="005803F5"/>
    <w:rsid w:val="005A257A"/>
    <w:rsid w:val="005B74CE"/>
    <w:rsid w:val="00667AEE"/>
    <w:rsid w:val="00691394"/>
    <w:rsid w:val="00691749"/>
    <w:rsid w:val="00693E4C"/>
    <w:rsid w:val="006B4AFB"/>
    <w:rsid w:val="006C0257"/>
    <w:rsid w:val="006F34C0"/>
    <w:rsid w:val="00710B42"/>
    <w:rsid w:val="007154F5"/>
    <w:rsid w:val="00726DCE"/>
    <w:rsid w:val="007374CA"/>
    <w:rsid w:val="00743AC4"/>
    <w:rsid w:val="00750B0A"/>
    <w:rsid w:val="0075374F"/>
    <w:rsid w:val="007628B6"/>
    <w:rsid w:val="007A66CE"/>
    <w:rsid w:val="007A69EE"/>
    <w:rsid w:val="007B5812"/>
    <w:rsid w:val="007C6D22"/>
    <w:rsid w:val="007C776D"/>
    <w:rsid w:val="007D1525"/>
    <w:rsid w:val="00801014"/>
    <w:rsid w:val="008203F0"/>
    <w:rsid w:val="00822490"/>
    <w:rsid w:val="008576E6"/>
    <w:rsid w:val="00864ED4"/>
    <w:rsid w:val="008705DA"/>
    <w:rsid w:val="00884A81"/>
    <w:rsid w:val="008A7BF1"/>
    <w:rsid w:val="008B4113"/>
    <w:rsid w:val="008E1001"/>
    <w:rsid w:val="008F3E3E"/>
    <w:rsid w:val="009124BD"/>
    <w:rsid w:val="009210D0"/>
    <w:rsid w:val="00930BAF"/>
    <w:rsid w:val="009348E3"/>
    <w:rsid w:val="00971998"/>
    <w:rsid w:val="009966BD"/>
    <w:rsid w:val="009A76C1"/>
    <w:rsid w:val="009B1E09"/>
    <w:rsid w:val="009E27BC"/>
    <w:rsid w:val="009E3389"/>
    <w:rsid w:val="00A56A6F"/>
    <w:rsid w:val="00A6373D"/>
    <w:rsid w:val="00A7021B"/>
    <w:rsid w:val="00A73F5D"/>
    <w:rsid w:val="00A9253A"/>
    <w:rsid w:val="00A926F3"/>
    <w:rsid w:val="00AC665B"/>
    <w:rsid w:val="00B03E2E"/>
    <w:rsid w:val="00B057E0"/>
    <w:rsid w:val="00B12C10"/>
    <w:rsid w:val="00B440AC"/>
    <w:rsid w:val="00B71E2B"/>
    <w:rsid w:val="00B7316A"/>
    <w:rsid w:val="00B810C4"/>
    <w:rsid w:val="00B95EC8"/>
    <w:rsid w:val="00BA2F50"/>
    <w:rsid w:val="00BE5177"/>
    <w:rsid w:val="00BF5230"/>
    <w:rsid w:val="00BF72C9"/>
    <w:rsid w:val="00C04DDA"/>
    <w:rsid w:val="00C07ADB"/>
    <w:rsid w:val="00C22D06"/>
    <w:rsid w:val="00C5484F"/>
    <w:rsid w:val="00C85800"/>
    <w:rsid w:val="00C969B1"/>
    <w:rsid w:val="00CE5D3D"/>
    <w:rsid w:val="00CF3F02"/>
    <w:rsid w:val="00D4781D"/>
    <w:rsid w:val="00D71DDA"/>
    <w:rsid w:val="00D75379"/>
    <w:rsid w:val="00DC08C5"/>
    <w:rsid w:val="00DC355E"/>
    <w:rsid w:val="00DD6B1F"/>
    <w:rsid w:val="00DE6AFB"/>
    <w:rsid w:val="00E21332"/>
    <w:rsid w:val="00E278FC"/>
    <w:rsid w:val="00E37798"/>
    <w:rsid w:val="00E43C79"/>
    <w:rsid w:val="00E46F41"/>
    <w:rsid w:val="00E54BBC"/>
    <w:rsid w:val="00E60345"/>
    <w:rsid w:val="00E92C22"/>
    <w:rsid w:val="00EB6456"/>
    <w:rsid w:val="00EC4527"/>
    <w:rsid w:val="00EE355C"/>
    <w:rsid w:val="00EF5524"/>
    <w:rsid w:val="00F21190"/>
    <w:rsid w:val="00F213E8"/>
    <w:rsid w:val="00F251D9"/>
    <w:rsid w:val="00F302CB"/>
    <w:rsid w:val="00F33B45"/>
    <w:rsid w:val="00F41C81"/>
    <w:rsid w:val="00F61593"/>
    <w:rsid w:val="00F83425"/>
    <w:rsid w:val="00F945E6"/>
  </w:rsids>
  <m:mathPr>
    <m:mathFont m:val="Cambria Math"/>
    <m:brkBin m:val="before"/>
    <m:brkBinSub m:val="--"/>
    <m:smallFrac m:val="0"/>
    <m:dispDef/>
    <m:lMargin m:val="0"/>
    <m:rMargin m:val="0"/>
    <m:defJc m:val="centerGroup"/>
    <m:wrapIndent m:val="1440"/>
    <m:intLim m:val="subSup"/>
    <m:naryLim m:val="undOvr"/>
  </m:mathPr>
  <w:themeFontLang w:val="en-US" w:eastAsia="ja-JP"/>
  <w:clrSchemeMapping w:bg1="light1" w:t1="dark1" w:bg2="light2" w:t2="dark2" w:accent1="accent1" w:accent2="accent2" w:accent3="accent3" w:accent4="accent4" w:accent5="accent5" w:accent6="accent6" w:hyperlink="hyperlink" w:followedHyperlink="followedHyperlink"/>
  <w:shapeDefaults>
    <o:shapedefaults v:ext="edit" spidmax="2050">
      <v:textbox inset="5.85pt,.7pt,5.85pt,.7pt"/>
    </o:shapedefaults>
    <o:shapelayout v:ext="edit">
      <o:idmap v:ext="edit" data="2"/>
    </o:shapelayout>
  </w:shapeDefaults>
  <w:decimalSymbol w:val="."/>
  <w:listSeparator w:val=","/>
  <w14:docId w14:val="7116E1EF"/>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ocDefaults>
    <w:rPrDefault>
      <w:rPr>
        <w:rFonts w:asciiTheme="minorHAnsi" w:eastAsiaTheme="minorEastAsia" w:hAnsiTheme="minorHAnsi" w:cstheme="minorBidi"/>
        <w:kern w:val="2"/>
        <w:sz w:val="21"/>
        <w:szCs w:val="22"/>
        <w:lang w:val="en-US" w:eastAsia="ja-JP" w:bidi="ar-SA"/>
      </w:rPr>
    </w:rPrDefault>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a">
    <w:name w:val="Normal"/>
    <w:qFormat/>
    <w:rsid w:val="00491531"/>
    <w:pPr>
      <w:widowControl w:val="0"/>
      <w:jc w:val="both"/>
    </w:pPr>
  </w:style>
  <w:style w:type="character" w:default="1" w:styleId="a0">
    <w:name w:val="Default Paragraph Font"/>
    <w:uiPriority w:val="1"/>
    <w:semiHidden/>
    <w:unhideWhenUsed/>
  </w:style>
  <w:style w:type="table" w:default="1" w:styleId="a1">
    <w:name w:val="Normal Table"/>
    <w:uiPriority w:val="99"/>
    <w:semiHidden/>
    <w:unhideWhenUsed/>
    <w:tblPr>
      <w:tblInd w:w="0" w:type="dxa"/>
      <w:tblCellMar>
        <w:top w:w="0" w:type="dxa"/>
        <w:left w:w="108" w:type="dxa"/>
        <w:bottom w:w="0" w:type="dxa"/>
        <w:right w:w="108" w:type="dxa"/>
      </w:tblCellMar>
    </w:tblPr>
  </w:style>
  <w:style w:type="numbering" w:default="1" w:styleId="a2">
    <w:name w:val="No List"/>
    <w:uiPriority w:val="99"/>
    <w:semiHidden/>
    <w:unhideWhenUsed/>
  </w:style>
  <w:style w:type="table" w:styleId="a3">
    <w:name w:val="Table Grid"/>
    <w:basedOn w:val="a1"/>
    <w:uiPriority w:val="39"/>
    <w:rsid w:val="003C1BCA"/>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a4">
    <w:name w:val="header"/>
    <w:basedOn w:val="a"/>
    <w:link w:val="a5"/>
    <w:uiPriority w:val="99"/>
    <w:unhideWhenUsed/>
    <w:rsid w:val="00801014"/>
    <w:pPr>
      <w:tabs>
        <w:tab w:val="center" w:pos="4252"/>
        <w:tab w:val="right" w:pos="8504"/>
      </w:tabs>
      <w:snapToGrid w:val="0"/>
    </w:pPr>
  </w:style>
  <w:style w:type="character" w:customStyle="1" w:styleId="a5">
    <w:name w:val="ヘッダー (文字)"/>
    <w:basedOn w:val="a0"/>
    <w:link w:val="a4"/>
    <w:uiPriority w:val="99"/>
    <w:rsid w:val="00801014"/>
  </w:style>
  <w:style w:type="paragraph" w:styleId="a6">
    <w:name w:val="footer"/>
    <w:basedOn w:val="a"/>
    <w:link w:val="a7"/>
    <w:uiPriority w:val="99"/>
    <w:unhideWhenUsed/>
    <w:rsid w:val="00801014"/>
    <w:pPr>
      <w:tabs>
        <w:tab w:val="center" w:pos="4252"/>
        <w:tab w:val="right" w:pos="8504"/>
      </w:tabs>
      <w:snapToGrid w:val="0"/>
    </w:pPr>
  </w:style>
  <w:style w:type="character" w:customStyle="1" w:styleId="a7">
    <w:name w:val="フッター (文字)"/>
    <w:basedOn w:val="a0"/>
    <w:link w:val="a6"/>
    <w:uiPriority w:val="99"/>
    <w:rsid w:val="00801014"/>
  </w:style>
  <w:style w:type="paragraph" w:styleId="a8">
    <w:name w:val="Balloon Text"/>
    <w:basedOn w:val="a"/>
    <w:link w:val="a9"/>
    <w:uiPriority w:val="99"/>
    <w:semiHidden/>
    <w:unhideWhenUsed/>
    <w:rsid w:val="00146475"/>
    <w:rPr>
      <w:rFonts w:asciiTheme="majorHAnsi" w:eastAsiaTheme="majorEastAsia" w:hAnsiTheme="majorHAnsi" w:cstheme="majorBidi"/>
      <w:sz w:val="18"/>
      <w:szCs w:val="18"/>
    </w:rPr>
  </w:style>
  <w:style w:type="character" w:customStyle="1" w:styleId="a9">
    <w:name w:val="吹き出し (文字)"/>
    <w:basedOn w:val="a0"/>
    <w:link w:val="a8"/>
    <w:uiPriority w:val="99"/>
    <w:semiHidden/>
    <w:rsid w:val="00146475"/>
    <w:rPr>
      <w:rFonts w:asciiTheme="majorHAnsi" w:eastAsiaTheme="majorEastAsia" w:hAnsiTheme="majorHAnsi" w:cstheme="majorBidi"/>
      <w:sz w:val="18"/>
      <w:szCs w:val="18"/>
    </w:rPr>
  </w:style>
  <w:style w:type="paragraph" w:styleId="aa">
    <w:name w:val="List Paragraph"/>
    <w:basedOn w:val="a"/>
    <w:uiPriority w:val="34"/>
    <w:qFormat/>
    <w:rsid w:val="00B95EC8"/>
    <w:pPr>
      <w:ind w:leftChars="400" w:left="840"/>
    </w:p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ivs>
    <w:div w:id="1800104669">
      <w:bodyDiv w:val="1"/>
      <w:marLeft w:val="0"/>
      <w:marRight w:val="0"/>
      <w:marTop w:val="0"/>
      <w:marBottom w:val="0"/>
      <w:divBdr>
        <w:top w:val="none" w:sz="0" w:space="0" w:color="auto"/>
        <w:left w:val="none" w:sz="0" w:space="0" w:color="auto"/>
        <w:bottom w:val="none" w:sz="0" w:space="0" w:color="auto"/>
        <w:right w:val="none" w:sz="0" w:space="0" w:color="auto"/>
      </w:divBdr>
    </w:div>
    <w:div w:id="2054380202">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fontTable" Target="fontTable.xml"/><Relationship Id="rId3" Type="http://schemas.openxmlformats.org/officeDocument/2006/relationships/settings" Target="settings.xml"/><Relationship Id="rId7" Type="http://schemas.openxmlformats.org/officeDocument/2006/relationships/footer" Target="footer1.xml"/><Relationship Id="rId2" Type="http://schemas.openxmlformats.org/officeDocument/2006/relationships/styles" Target="styles.xml"/><Relationship Id="rId1" Type="http://schemas.openxmlformats.org/officeDocument/2006/relationships/numbering" Target="numbering.xml"/><Relationship Id="rId6" Type="http://schemas.openxmlformats.org/officeDocument/2006/relationships/endnotes" Target="endnotes.xml"/><Relationship Id="rId5" Type="http://schemas.openxmlformats.org/officeDocument/2006/relationships/footnotes" Target="footnotes.xml"/><Relationship Id="rId4" Type="http://schemas.openxmlformats.org/officeDocument/2006/relationships/webSettings" Target="webSettings.xml"/><Relationship Id="rId9" Type="http://schemas.openxmlformats.org/officeDocument/2006/relationships/theme" Target="theme/theme1.xml"/></Relationships>
</file>

<file path=word/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明朝"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Normal</Template>
  <TotalTime>0</TotalTime>
  <Pages>3</Pages>
  <Words>294</Words>
  <Characters>1680</Characters>
  <Application>Microsoft Office Word</Application>
  <DocSecurity>0</DocSecurity>
  <Lines>14</Lines>
  <Paragraphs>3</Paragraphs>
  <ScaleCrop>false</ScaleCrop>
  <Company/>
  <LinksUpToDate>false</LinksUpToDate>
  <CharactersWithSpaces>1971</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2022-03-15T05:46:00Z</dcterms:created>
  <dcterms:modified xsi:type="dcterms:W3CDTF">2022-03-15T05:46:00Z</dcterms:modified>
</cp:coreProperties>
</file>